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83" r:id="rId2"/>
    <p:sldId id="284" r:id="rId3"/>
  </p:sldIdLst>
  <p:sldSz cx="9144000" cy="6858000" type="screen4x3"/>
  <p:notesSz cx="6797675" cy="99266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نمط ذو نسُق 1 - تميي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1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203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346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7817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1881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696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235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9405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60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962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768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963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2843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/>
              <a:t>Margin Of Safety </a:t>
            </a:r>
            <a:endParaRPr lang="ar-SA" sz="4000" b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84606" y="1628800"/>
            <a:ext cx="8229600" cy="51411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1800" dirty="0" smtClean="0"/>
              <a:t>The amount by which budgeted or actual  revenues exceed breakeven point </a:t>
            </a:r>
          </a:p>
          <a:p>
            <a:pPr marL="0" indent="0" algn="l" rtl="0">
              <a:buNone/>
            </a:pPr>
            <a:endParaRPr lang="en-US" sz="1800" dirty="0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467544" y="2420888"/>
            <a:ext cx="8136904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/>
            <a:r>
              <a:rPr lang="en-US" b="1" dirty="0">
                <a:solidFill>
                  <a:schemeClr val="tx1"/>
                </a:solidFill>
              </a:rPr>
              <a:t>Margin of safety </a:t>
            </a:r>
            <a:r>
              <a:rPr lang="en-US" b="1" dirty="0" smtClean="0">
                <a:solidFill>
                  <a:schemeClr val="tx1"/>
                </a:solidFill>
              </a:rPr>
              <a:t>(units) </a:t>
            </a:r>
            <a:r>
              <a:rPr lang="en-US" b="1" dirty="0">
                <a:solidFill>
                  <a:schemeClr val="tx1"/>
                </a:solidFill>
              </a:rPr>
              <a:t>= budgeted or actual units sold ― </a:t>
            </a:r>
            <a:r>
              <a:rPr lang="en-US" b="1" dirty="0" smtClean="0">
                <a:solidFill>
                  <a:schemeClr val="tx1"/>
                </a:solidFill>
              </a:rPr>
              <a:t>breakeven </a:t>
            </a:r>
            <a:r>
              <a:rPr lang="en-US" b="1" dirty="0">
                <a:solidFill>
                  <a:schemeClr val="tx1"/>
                </a:solidFill>
              </a:rPr>
              <a:t>point in </a:t>
            </a:r>
            <a:r>
              <a:rPr lang="en-US" b="1" dirty="0" smtClean="0">
                <a:solidFill>
                  <a:schemeClr val="tx1"/>
                </a:solidFill>
              </a:rPr>
              <a:t>units</a:t>
            </a:r>
            <a:endParaRPr lang="ar-SA" b="1" dirty="0">
              <a:solidFill>
                <a:schemeClr val="tx1"/>
              </a:solidFill>
            </a:endParaRP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431540" y="3573016"/>
            <a:ext cx="8208912" cy="7920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/>
            <a:r>
              <a:rPr lang="en-US" sz="1650" b="1" dirty="0" smtClean="0">
                <a:solidFill>
                  <a:schemeClr val="tx1"/>
                </a:solidFill>
              </a:rPr>
              <a:t>Margin of safety (Revenues) = budgeted or actual sales in revenues ― breakeven point in revenues  </a:t>
            </a:r>
            <a:endParaRPr lang="ar-SA" sz="1650" b="1" dirty="0" smtClean="0">
              <a:solidFill>
                <a:schemeClr val="tx1"/>
              </a:solidFill>
            </a:endParaRPr>
          </a:p>
          <a:p>
            <a:pPr algn="l" rtl="0"/>
            <a:endParaRPr lang="ar-SA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مستطيل مستدير الزوايا 6"/>
              <p:cNvSpPr/>
              <p:nvPr/>
            </p:nvSpPr>
            <p:spPr>
              <a:xfrm>
                <a:off x="467544" y="4725144"/>
                <a:ext cx="6048672" cy="720080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l" rtl="0"/>
                <a:r>
                  <a:rPr lang="en-US" b="1" dirty="0" smtClean="0">
                    <a:solidFill>
                      <a:schemeClr val="tx1"/>
                    </a:solidFill>
                  </a:rPr>
                  <a:t>Margin of safety percentage </a:t>
                </a:r>
                <a:r>
                  <a:rPr lang="en-US" sz="2000" b="1" dirty="0" smtClean="0">
                    <a:solidFill>
                      <a:schemeClr val="tx1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𝒎𝒂𝒓𝒈𝒊𝒏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𝒐𝒇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𝒔𝒂𝒇𝒆𝒕𝒚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𝒊𝒏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𝒖𝒏𝒊𝒕𝒔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𝒃𝒖𝒅𝒈𝒆𝒕𝒆𝒅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𝒐𝒓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𝒂𝒄𝒕𝒖𝒂𝒍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𝒖𝒏𝒊𝒕𝒔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</m:den>
                    </m:f>
                  </m:oMath>
                </a14:m>
                <a:endParaRPr lang="ar-SA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مستطيل مستدير الزوايا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4725144"/>
                <a:ext cx="6048672" cy="720080"/>
              </a:xfrm>
              <a:prstGeom prst="round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مستطيل مستدير الزوايا 7"/>
              <p:cNvSpPr/>
              <p:nvPr/>
            </p:nvSpPr>
            <p:spPr>
              <a:xfrm>
                <a:off x="458958" y="5752954"/>
                <a:ext cx="6057258" cy="720080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l" rtl="0"/>
                <a:r>
                  <a:rPr lang="en-US" b="1" dirty="0" smtClean="0">
                    <a:solidFill>
                      <a:schemeClr val="tx1"/>
                    </a:solidFill>
                  </a:rPr>
                  <a:t>Margin of safety percentage </a:t>
                </a:r>
                <a:r>
                  <a:rPr lang="en-US" sz="2000" b="1" dirty="0" smtClean="0">
                    <a:solidFill>
                      <a:schemeClr val="tx1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𝒎𝒂𝒓𝒈𝒊𝒏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𝒐𝒇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𝒔𝒂𝒇𝒆𝒕𝒚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𝒊𝒏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𝒓𝒆𝒗𝒆𝒏𝒖𝒆𝒔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𝒃𝒖𝒅𝒈𝒆𝒕𝒆𝒅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𝒐𝒓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𝒂𝒄𝒕𝒖𝒂𝒍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𝒓𝒆𝒗𝒆𝒏𝒖𝒆𝒔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</m:den>
                    </m:f>
                  </m:oMath>
                </a14:m>
                <a:endParaRPr lang="ar-SA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مستطيل مستدير الزوايا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958" y="5752954"/>
                <a:ext cx="6057258" cy="720080"/>
              </a:xfrm>
              <a:prstGeom prst="round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7092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u="sng" dirty="0" smtClean="0"/>
              <a:t>Example </a:t>
            </a:r>
            <a:endParaRPr lang="ar-SA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عنصر نائب للمحتوى 2"/>
              <p:cNvSpPr>
                <a:spLocks noGrp="1"/>
              </p:cNvSpPr>
              <p:nvPr>
                <p:ph idx="1"/>
              </p:nvPr>
            </p:nvSpPr>
            <p:spPr/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>
                <a:normAutofit fontScale="92500" lnSpcReduction="20000"/>
              </a:bodyPr>
              <a:lstStyle/>
              <a:p>
                <a:pPr marL="0" indent="0" algn="l" rtl="0">
                  <a:buNone/>
                </a:pPr>
                <a:r>
                  <a:rPr lang="en-US" sz="2400" dirty="0" smtClean="0"/>
                  <a:t>Suppose Emma expect sales of 40 units </a:t>
                </a:r>
                <a:endParaRPr lang="en-US" sz="2400" b="1" dirty="0">
                  <a:solidFill>
                    <a:srgbClr val="FF0000"/>
                  </a:solidFill>
                </a:endParaRPr>
              </a:p>
              <a:p>
                <a:pPr marL="0" indent="0" algn="l" rtl="0">
                  <a:buNone/>
                </a:pPr>
                <a:r>
                  <a:rPr lang="en-US" sz="2400" dirty="0"/>
                  <a:t>P=200 ,V=120  </a:t>
                </a:r>
                <a:r>
                  <a:rPr lang="en-US" sz="2400" dirty="0" smtClean="0"/>
                  <a:t>F=2,000</a:t>
                </a:r>
              </a:p>
              <a:p>
                <a:pPr marL="0" indent="0" algn="l" rtl="0">
                  <a:buNone/>
                </a:pPr>
                <a:endParaRPr lang="en-US" sz="2400" dirty="0" smtClean="0"/>
              </a:p>
              <a:p>
                <a:pPr marL="0" indent="0" algn="l" rtl="0">
                  <a:buNone/>
                </a:pPr>
                <a:r>
                  <a:rPr lang="en-US" sz="1800" b="1" dirty="0" smtClean="0"/>
                  <a:t>Margin of safety (units) = expected sales in units ― breakeven point in units   </a:t>
                </a:r>
              </a:p>
              <a:p>
                <a:pPr marL="0" indent="0" algn="l" rtl="0">
                  <a:buNone/>
                </a:pPr>
                <a:r>
                  <a:rPr lang="en-US" sz="1800" b="1" dirty="0"/>
                  <a:t> </a:t>
                </a:r>
                <a:r>
                  <a:rPr lang="en-US" sz="1800" b="1" dirty="0" smtClean="0"/>
                  <a:t>                                           = 40 ― 25  =  </a:t>
                </a:r>
                <a:r>
                  <a:rPr lang="en-US" sz="2500" b="1" dirty="0" smtClean="0">
                    <a:solidFill>
                      <a:srgbClr val="002060"/>
                    </a:solidFill>
                  </a:rPr>
                  <a:t>15 units </a:t>
                </a:r>
                <a:endParaRPr lang="en-US" sz="2500" b="1" dirty="0">
                  <a:solidFill>
                    <a:srgbClr val="002060"/>
                  </a:solidFill>
                </a:endParaRPr>
              </a:p>
              <a:p>
                <a:pPr marL="0" indent="0" algn="l" rtl="0">
                  <a:buNone/>
                </a:pPr>
                <a:r>
                  <a:rPr lang="en-US" sz="1800" b="1" dirty="0"/>
                  <a:t> </a:t>
                </a:r>
                <a:r>
                  <a:rPr lang="en-US" sz="1800" b="1" dirty="0" smtClean="0"/>
                  <a:t>                                           </a:t>
                </a:r>
              </a:p>
              <a:p>
                <a:pPr marL="0" indent="0" algn="l" rtl="0">
                  <a:buNone/>
                </a:pPr>
                <a:r>
                  <a:rPr lang="en-US" sz="1600" b="1" dirty="0"/>
                  <a:t>Margin of safety </a:t>
                </a:r>
                <a:r>
                  <a:rPr lang="en-US" sz="1600" b="1" dirty="0" smtClean="0"/>
                  <a:t>(revenues) </a:t>
                </a:r>
                <a:r>
                  <a:rPr lang="en-US" sz="1600" b="1" dirty="0"/>
                  <a:t>= </a:t>
                </a:r>
                <a:r>
                  <a:rPr lang="en-US" sz="1600" b="1" dirty="0" smtClean="0"/>
                  <a:t>expected sales in revenues </a:t>
                </a:r>
                <a:r>
                  <a:rPr lang="en-US" sz="1600" b="1" dirty="0"/>
                  <a:t>― </a:t>
                </a:r>
                <a:r>
                  <a:rPr lang="en-US" sz="1600" b="1" dirty="0" smtClean="0"/>
                  <a:t>breakeven point in  revenues</a:t>
                </a:r>
              </a:p>
              <a:p>
                <a:pPr marL="0" indent="0" algn="l" rtl="0">
                  <a:buNone/>
                </a:pPr>
                <a:r>
                  <a:rPr lang="en-US" sz="1600" b="1" dirty="0"/>
                  <a:t> </a:t>
                </a:r>
                <a:r>
                  <a:rPr lang="en-US" sz="1600" b="1" dirty="0" smtClean="0"/>
                  <a:t>                                                  = (40x200)   - (25x200)</a:t>
                </a:r>
                <a:endParaRPr lang="en-US" sz="1600" b="1" dirty="0"/>
              </a:p>
              <a:p>
                <a:pPr marL="0" indent="0" algn="l" rtl="0">
                  <a:buNone/>
                </a:pPr>
                <a:r>
                  <a:rPr lang="en-US" sz="1800" b="1" dirty="0" smtClean="0"/>
                  <a:t>                                             =8,000 – 5,000   =   </a:t>
                </a:r>
                <a:r>
                  <a:rPr lang="en-US" sz="2500" b="1" dirty="0" smtClean="0">
                    <a:solidFill>
                      <a:srgbClr val="002060"/>
                    </a:solidFill>
                  </a:rPr>
                  <a:t>3,000 $</a:t>
                </a:r>
              </a:p>
              <a:p>
                <a:pPr marL="0" indent="0" algn="l" rtl="0">
                  <a:buNone/>
                </a:pPr>
                <a:r>
                  <a:rPr lang="en-US" sz="2500" b="1" dirty="0" smtClean="0">
                    <a:solidFill>
                      <a:srgbClr val="002060"/>
                    </a:solidFill>
                  </a:rPr>
                  <a:t> </a:t>
                </a:r>
              </a:p>
              <a:p>
                <a:pPr marL="0" indent="0" algn="l" rtl="0">
                  <a:buNone/>
                </a:pPr>
                <a:r>
                  <a:rPr lang="en-US" sz="1600" b="1" dirty="0"/>
                  <a:t>Margin of safety percentage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1" i="1">
                            <a:latin typeface="Cambria Math"/>
                          </a:rPr>
                          <m:t> </m:t>
                        </m:r>
                        <m:r>
                          <a:rPr lang="en-US" sz="2000" b="1" i="1">
                            <a:latin typeface="Cambria Math"/>
                          </a:rPr>
                          <m:t>𝒎𝒂𝒓𝒈𝒊𝒏</m:t>
                        </m:r>
                        <m:r>
                          <a:rPr lang="en-US" sz="2000" b="1" i="1">
                            <a:latin typeface="Cambria Math"/>
                          </a:rPr>
                          <m:t> </m:t>
                        </m:r>
                        <m:r>
                          <a:rPr lang="en-US" sz="2000" b="1" i="1">
                            <a:latin typeface="Cambria Math"/>
                          </a:rPr>
                          <m:t>𝒐𝒇</m:t>
                        </m:r>
                        <m:r>
                          <a:rPr lang="en-US" sz="2000" b="1" i="1">
                            <a:latin typeface="Cambria Math"/>
                          </a:rPr>
                          <m:t> </m:t>
                        </m:r>
                        <m:r>
                          <a:rPr lang="en-US" sz="2000" b="1" i="1">
                            <a:latin typeface="Cambria Math"/>
                          </a:rPr>
                          <m:t>𝒔𝒂𝒇𝒆𝒕𝒚</m:t>
                        </m:r>
                        <m:r>
                          <a:rPr lang="en-US" sz="2000" b="1" i="1">
                            <a:latin typeface="Cambria Math"/>
                          </a:rPr>
                          <m:t> </m:t>
                        </m:r>
                        <m:r>
                          <a:rPr lang="en-US" sz="2000" b="1" i="1">
                            <a:latin typeface="Cambria Math"/>
                          </a:rPr>
                          <m:t>𝒊𝒏</m:t>
                        </m:r>
                        <m:r>
                          <a:rPr lang="en-US" sz="2000" b="1" i="1">
                            <a:latin typeface="Cambria Math"/>
                          </a:rPr>
                          <m:t> </m:t>
                        </m:r>
                        <m:r>
                          <a:rPr lang="en-US" sz="2000" b="1" i="1" smtClean="0">
                            <a:latin typeface="Cambria Math"/>
                          </a:rPr>
                          <m:t>𝒖𝒏𝒊𝒕𝒔</m:t>
                        </m:r>
                        <m:r>
                          <a:rPr lang="en-US" sz="2000" b="1" i="1">
                            <a:latin typeface="Cambria Math"/>
                          </a:rPr>
                          <m:t> </m:t>
                        </m:r>
                      </m:num>
                      <m:den>
                        <m:r>
                          <a:rPr lang="en-US" sz="2000" b="1" i="1" smtClean="0">
                            <a:latin typeface="Cambria Math"/>
                          </a:rPr>
                          <m:t>𝒆𝒙𝒑𝒆𝒄𝒕𝒆𝒅</m:t>
                        </m:r>
                        <m:r>
                          <a:rPr lang="en-US" sz="2000" b="1" i="1" smtClean="0">
                            <a:latin typeface="Cambria Math"/>
                          </a:rPr>
                          <m:t> </m:t>
                        </m:r>
                        <m:r>
                          <a:rPr lang="en-US" sz="2000" b="1" i="1" smtClean="0">
                            <a:latin typeface="Cambria Math"/>
                          </a:rPr>
                          <m:t>𝒔𝒂𝒍𝒆𝒔</m:t>
                        </m:r>
                        <m:r>
                          <a:rPr lang="en-US" sz="2000" b="1" i="1" smtClean="0">
                            <a:latin typeface="Cambria Math"/>
                          </a:rPr>
                          <m:t> </m:t>
                        </m:r>
                        <m:r>
                          <a:rPr lang="en-US" sz="2000" b="1" i="1" smtClean="0">
                            <a:latin typeface="Cambria Math"/>
                          </a:rPr>
                          <m:t>𝒊𝒏</m:t>
                        </m:r>
                        <m:r>
                          <a:rPr lang="en-US" sz="2000" b="1" i="1" smtClean="0">
                            <a:latin typeface="Cambria Math"/>
                          </a:rPr>
                          <m:t> </m:t>
                        </m:r>
                        <m:r>
                          <a:rPr lang="en-US" sz="2000" b="1" i="1" smtClean="0">
                            <a:latin typeface="Cambria Math"/>
                          </a:rPr>
                          <m:t>𝒖𝒏𝒊𝒕𝒔</m:t>
                        </m:r>
                      </m:den>
                    </m:f>
                  </m:oMath>
                </a14:m>
                <a:endParaRPr lang="en-US" sz="2500" b="1" dirty="0" smtClean="0">
                  <a:solidFill>
                    <a:srgbClr val="002060"/>
                  </a:solidFill>
                </a:endParaRPr>
              </a:p>
              <a:p>
                <a:pPr marL="0" indent="0" algn="l" rtl="0">
                  <a:buNone/>
                </a:pPr>
                <a:endParaRPr lang="en-US" sz="2500" b="1" dirty="0" smtClean="0">
                  <a:solidFill>
                    <a:srgbClr val="002060"/>
                  </a:solidFill>
                </a:endParaRPr>
              </a:p>
              <a:p>
                <a:pPr marL="0" indent="0" algn="l" rtl="0">
                  <a:buNone/>
                </a:pPr>
                <a:r>
                  <a:rPr lang="en-US" sz="2500" b="1" dirty="0">
                    <a:solidFill>
                      <a:srgbClr val="002060"/>
                    </a:solidFill>
                  </a:rPr>
                  <a:t> </a:t>
                </a:r>
                <a:r>
                  <a:rPr lang="en-US" sz="2500" b="1" dirty="0" smtClean="0">
                    <a:solidFill>
                      <a:srgbClr val="002060"/>
                    </a:solidFill>
                  </a:rPr>
                  <a:t>                                  </a:t>
                </a:r>
                <a:r>
                  <a:rPr lang="en-US" sz="19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9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1900" b="1">
                            <a:latin typeface="Cambria Math"/>
                          </a:rPr>
                          <m:t>𝟏𝟓</m:t>
                        </m:r>
                      </m:num>
                      <m:den>
                        <m:r>
                          <a:rPr lang="en-US" sz="1900" b="1">
                            <a:latin typeface="Cambria Math"/>
                          </a:rPr>
                          <m:t>𝟒𝟎</m:t>
                        </m:r>
                      </m:den>
                    </m:f>
                  </m:oMath>
                </a14:m>
                <a:r>
                  <a:rPr lang="en-US" sz="1900" b="1" dirty="0"/>
                  <a:t>  = </a:t>
                </a:r>
                <a:r>
                  <a:rPr lang="en-US" sz="1900" b="1" dirty="0">
                    <a:solidFill>
                      <a:srgbClr val="002060"/>
                    </a:solidFill>
                  </a:rPr>
                  <a:t>.</a:t>
                </a:r>
                <a:r>
                  <a:rPr lang="en-US" sz="2500" b="1" dirty="0">
                    <a:solidFill>
                      <a:srgbClr val="002060"/>
                    </a:solidFill>
                  </a:rPr>
                  <a:t>375 or 37.5%</a:t>
                </a:r>
              </a:p>
              <a:p>
                <a:pPr marL="0" indent="0" algn="l" rtl="0">
                  <a:buNone/>
                </a:pPr>
                <a:endParaRPr lang="en-US" sz="2500" b="1" dirty="0">
                  <a:solidFill>
                    <a:srgbClr val="002060"/>
                  </a:solidFill>
                </a:endParaRPr>
              </a:p>
              <a:p>
                <a:pPr marL="0" indent="0" algn="l" rtl="0">
                  <a:buNone/>
                </a:pPr>
                <a:endParaRPr lang="en-US" sz="2500" b="1" dirty="0" smtClean="0">
                  <a:solidFill>
                    <a:srgbClr val="002060"/>
                  </a:solidFill>
                </a:endParaRPr>
              </a:p>
              <a:p>
                <a:pPr marL="0" indent="0" algn="l" rtl="0">
                  <a:buNone/>
                </a:pPr>
                <a:endParaRPr lang="en-US" sz="1800" b="1" dirty="0" smtClean="0"/>
              </a:p>
              <a:p>
                <a:pPr marL="0" indent="0" algn="l" rtl="0">
                  <a:buNone/>
                </a:pPr>
                <a:endParaRPr lang="ar-SA" sz="1800" b="1" dirty="0"/>
              </a:p>
              <a:p>
                <a:pPr marL="0" indent="0" algn="l" rtl="0">
                  <a:buNone/>
                </a:pPr>
                <a:endParaRPr lang="en-US" sz="2400" dirty="0" smtClean="0"/>
              </a:p>
              <a:p>
                <a:pPr marL="0" indent="0" algn="l" rtl="0">
                  <a:buNone/>
                </a:pPr>
                <a:endParaRPr lang="en-US" sz="2400" dirty="0"/>
              </a:p>
              <a:p>
                <a:pPr marL="0" indent="0" algn="l" rtl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عنصر نائب للمحتوى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739" t="-1877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6299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4857</TotalTime>
  <Words>182</Words>
  <Application>Microsoft Office PowerPoint</Application>
  <PresentationFormat>On-screen Show (4:3)</PresentationFormat>
  <Paragraphs>25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نسق Office</vt:lpstr>
      <vt:lpstr>Margin Of Safety </vt:lpstr>
      <vt:lpstr>Example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Accounting -2</dc:title>
  <dc:creator>ADMIN</dc:creator>
  <cp:lastModifiedBy>HP</cp:lastModifiedBy>
  <cp:revision>241</cp:revision>
  <cp:lastPrinted>2020-10-02T18:57:05Z</cp:lastPrinted>
  <dcterms:created xsi:type="dcterms:W3CDTF">2020-09-18T07:15:41Z</dcterms:created>
  <dcterms:modified xsi:type="dcterms:W3CDTF">2024-11-19T06:41:04Z</dcterms:modified>
</cp:coreProperties>
</file>