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71" r:id="rId9"/>
    <p:sldId id="367" r:id="rId10"/>
    <p:sldId id="368" r:id="rId11"/>
    <p:sldId id="369" r:id="rId12"/>
    <p:sldId id="372" r:id="rId13"/>
    <p:sldId id="373" r:id="rId14"/>
    <p:sldId id="374" r:id="rId15"/>
    <p:sldId id="375" r:id="rId16"/>
    <p:sldId id="376" r:id="rId17"/>
    <p:sldId id="37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45" autoAdjust="0"/>
  </p:normalViewPr>
  <p:slideViewPr>
    <p:cSldViewPr>
      <p:cViewPr varScale="1">
        <p:scale>
          <a:sx n="76" d="100"/>
          <a:sy n="76" d="100"/>
        </p:scale>
        <p:origin x="16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5B1D43-EA42-427F-A080-548D40BE6F1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55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A349D-DF27-4322-BFD4-FE2B93C3A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1D43-EA42-427F-A080-548D40BE6F10}" type="slidenum">
              <a:rPr lang="ar-SA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1D43-EA42-427F-A080-548D40BE6F10}" type="slidenum">
              <a:rPr lang="ar-SA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1D43-EA42-427F-A080-548D40BE6F10}" type="slidenum">
              <a:rPr lang="ar-SA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A349D-DF27-4322-BFD4-FE2B93C3A7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3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5E6319-8978-487B-95A0-3A4A0BA8227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43ED8-D39B-44B5-A9F4-6B383A9BF6D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1AA8-6E38-47D9-874F-116218FED44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BE80-D515-4406-96ED-36B2C63556AC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6AD-FE9F-4D2F-A863-1964BF0B02FE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B9E0-9EEB-4746-981F-9E84D3D3D2CE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C92D-FFB9-4677-B2B0-82C352550E9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CB93-4F53-4B84-83B4-4932C10D6970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06F1-7C7C-4B2A-B3C4-A3057E78BD84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4EA6-8F6F-417E-B681-63547B7EE97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F744C1-8E54-47C3-AD2C-09FF91BB84A8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913BD1-7C0B-4BED-9B2B-0106F664635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ريادة الاعمال 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 </a:t>
            </a:r>
          </a:p>
          <a:p>
            <a:r>
              <a:rPr lang="ar-SA" dirty="0" smtClean="0"/>
              <a:t>الوحدة 6 : كيف انظم مؤسسة ؟؟</a:t>
            </a:r>
          </a:p>
          <a:p>
            <a:r>
              <a:rPr lang="ar-SA" dirty="0" smtClean="0"/>
              <a:t>الموضوع </a:t>
            </a:r>
            <a:r>
              <a:rPr lang="ar-SA" dirty="0"/>
              <a:t>6</a:t>
            </a:r>
            <a:r>
              <a:rPr lang="ar-SA" dirty="0" smtClean="0"/>
              <a:t> : الحصول على الاموال اللازمة لانشاء مشروع 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6" y="797887"/>
            <a:ext cx="5908901" cy="11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6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استهداف مؤسسات التمويل المتناهي </a:t>
            </a:r>
            <a:r>
              <a:rPr lang="ar-SA" dirty="0" smtClean="0"/>
              <a:t>الصغر للنساء والأشخاص ذوي الإعاقة</a:t>
            </a:r>
            <a:endParaRPr lang="ar-SA" dirty="0"/>
          </a:p>
          <a:p>
            <a:pPr algn="r" rtl="1"/>
            <a:r>
              <a:rPr lang="ar-SA" dirty="0" smtClean="0"/>
              <a:t>إيجاد برامج خاصة لتأمين القروض الممنوحة للنساء والأشخاص ذوي الإعاقة</a:t>
            </a:r>
            <a:endParaRPr lang="ar-SA" dirty="0"/>
          </a:p>
          <a:p>
            <a:pPr algn="r" rtl="1"/>
            <a:r>
              <a:rPr lang="ar-SA" dirty="0" smtClean="0"/>
              <a:t>تدريب النساء </a:t>
            </a:r>
            <a:r>
              <a:rPr lang="ar-SA" dirty="0"/>
              <a:t>والأشخاص ذوي الإعاقة لتمكينهم </a:t>
            </a:r>
            <a:r>
              <a:rPr lang="ar-SA" dirty="0" smtClean="0"/>
              <a:t>من إعداد خطط عمل مطابقة </a:t>
            </a:r>
            <a:r>
              <a:rPr lang="ar-SA" dirty="0"/>
              <a:t>لمتطلبات المصارف ومؤسسات التمويل.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b="0" dirty="0" smtClean="0"/>
              <a:t>الإجراءات </a:t>
            </a:r>
            <a:r>
              <a:rPr lang="ar-SA" b="0" dirty="0"/>
              <a:t>المتخذة لتسهيل حصول </a:t>
            </a:r>
            <a:r>
              <a:rPr lang="ar-SA" b="0" dirty="0" smtClean="0"/>
              <a:t>النساء </a:t>
            </a:r>
            <a:r>
              <a:rPr lang="ar-SA" b="0" dirty="0"/>
              <a:t>والأشخاص </a:t>
            </a:r>
            <a:r>
              <a:rPr lang="ar-SA" b="0" dirty="0" smtClean="0"/>
              <a:t>ذوي الإعاقة </a:t>
            </a:r>
            <a:r>
              <a:rPr lang="ar-SA" b="0" dirty="0"/>
              <a:t>على القروض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782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ورقة </a:t>
            </a:r>
            <a:r>
              <a:rPr lang="ar-SA" dirty="0" smtClean="0"/>
              <a:t>عمل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9916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058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ريادة الاعمال 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 </a:t>
            </a:r>
          </a:p>
          <a:p>
            <a:r>
              <a:rPr lang="ar-SA" dirty="0" smtClean="0"/>
              <a:t>الوحدة 6 : كيف انظم مؤسسة ؟؟</a:t>
            </a:r>
          </a:p>
          <a:p>
            <a:r>
              <a:rPr lang="ar-SA" dirty="0" smtClean="0"/>
              <a:t>الموضوع 7 : طرق الدخول الى عالم الاعمال 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6" y="797887"/>
            <a:ext cx="5908901" cy="11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8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b="1" dirty="0" smtClean="0"/>
              <a:t>شراء مؤسسة قائمة </a:t>
            </a:r>
          </a:p>
          <a:p>
            <a:pPr algn="r" rtl="1">
              <a:buFontTx/>
              <a:buChar char="-"/>
            </a:pPr>
            <a:r>
              <a:rPr lang="ar-SA" dirty="0" smtClean="0"/>
              <a:t>لماذا اريد شراء المؤسسة؟؟</a:t>
            </a:r>
          </a:p>
          <a:p>
            <a:pPr algn="r" rtl="1">
              <a:buFontTx/>
              <a:buChar char="-"/>
            </a:pPr>
            <a:r>
              <a:rPr lang="ar-SA" dirty="0" smtClean="0"/>
              <a:t>لماذا يريد صاحب المؤسسة بيعها؟؟</a:t>
            </a:r>
          </a:p>
          <a:p>
            <a:pPr algn="r" rtl="1">
              <a:buFontTx/>
              <a:buChar char="-"/>
            </a:pPr>
            <a:r>
              <a:rPr lang="ar-SA" dirty="0" smtClean="0"/>
              <a:t>هل للمؤسسة مستقبل ؟؟</a:t>
            </a:r>
          </a:p>
          <a:p>
            <a:pPr algn="r" rtl="1">
              <a:buFontTx/>
              <a:buChar char="-"/>
            </a:pPr>
            <a:r>
              <a:rPr lang="ar-SA" dirty="0" smtClean="0"/>
              <a:t>هل ساستطيع ادارة المؤسسة ؟؟</a:t>
            </a:r>
            <a:endParaRPr lang="ar-SA" dirty="0"/>
          </a:p>
          <a:p>
            <a:pPr marL="109728" indent="0" algn="r" rtl="1">
              <a:buNone/>
            </a:pPr>
            <a:r>
              <a:rPr lang="ar-SA" dirty="0" smtClean="0"/>
              <a:t>- ما الذي ساحصل عليه من المبلغ الذي سادفعه لشراء المؤسسة ( ارض ، مبنى ، مخزون ، اسم )</a:t>
            </a:r>
          </a:p>
          <a:p>
            <a:pPr algn="r" rtl="1"/>
            <a:r>
              <a:rPr lang="ar-SA" b="1" dirty="0" smtClean="0"/>
              <a:t>انشاء مؤسسة جديدة </a:t>
            </a:r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r>
              <a:rPr lang="ar-SA" b="1" dirty="0" smtClean="0"/>
              <a:t>الحصول على حق امتياز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ما هي طرق الدخول الى عالم الاعمال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100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8991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06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36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144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851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39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 </a:t>
            </a:r>
            <a:r>
              <a:rPr lang="ar-SA" dirty="0" smtClean="0"/>
              <a:t>تمويل راس المال بالاسهم 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1- المدخرات او الممتلكات الشخصية 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2- قروض من العائلة والاصدقاء 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3- الحصول على شريك او اكثر 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4- الارباح غير الموزعة من المؤسسة </a:t>
            </a:r>
          </a:p>
          <a:p>
            <a:pPr marL="109728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مصادر تمويل المؤسسة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860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التمويل بالاقراض او بالائتمان 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1- المصارف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2- مؤسسات التمويل الصغيرة 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3- المؤسسات الحكومية </a:t>
            </a:r>
          </a:p>
          <a:p>
            <a:pPr marL="109728" indent="0" algn="r" rtl="1">
              <a:buNone/>
            </a:pPr>
            <a:endParaRPr lang="ar-SA" dirty="0" smtClean="0"/>
          </a:p>
          <a:p>
            <a:pPr marL="109728" indent="0" algn="r" rtl="1">
              <a:buNone/>
            </a:pPr>
            <a:r>
              <a:rPr lang="ar-SA" dirty="0" smtClean="0"/>
              <a:t>4- الشراء بالاجل </a:t>
            </a:r>
          </a:p>
          <a:p>
            <a:pPr marL="109728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مصادر تمويل المؤسسة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077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الايجابيات والسلبيات لمصادر التمويل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8296"/>
            <a:ext cx="8153400" cy="54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12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الايجابيات والسلبيات لمصادر التمويل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81328"/>
            <a:ext cx="7467599" cy="36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116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SA" dirty="0" smtClean="0"/>
              <a:t>مدة القرض والغاية منه – هل هو قصير الامد ام طويل الامد وهل الغاية منه شرعية</a:t>
            </a:r>
          </a:p>
          <a:p>
            <a:pPr algn="r" rtl="1"/>
            <a:r>
              <a:rPr lang="ar-SA" dirty="0" smtClean="0"/>
              <a:t>   تلبية معايير الاقراض الخمس </a:t>
            </a:r>
          </a:p>
          <a:p>
            <a:pPr marL="624078" indent="-514350" algn="r" rtl="1">
              <a:buFont typeface="+mj-lt"/>
              <a:buAutoNum type="arabicPeriod"/>
            </a:pPr>
            <a:r>
              <a:rPr lang="ar-SA" dirty="0" smtClean="0"/>
              <a:t>  الطبع </a:t>
            </a:r>
            <a:r>
              <a:rPr lang="en-US" dirty="0" smtClean="0"/>
              <a:t>Character</a:t>
            </a:r>
            <a:r>
              <a:rPr lang="ar-SA" dirty="0" smtClean="0"/>
              <a:t>  : السجل السابق للاقراض </a:t>
            </a:r>
            <a:endParaRPr lang="en-US" dirty="0"/>
          </a:p>
          <a:p>
            <a:pPr marL="624078" indent="-514350" algn="r" rtl="1">
              <a:buFont typeface="+mj-lt"/>
              <a:buAutoNum type="arabicPeriod"/>
            </a:pPr>
            <a:r>
              <a:rPr lang="ar-SA" dirty="0" smtClean="0"/>
              <a:t>  القدرة </a:t>
            </a:r>
            <a:r>
              <a:rPr lang="en-US" dirty="0" smtClean="0"/>
              <a:t>Capacity</a:t>
            </a:r>
            <a:r>
              <a:rPr lang="ar-SA" dirty="0" smtClean="0"/>
              <a:t> : قيمة  الدخل والخبرة وقدرته على سداد القرض</a:t>
            </a:r>
            <a:endParaRPr lang="en-US" dirty="0"/>
          </a:p>
          <a:p>
            <a:pPr marL="624078" indent="-514350" algn="r" rtl="1">
              <a:buFont typeface="+mj-lt"/>
              <a:buAutoNum type="arabicPeriod"/>
            </a:pPr>
            <a:r>
              <a:rPr lang="ar-SA" dirty="0" smtClean="0"/>
              <a:t>  رأس </a:t>
            </a:r>
            <a:r>
              <a:rPr lang="ar-SA" dirty="0"/>
              <a:t>المال </a:t>
            </a:r>
            <a:r>
              <a:rPr lang="en-US" dirty="0" smtClean="0"/>
              <a:t>Capital</a:t>
            </a:r>
            <a:r>
              <a:rPr lang="ar-SA" dirty="0" smtClean="0"/>
              <a:t> : مساهمة الفرد في راس مال الشركة كلما زادت افضل</a:t>
            </a:r>
            <a:endParaRPr lang="en-US" dirty="0"/>
          </a:p>
          <a:p>
            <a:pPr marL="624078" indent="-514350" algn="r" rtl="1">
              <a:buFont typeface="+mj-lt"/>
              <a:buAutoNum type="arabicPeriod"/>
            </a:pPr>
            <a:r>
              <a:rPr lang="ar-SA" dirty="0" smtClean="0"/>
              <a:t>  الظروف </a:t>
            </a:r>
            <a:r>
              <a:rPr lang="en-US" dirty="0" smtClean="0"/>
              <a:t>Conditions</a:t>
            </a:r>
            <a:r>
              <a:rPr lang="ar-SA" dirty="0" smtClean="0"/>
              <a:t> : ظروف الدولة ، هل القرض لتوسع او لبدء مؤسسة جديدة </a:t>
            </a:r>
            <a:endParaRPr lang="en-US" dirty="0"/>
          </a:p>
          <a:p>
            <a:pPr marL="624078" indent="-514350" algn="r" rtl="1">
              <a:buFont typeface="+mj-lt"/>
              <a:buAutoNum type="arabicPeriod"/>
            </a:pPr>
            <a:r>
              <a:rPr lang="ar-SA" dirty="0" smtClean="0"/>
              <a:t>  الضمانات </a:t>
            </a:r>
            <a:r>
              <a:rPr lang="en-US" dirty="0" smtClean="0"/>
              <a:t>Collaterals</a:t>
            </a:r>
            <a:r>
              <a:rPr lang="ar-SA" dirty="0" smtClean="0"/>
              <a:t> : عقارات ، مجوهرات ، مستحقات ..، </a:t>
            </a:r>
            <a:endParaRPr lang="ar-SA" dirty="0"/>
          </a:p>
          <a:p>
            <a:pPr algn="r" rtl="1"/>
            <a:r>
              <a:rPr lang="ar-SA" dirty="0" smtClean="0"/>
              <a:t>فترة التسديد  : ان تتلائم فترة التسديدة مع دخل العميل حيث في فلسطين يجب ان لا يتجاوز القسط الشهري نصف قيمة الدخل للمقترض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خطة المشروع : من اهم العناصر التي يتم النظر لها ويتم التركيز على التدفقات النقدية والتكاليف المتكبدة ومخاطر المشروع واحتمالية استمراره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الغاية من القرض : هل هو لراس المال العامل او تكاليف استثمارية ام غير ذلك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/>
              <a:t>معايير طلب القرض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276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/>
              <a:t> التكلفة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0" dirty="0"/>
              <a:t>معايير تقييم مصادر </a:t>
            </a:r>
            <a:r>
              <a:rPr lang="ar-SA" b="0" dirty="0" smtClean="0"/>
              <a:t>التمويل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31326"/>
            <a:ext cx="8763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813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endParaRPr lang="ar-SA" dirty="0"/>
          </a:p>
          <a:p>
            <a:pPr algn="r" rtl="1"/>
            <a:r>
              <a:rPr lang="ar-SA" dirty="0"/>
              <a:t>المخاطرة : من اخطر ؟؟ يجب تحديد اقل مخاطر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المرونة : هل ستحد الشروط التي يفرضها مصدر القروض من مرونة السعي إلى الحصول على راس مال اضافي  أو إلى استخدام راس المال المتاتي من التشغيل.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التحكم </a:t>
            </a:r>
            <a:r>
              <a:rPr lang="en-US" dirty="0"/>
              <a:t> :</a:t>
            </a:r>
            <a:r>
              <a:rPr lang="ar-SA" dirty="0"/>
              <a:t> عند بيع اسهم الشركة لشركاء فسيكون لهم تدخل في قرارات الشركة على عكس التمويلات من الاقتراص 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التوفر</a:t>
            </a:r>
            <a:r>
              <a:rPr lang="en-US" dirty="0"/>
              <a:t>  </a:t>
            </a: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>وزن معايير التقييم : اي العناصر السابقة اهم ( هذا يعتمد على كل حالة )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0" dirty="0"/>
              <a:t>معايير تقييم مصادر التمويل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043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عدم مشاركة </a:t>
            </a:r>
            <a:r>
              <a:rPr lang="ar-SA" dirty="0" smtClean="0"/>
              <a:t>النساء </a:t>
            </a:r>
            <a:r>
              <a:rPr lang="ar-SA" dirty="0"/>
              <a:t>في ملكية موجودات وممتلكات الأسرة</a:t>
            </a:r>
            <a:r>
              <a:rPr lang="ar-SA" dirty="0" smtClean="0"/>
              <a:t>.</a:t>
            </a:r>
            <a:endParaRPr lang="ar-SA" dirty="0"/>
          </a:p>
          <a:p>
            <a:pPr algn="r" rtl="1"/>
            <a:r>
              <a:rPr lang="ar-SA" dirty="0" smtClean="0"/>
              <a:t>النظرة </a:t>
            </a:r>
            <a:r>
              <a:rPr lang="ar-SA" dirty="0"/>
              <a:t>غير الجدية من قبل </a:t>
            </a:r>
            <a:r>
              <a:rPr lang="ar-SA" dirty="0" smtClean="0"/>
              <a:t>ضباط القروض نحو  النساء والأشخاص ذوي الإعاقة</a:t>
            </a:r>
            <a:r>
              <a:rPr lang="ar-SA" dirty="0"/>
              <a:t>.</a:t>
            </a:r>
          </a:p>
          <a:p>
            <a:pPr algn="r" rtl="1"/>
            <a:r>
              <a:rPr lang="ar-SA" dirty="0" smtClean="0"/>
              <a:t>صعوبة </a:t>
            </a:r>
            <a:r>
              <a:rPr lang="ar-SA" dirty="0"/>
              <a:t>شروط الإقراض بالنسبة </a:t>
            </a:r>
            <a:r>
              <a:rPr lang="ar-SA" dirty="0" smtClean="0"/>
              <a:t>للنساء </a:t>
            </a:r>
            <a:r>
              <a:rPr lang="ar-SA" dirty="0"/>
              <a:t>والأشخاص ذوي الإعاقة. </a:t>
            </a:r>
          </a:p>
          <a:p>
            <a:pPr algn="r" rtl="1"/>
            <a:r>
              <a:rPr lang="ar-SA" dirty="0" smtClean="0"/>
              <a:t>ضعف علاقات التشبيك لدى النساء والأشخاص </a:t>
            </a:r>
            <a:r>
              <a:rPr lang="ar-SA" dirty="0"/>
              <a:t>ذوي </a:t>
            </a:r>
            <a:r>
              <a:rPr lang="ar-SA" dirty="0" smtClean="0"/>
              <a:t>الإعاقة مع الأشخاص </a:t>
            </a:r>
            <a:r>
              <a:rPr lang="ar-SA" dirty="0"/>
              <a:t>المؤثرين في منح القروض.</a:t>
            </a:r>
          </a:p>
          <a:p>
            <a:pPr algn="r" rtl="1"/>
            <a:r>
              <a:rPr lang="ar-SA" dirty="0" smtClean="0"/>
              <a:t>تحكم </a:t>
            </a:r>
            <a:r>
              <a:rPr lang="ar-SA" dirty="0"/>
              <a:t>الرجال في القرارات المتعلقة بالقروض واستخداماتها.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b="0" dirty="0"/>
              <a:t>العوائق التي تواجه </a:t>
            </a:r>
            <a:r>
              <a:rPr lang="ar-SA" b="0" dirty="0" smtClean="0"/>
              <a:t>النساء </a:t>
            </a:r>
            <a:r>
              <a:rPr lang="ar-SA" b="0" dirty="0"/>
              <a:t>والأشخاص ذوي الإعاقة في </a:t>
            </a:r>
            <a:r>
              <a:rPr lang="ar-SA" b="0" dirty="0" smtClean="0"/>
              <a:t>الحصول على </a:t>
            </a:r>
            <a:r>
              <a:rPr lang="ar-SA" b="0" dirty="0"/>
              <a:t>القروض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7414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493</Words>
  <Application>Microsoft Office PowerPoint</Application>
  <PresentationFormat>On-screen Show (4:3)</PresentationFormat>
  <Paragraphs>83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Lucida Sans Unicode</vt:lpstr>
      <vt:lpstr>Verdana</vt:lpstr>
      <vt:lpstr>Wingdings 2</vt:lpstr>
      <vt:lpstr>Wingdings 3</vt:lpstr>
      <vt:lpstr>Concourse</vt:lpstr>
      <vt:lpstr>ريادة الاعمال 2 </vt:lpstr>
      <vt:lpstr>مصادر تمويل المؤسسة  </vt:lpstr>
      <vt:lpstr>مصادر تمويل المؤسسة  </vt:lpstr>
      <vt:lpstr>الايجابيات والسلبيات لمصادر التمويل </vt:lpstr>
      <vt:lpstr>الايجابيات والسلبيات لمصادر التمويل </vt:lpstr>
      <vt:lpstr>معايير طلب القرض </vt:lpstr>
      <vt:lpstr>معايير تقييم مصادر التمويل</vt:lpstr>
      <vt:lpstr>معايير تقييم مصادر التمويل</vt:lpstr>
      <vt:lpstr>العوائق التي تواجه النساء والأشخاص ذوي الإعاقة في الحصول على القروض</vt:lpstr>
      <vt:lpstr>الإجراءات المتخذة لتسهيل حصول النساء والأشخاص ذوي الإعاقة على القروض</vt:lpstr>
      <vt:lpstr>ورقة عمل</vt:lpstr>
      <vt:lpstr>ريادة الاعمال 2 </vt:lpstr>
      <vt:lpstr>ما هي طرق الدخول الى عالم الاعمال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Tatiq Ismail</dc:creator>
  <cp:lastModifiedBy>Sami Ghabin</cp:lastModifiedBy>
  <cp:revision>169</cp:revision>
  <cp:lastPrinted>1601-01-01T00:00:00Z</cp:lastPrinted>
  <dcterms:created xsi:type="dcterms:W3CDTF">1601-01-01T00:00:00Z</dcterms:created>
  <dcterms:modified xsi:type="dcterms:W3CDTF">2023-03-24T18:48:30Z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