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>
      <p:cViewPr>
        <p:scale>
          <a:sx n="90" d="100"/>
          <a:sy n="90" d="100"/>
        </p:scale>
        <p:origin x="-1171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FBF141-B26B-4AAA-998D-8DB6ABBBC8AB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A536103-8C4A-4F1F-A338-70BFE867CFE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BH" dirty="0" smtClean="0"/>
              <a:t>المادة : علم نفس </a:t>
            </a:r>
          </a:p>
          <a:p>
            <a:r>
              <a:rPr lang="ar-BH" dirty="0" smtClean="0"/>
              <a:t>د. المادة : جولتان حجازي</a:t>
            </a:r>
          </a:p>
          <a:p>
            <a:r>
              <a:rPr lang="ar-BH" dirty="0" smtClean="0"/>
              <a:t> </a:t>
            </a:r>
            <a:r>
              <a:rPr lang="ar-BH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BH" dirty="0" smtClean="0"/>
              <a:t>بسم الله الرحمن الرحيم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76064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BH" dirty="0" smtClean="0"/>
              <a:t>الارشاد الجيني هو مهم بشكل خاص للافراد من الفئات التالية :-</a:t>
            </a:r>
          </a:p>
          <a:p>
            <a:pPr algn="r">
              <a:buNone/>
            </a:pPr>
            <a:endParaRPr lang="ar-BH" dirty="0" smtClean="0"/>
          </a:p>
          <a:p>
            <a:pPr algn="r">
              <a:buNone/>
            </a:pPr>
            <a:r>
              <a:rPr lang="ar-BH" dirty="0" smtClean="0">
                <a:solidFill>
                  <a:schemeClr val="tx2">
                    <a:lumMod val="50000"/>
                  </a:schemeClr>
                </a:solidFill>
              </a:rPr>
              <a:t>1_ </a:t>
            </a:r>
            <a:r>
              <a:rPr lang="ar-BH" dirty="0" smtClean="0">
                <a:solidFill>
                  <a:schemeClr val="tx2">
                    <a:lumMod val="90000"/>
                  </a:schemeClr>
                </a:solidFill>
              </a:rPr>
              <a:t>الافراد الذين لديهم اب او اخ او ابن يعاني من مرض ذو اساس جيني وراثي </a:t>
            </a:r>
          </a:p>
          <a:p>
            <a:pPr algn="r">
              <a:buNone/>
            </a:pPr>
            <a:endParaRPr lang="ar-BH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r">
              <a:buNone/>
            </a:pPr>
            <a:r>
              <a:rPr lang="ar-BH" dirty="0" smtClean="0">
                <a:solidFill>
                  <a:schemeClr val="tx2">
                    <a:lumMod val="50000"/>
                  </a:schemeClr>
                </a:solidFill>
              </a:rPr>
              <a:t>2_ </a:t>
            </a:r>
            <a:r>
              <a:rPr lang="ar-BH" dirty="0" smtClean="0">
                <a:solidFill>
                  <a:schemeClr val="tx2">
                    <a:lumMod val="90000"/>
                  </a:schemeClr>
                </a:solidFill>
              </a:rPr>
              <a:t>الازواج الذين لديهم حالات اجهاض متكرر او عدم اكتمال الحمل </a:t>
            </a:r>
          </a:p>
          <a:p>
            <a:pPr algn="r">
              <a:buNone/>
            </a:pPr>
            <a:endParaRPr lang="ar-BH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r">
              <a:buNone/>
            </a:pPr>
            <a:r>
              <a:rPr lang="ar-BH" dirty="0" smtClean="0">
                <a:solidFill>
                  <a:schemeClr val="tx2">
                    <a:lumMod val="50000"/>
                  </a:schemeClr>
                </a:solidFill>
              </a:rPr>
              <a:t>3_</a:t>
            </a:r>
            <a:r>
              <a:rPr lang="ar-BH" dirty="0" smtClean="0">
                <a:solidFill>
                  <a:schemeClr val="tx2">
                    <a:lumMod val="90000"/>
                  </a:schemeClr>
                </a:solidFill>
              </a:rPr>
              <a:t>الافراد الذين هم من نفس الطائفة او العائلة خاصة اذا كانت الطائفة صغيرة وفيها نسبة عالية من التزاوج بين افرادها وبشكل خاص اذا كان الزوجين من الاقارب </a:t>
            </a:r>
          </a:p>
          <a:p>
            <a:pPr algn="r">
              <a:buNone/>
            </a:pPr>
            <a:endParaRPr lang="ar-BH" dirty="0" smtClean="0">
              <a:solidFill>
                <a:schemeClr val="tx2">
                  <a:lumMod val="90000"/>
                </a:schemeClr>
              </a:solidFill>
            </a:endParaRPr>
          </a:p>
          <a:p>
            <a:pPr algn="r">
              <a:buNone/>
            </a:pPr>
            <a:r>
              <a:rPr lang="ar-BH" dirty="0" smtClean="0">
                <a:solidFill>
                  <a:schemeClr val="tx2">
                    <a:lumMod val="50000"/>
                  </a:schemeClr>
                </a:solidFill>
              </a:rPr>
              <a:t>4_</a:t>
            </a:r>
            <a:r>
              <a:rPr lang="ar-BH" dirty="0" smtClean="0">
                <a:solidFill>
                  <a:schemeClr val="tx2">
                    <a:lumMod val="90000"/>
                  </a:schemeClr>
                </a:solidFill>
              </a:rPr>
              <a:t>النساء فوق سن 34 سنة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-1971600"/>
            <a:ext cx="8229600" cy="12192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ar-BH" dirty="0" smtClean="0">
                <a:solidFill>
                  <a:schemeClr val="tx2">
                    <a:lumMod val="50000"/>
                  </a:schemeClr>
                </a:solidFill>
              </a:rPr>
              <a:t>1_ </a:t>
            </a:r>
            <a:r>
              <a:rPr lang="ar-BH" dirty="0" smtClean="0"/>
              <a:t> تطور الذكاء : </a:t>
            </a:r>
          </a:p>
          <a:p>
            <a:pPr algn="r">
              <a:buNone/>
            </a:pPr>
            <a:r>
              <a:rPr lang="ar-BH" dirty="0" smtClean="0"/>
              <a:t>لعل الذكاء واحد من اكثر السمات التي ثار جدل حول دور كل من الوراثة و البيئة بشأن نموها و تطورها ، فهل الفرد الذكي هو ذكي لان جيناته الوراثية </a:t>
            </a:r>
          </a:p>
          <a:p>
            <a:pPr algn="r">
              <a:buNone/>
            </a:pPr>
            <a:endParaRPr lang="ar-BH" dirty="0" smtClean="0"/>
          </a:p>
          <a:p>
            <a:pPr algn="r">
              <a:buNone/>
            </a:pPr>
            <a:r>
              <a:rPr lang="ar-BH" dirty="0" smtClean="0"/>
              <a:t>حملت له هذه السمة ، ام انه ذكي نتيجة للخبرات البيئية التي تعرض لها .</a:t>
            </a:r>
          </a:p>
          <a:p>
            <a:pPr algn="r">
              <a:buNone/>
            </a:pPr>
            <a:r>
              <a:rPr lang="ar-BH" dirty="0" smtClean="0"/>
              <a:t> الذكاء لا يعني التعلم و التعليم و الدراسة ، انما يعني ببساطة القدرة على التعلم و التفكير المجرد . </a:t>
            </a:r>
          </a:p>
          <a:p>
            <a:pPr algn="r">
              <a:buNone/>
            </a:pPr>
            <a:r>
              <a:rPr lang="ar-BH" dirty="0" smtClean="0"/>
              <a:t>لقد تبين نتائج الدراسات بشأن هذه القضية ؛ فالدراسات التي اجريت على التوائم المتشابهة و التوائم غير متشابهة اشارت الى ان معامل الارتباط بين درجات الذكاء للتوائم المتشابهة   68 . 0 في حين ان معامل الارتباط للتوائم غير متشابهة 60 . 0 . </a:t>
            </a:r>
          </a:p>
          <a:p>
            <a:pPr algn="r">
              <a:buNone/>
            </a:pPr>
            <a:endParaRPr lang="ar-BH" dirty="0" smtClean="0"/>
          </a:p>
          <a:p>
            <a:pPr algn="r">
              <a:buNone/>
            </a:pPr>
            <a:r>
              <a:rPr lang="ar-BH" dirty="0" smtClean="0"/>
              <a:t> </a:t>
            </a:r>
          </a:p>
          <a:p>
            <a:pPr algn="r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BH" dirty="0" smtClean="0"/>
              <a:t>تطور الذكاء و السمات النفسية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2204864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6563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dirty="0" smtClean="0"/>
                        <a:t>معامل الارتباط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dirty="0" smtClean="0"/>
                        <a:t>العلاقة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 smtClean="0"/>
                        <a:t>التوائم </a:t>
                      </a:r>
                      <a:r>
                        <a:rPr lang="ar-BH" baseline="0" dirty="0" smtClean="0"/>
                        <a:t>المتشابهة ( تربوا في بيئة واحدة 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 smtClean="0"/>
                        <a:t>التوائم</a:t>
                      </a:r>
                      <a:r>
                        <a:rPr lang="ar-BH" baseline="0" dirty="0" smtClean="0"/>
                        <a:t> المتشابهة ( تربوا في بيئات مختلفة 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 smtClean="0"/>
                        <a:t>التوائم غير المتشابهة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 smtClean="0"/>
                        <a:t>الاشقاء</a:t>
                      </a:r>
                      <a:r>
                        <a:rPr lang="ar-BH" baseline="0" dirty="0" smtClean="0"/>
                        <a:t> ( من غير التوائم في بيئة واحدة)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 smtClean="0"/>
                        <a:t>الاشقاء (من غير التوائم تربوا في بيئات مختلفة 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 smtClean="0"/>
                        <a:t>الاباء</a:t>
                      </a:r>
                      <a:r>
                        <a:rPr lang="ar-BH" baseline="0" dirty="0" smtClean="0"/>
                        <a:t> و الابناء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dirty="0" smtClean="0"/>
                        <a:t>ابناء العمومة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ar-BH" dirty="0" smtClean="0"/>
              <a:t>جدول معاملات الارتباط بين درجات الذكاء بين افراد العائلة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611216"/>
          </a:xfrm>
        </p:spPr>
        <p:txBody>
          <a:bodyPr/>
          <a:lstStyle/>
          <a:p>
            <a:pPr algn="r">
              <a:buNone/>
            </a:pPr>
            <a:r>
              <a:rPr lang="ar-BH" dirty="0" smtClean="0"/>
              <a:t> معامل الارتباط بين التوائم المتشابهة مرتفع جدا حتى في حال تربيتهم في بيئات مختلفة وهذا يدل على الاثر الكبير للوراثة على الذكاء ، في حين انك ترى ان معامل الارتباط في هذه الدرجات للتوائم غير المتشابهة وللاشقاء الذين يكون التشابه في الجينات بينهم اقل من التوائم المتشابهة هي 0.6 و 0,47 على التوالي . وهذا ايضا يبرز دور الوراثة . </a:t>
            </a:r>
          </a:p>
          <a:p>
            <a:pPr algn="r">
              <a:buNone/>
            </a:pPr>
            <a:r>
              <a:rPr lang="ar-BH" dirty="0" smtClean="0"/>
              <a:t>هناك فرق في معامل الارتباط بين التوائم غير المتشابهة والأشقاء مع أن درجة القربى بينهم واحدة وهذا الفرق يبرز  دور البيئة للأشقاء .</a:t>
            </a:r>
          </a:p>
          <a:p>
            <a:pPr algn="r">
              <a:buNone/>
            </a:pPr>
            <a:r>
              <a:rPr lang="ar-BH" dirty="0" smtClean="0"/>
              <a:t>وهذا يعني أنه رغم أن الوراثة هي العامل الأهم في تشكيل الذكاء الا </a:t>
            </a:r>
          </a:p>
          <a:p>
            <a:pPr algn="r">
              <a:buNone/>
            </a:pPr>
            <a:r>
              <a:rPr lang="ar-BH" dirty="0" smtClean="0"/>
              <a:t>أنها ليست العامل الوحيد ، فالبيئة ايضا تلعب دور مهم في ذلك 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72008"/>
          </a:xfrm>
        </p:spPr>
        <p:txBody>
          <a:bodyPr>
            <a:normAutofit fontScale="90000"/>
          </a:bodyPr>
          <a:lstStyle/>
          <a:p>
            <a:pPr algn="ctr"/>
            <a:r>
              <a:rPr lang="ar-BH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5763344"/>
          </a:xfrm>
        </p:spPr>
        <p:txBody>
          <a:bodyPr>
            <a:normAutofit lnSpcReduction="10000"/>
          </a:bodyPr>
          <a:lstStyle/>
          <a:p>
            <a:pPr algn="r"/>
            <a:r>
              <a:rPr lang="ar-BH" dirty="0" smtClean="0">
                <a:solidFill>
                  <a:schemeClr val="tx2">
                    <a:lumMod val="50000"/>
                  </a:schemeClr>
                </a:solidFill>
              </a:rPr>
              <a:t>2_ </a:t>
            </a:r>
            <a:r>
              <a:rPr lang="ar-BH" dirty="0" smtClean="0"/>
              <a:t>تطور الخجل و السمات الشخصية :</a:t>
            </a:r>
          </a:p>
          <a:p>
            <a:pPr algn="r">
              <a:buNone/>
            </a:pPr>
            <a:r>
              <a:rPr lang="ar-BH" dirty="0" smtClean="0"/>
              <a:t>لا شك ان الخجل له اساس وراثي . فالدراسات تشير ان مستويات احدى السمات الشخصية و تسمى الانطواء ( عكس الانبساط ) اكثر تشابها عند التوائم المتشابهة منها عند التوائم غير المتشابهة . </a:t>
            </a:r>
          </a:p>
          <a:p>
            <a:pPr algn="r">
              <a:buNone/>
            </a:pPr>
            <a:r>
              <a:rPr lang="ar-BH" dirty="0" smtClean="0"/>
              <a:t>الا ان الابحاث التي اجريت على الابناء بالتبني بينت ان الخجل يتأثر بالارث الجيني للاباء البيولوجيين و بالمناخ الببيئي الذي يوفره الابوان البديلان</a:t>
            </a:r>
          </a:p>
          <a:p>
            <a:pPr algn="r">
              <a:buNone/>
            </a:pPr>
            <a:r>
              <a:rPr lang="ar-BH" dirty="0" smtClean="0"/>
              <a:t>   </a:t>
            </a:r>
          </a:p>
          <a:p>
            <a:pPr algn="r">
              <a:buNone/>
            </a:pPr>
            <a:endParaRPr lang="ar-BH" dirty="0" smtClean="0"/>
          </a:p>
          <a:p>
            <a:pPr algn="r">
              <a:buNone/>
            </a:pPr>
            <a:r>
              <a:rPr lang="ar-BH" dirty="0" smtClean="0"/>
              <a:t>الخجل يتأثر بعدد من العوامل منها الاستعداد الوراثي ، البيئة الاجتماعية ، الثقافة ، الوعي المعرفي ، فهم الذات ، والخبرة الذاتية للفرد</a:t>
            </a:r>
          </a:p>
          <a:p>
            <a:pPr algn="r">
              <a:buNone/>
            </a:pPr>
            <a:r>
              <a:rPr lang="ar-BH" dirty="0" smtClean="0"/>
              <a:t>وهذا ينطبق على الكثير من الصفات النفسية غير الخجل مثل الذكاء ، الابلية للانفعال ، مستوى النشاط ، وحتى التدين .</a:t>
            </a:r>
          </a:p>
          <a:p>
            <a:pPr algn="r">
              <a:buNone/>
            </a:pPr>
            <a:r>
              <a:rPr lang="ar-BH" dirty="0" smtClean="0"/>
              <a:t>0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908720"/>
            <a:ext cx="8208912" cy="4499992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ar-BH" dirty="0" smtClean="0">
                <a:solidFill>
                  <a:schemeClr val="tx2">
                    <a:lumMod val="50000"/>
                  </a:schemeClr>
                </a:solidFill>
              </a:rPr>
              <a:t>3_  </a:t>
            </a:r>
            <a:r>
              <a:rPr lang="ar-BH" dirty="0" smtClean="0"/>
              <a:t> تطور الاضطرابات النفسية :- </a:t>
            </a:r>
          </a:p>
          <a:p>
            <a:pPr algn="r">
              <a:buNone/>
            </a:pPr>
            <a:r>
              <a:rPr lang="ar-BH" dirty="0" smtClean="0"/>
              <a:t>تنتج الاضطرابات النفسية مثل الاكتئاب ، المخاوف ، القلق ، العاده للمجتمع وغيرها ، ايضا عن التفاعل بين الاستعداد الوراثي والعوامل البيئية . </a:t>
            </a:r>
          </a:p>
          <a:p>
            <a:pPr algn="r">
              <a:buNone/>
            </a:pPr>
            <a:r>
              <a:rPr lang="ar-BH" dirty="0" smtClean="0"/>
              <a:t>ولعل أكثر الابحاث التي اجريت حول هذا الموضوع اجريت حول مرض الفصام العقلي وتشير هذه الابحاث الى أن أقارب الناس المصابين أكثر عرضة للإصابة به من غيرهم .</a:t>
            </a:r>
          </a:p>
          <a:p>
            <a:pPr algn="r">
              <a:buNone/>
            </a:pPr>
            <a:r>
              <a:rPr lang="ar-BH" dirty="0" smtClean="0"/>
              <a:t>وهذا يبين الأثر الكبير للوراثة ، ولكن اذا نظرنا الى دور البيئة نتوصل الى أنها تلعب دورا بارزا ، كما ان اغلب الاشخاص المصابين بالمرض ليس لديهم أقارب مصابين به ايضا ، ويبدو أن هذا المرض ينتج عن تفاعل العوامل الوراثية مع عدد العوامل البيئية المحتملو مثل فيروس بطيء الفعالية ، اصابات الرأس ، والضغط النفسي 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-1219200"/>
            <a:ext cx="8229600" cy="1219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2132856"/>
            <a:ext cx="7859216" cy="2160240"/>
          </a:xfrm>
        </p:spPr>
        <p:txBody>
          <a:bodyPr/>
          <a:lstStyle/>
          <a:p>
            <a:pPr algn="r"/>
            <a:r>
              <a:rPr lang="ar-BH" dirty="0" smtClean="0"/>
              <a:t>خلاصة القول إن نمو وتطور الفرد من مختلف جوانب شخصيته الجانب الجسمي والعقلي والاجتماعي وسماته الشخصيه وصحته النفسية تتأثر بعدد من العوامل الجينية الوراثية والعوامل البيئية وبالتفاعل بين هذه العوامل 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-1179512"/>
            <a:ext cx="8229600" cy="133191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270448"/>
          </a:xfrm>
        </p:spPr>
        <p:txBody>
          <a:bodyPr/>
          <a:lstStyle/>
          <a:p>
            <a:pPr algn="r"/>
            <a:r>
              <a:rPr lang="ar-BH" dirty="0" smtClean="0"/>
              <a:t>الكثير من الأشخاص يحملون جينات وراثية يمكن أن تتسبب في تطور بعض الأمراض أو الصفات غير المرغوب بها ، وهذه الجينات يمكن أن تنتقل إلى الأبناء عند التلقيح من خلال الجاميتات الذكرية والأنثوية ، وهذا لا يعني أن الجنين سوف يحمل هذه الصفات أو الأمراض ، بل يعني أنه قد يكون عرضة لأن يحمله خاصة إذا ما حصل الجنين على الجينات التي تحمل الصفة أو المرض من كلا الأبوين ، أي إذا كان كل منهم لديه جينات تحمل المرض 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ar-BH" dirty="0" smtClean="0"/>
              <a:t>الإرشاد الجيني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/>
          <a:lstStyle/>
          <a:p>
            <a:pPr algn="r">
              <a:buNone/>
            </a:pPr>
            <a:r>
              <a:rPr lang="ar-BH" dirty="0" smtClean="0"/>
              <a:t>ومن هنا تبرز اهمية الفحص او الارشاد الجيني قبل الزواج ، اذ ان هذا الفحص يساعد الفردين المقلبين على الزواج على التعرف على ما اذا كانا يحملان امراض وراثية . </a:t>
            </a:r>
          </a:p>
          <a:p>
            <a:pPr algn="r">
              <a:buNone/>
            </a:pPr>
            <a:r>
              <a:rPr lang="ar-BH" dirty="0" smtClean="0"/>
              <a:t>من هذه الامراض مثلا مرض الثلاسيميا ، فاذا كان احد الزوجين يحمل الجين المسبب للمرض والزوج الاخر لا يحمله ، لن ينتقل المرض الى الابناء . اما اذا كان كلا الزوجين حاملان للجينات المسببه له ، عندئذ يحتمل ان ينجبا طفل مصاب به رغم ان ايا منهم لا يكون مصاب فعليا به وانما يكون فقط حامل للجين . من هنا تبرز اهمية الارشاد الجيني قبل الزواج . </a:t>
            </a:r>
          </a:p>
          <a:p>
            <a:pPr algn="r">
              <a:buNone/>
            </a:pPr>
            <a:endParaRPr lang="ar-BH" dirty="0" smtClean="0"/>
          </a:p>
          <a:p>
            <a:pPr algn="r">
              <a:buNone/>
            </a:pPr>
            <a:endParaRPr lang="ar-BH" dirty="0" smtClean="0"/>
          </a:p>
          <a:p>
            <a:pPr algn="r">
              <a:buNone/>
            </a:pPr>
            <a:r>
              <a:rPr lang="ar-BH" dirty="0" smtClean="0">
                <a:solidFill>
                  <a:schemeClr val="tx2">
                    <a:lumMod val="50000"/>
                  </a:schemeClr>
                </a:solidFill>
              </a:rPr>
              <a:t>الارشاد الجيني : </a:t>
            </a:r>
            <a:r>
              <a:rPr lang="ar-BH" dirty="0" smtClean="0"/>
              <a:t>الفحص او الاستشارة التي تمكن الزوجين من التعرف على ارثهم الجيني واتخاذ القرارات بخصوص الانجاب </a:t>
            </a:r>
            <a:endParaRPr lang="ar-BH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111</TotalTime>
  <Words>830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بسم الله الرحمن الرحيم </vt:lpstr>
      <vt:lpstr>تطور الذكاء و السمات النفسية </vt:lpstr>
      <vt:lpstr>جدول معاملات الارتباط بين درجات الذكاء بين افراد العائلة </vt:lpstr>
      <vt:lpstr> </vt:lpstr>
      <vt:lpstr>PowerPoint Presentation</vt:lpstr>
      <vt:lpstr>PowerPoint Presentation</vt:lpstr>
      <vt:lpstr>PowerPoint Presentation</vt:lpstr>
      <vt:lpstr>الإرشاد الجيني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Mr.Phone</dc:creator>
  <cp:lastModifiedBy>DELL</cp:lastModifiedBy>
  <cp:revision>13</cp:revision>
  <dcterms:created xsi:type="dcterms:W3CDTF">2020-02-29T15:06:17Z</dcterms:created>
  <dcterms:modified xsi:type="dcterms:W3CDTF">2020-09-29T11:21:52Z</dcterms:modified>
</cp:coreProperties>
</file>