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5" r:id="rId3"/>
    <p:sldId id="276" r:id="rId4"/>
    <p:sldId id="283" r:id="rId5"/>
    <p:sldId id="282"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3-Mar-21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3-Mar-21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3-Mar-21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3-Mar-21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3-Mar-21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3-Mar-21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3-Mar-21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3-Mar-21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3-Mar-21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الدهون...2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3-Mar-21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JO" sz="2000" b="1" u="sng" dirty="0" smtClean="0"/>
              <a:t>مصادر الدهون </a:t>
            </a:r>
            <a:endParaRPr lang="en-US" sz="2000" dirty="0" smtClean="0"/>
          </a:p>
          <a:p>
            <a:pPr lvl="0" rtl="1"/>
            <a:r>
              <a:rPr lang="ar-JO" sz="2000" b="1" dirty="0" smtClean="0"/>
              <a:t>الدهون الحيوانية: اللحوم والحليب، </a:t>
            </a:r>
            <a:r>
              <a:rPr lang="ar-JO" sz="2000" b="1" dirty="0" err="1" smtClean="0"/>
              <a:t>الزبدة</a:t>
            </a:r>
            <a:r>
              <a:rPr lang="ar-JO" sz="2000" b="1" dirty="0" smtClean="0"/>
              <a:t>، وصفار البيض </a:t>
            </a:r>
            <a:endParaRPr lang="en-US" sz="2000" dirty="0" smtClean="0"/>
          </a:p>
          <a:p>
            <a:pPr lvl="0" rtl="1"/>
            <a:r>
              <a:rPr lang="ar-JO" sz="2000" b="1" dirty="0" smtClean="0"/>
              <a:t>الدهون النباتية: الزيتون، الذرة، القطن، الفستق السوداني، السمسم، فول </a:t>
            </a:r>
            <a:r>
              <a:rPr lang="ar-JO" sz="2000" b="1" dirty="0" err="1" smtClean="0"/>
              <a:t>الصويا</a:t>
            </a:r>
            <a:r>
              <a:rPr lang="ar-JO" sz="2000" b="1" dirty="0" smtClean="0"/>
              <a:t>، دوار الشمس، </a:t>
            </a:r>
            <a:r>
              <a:rPr lang="ar-JO" sz="2000" b="1" dirty="0" err="1" smtClean="0"/>
              <a:t>الجوز</a:t>
            </a:r>
            <a:r>
              <a:rPr lang="ar-JO" sz="2000" b="1" dirty="0" smtClean="0"/>
              <a:t>، اللوز...الخ </a:t>
            </a:r>
            <a:endParaRPr lang="en-US" sz="2000" dirty="0" smtClean="0"/>
          </a:p>
          <a:p>
            <a:pPr rtl="1"/>
            <a:r>
              <a:rPr lang="ar-JO" sz="2000" b="1" dirty="0" smtClean="0"/>
              <a:t>هذا ولا يمكن تحديد الكمية اللازمة للأشخاص بصورة صحيحة ولكنه يمكن القول بأن الشخص السليم البالغ يلزمه من الدهون على الوجه التقريبي من 15-35 غراما أو أكثر في اليوم الواحد، وذلك بحسب الطاقة التي يحرقها الجسم نتيجة الجهد من الحركات الجسمانية، وأما الذين في دور النقاهة والأطفال فيلزمهم استهلاك مواد </a:t>
            </a:r>
            <a:r>
              <a:rPr lang="ar-JO" sz="2000" b="1" dirty="0" err="1" smtClean="0"/>
              <a:t>دهنية</a:t>
            </a:r>
            <a:r>
              <a:rPr lang="ar-JO" sz="2000" b="1" dirty="0" smtClean="0"/>
              <a:t> زيادة عن غيرهم</a:t>
            </a:r>
            <a:r>
              <a:rPr lang="en-US" sz="2000" b="1" dirty="0" smtClean="0"/>
              <a:t>. </a:t>
            </a:r>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fontScale="92500" lnSpcReduction="20000"/>
          </a:bodyPr>
          <a:lstStyle/>
          <a:p>
            <a:pPr rtl="1"/>
            <a:r>
              <a:rPr lang="ar-JO" b="1" u="sng" dirty="0" smtClean="0"/>
              <a:t>مكونات الدهون:-</a:t>
            </a:r>
            <a:endParaRPr lang="en-US" dirty="0" smtClean="0"/>
          </a:p>
          <a:p>
            <a:pPr rtl="1"/>
            <a:r>
              <a:rPr lang="ar-SA" b="1" dirty="0" smtClean="0"/>
              <a:t>         تتكون الدهون من ثلاث عناصر أساسية - كما هو الحال أيضا في الكربوهيدرات - الكربون والهيدروجين والأوكسجين، </a:t>
            </a:r>
            <a:r>
              <a:rPr lang="ar-SA" b="1" dirty="0" err="1" smtClean="0"/>
              <a:t>الا</a:t>
            </a:r>
            <a:r>
              <a:rPr lang="ar-SA" b="1" dirty="0" smtClean="0"/>
              <a:t> ان الدهون تحتوي على كربون وهيدروجين </a:t>
            </a:r>
            <a:r>
              <a:rPr lang="ar-SA" b="1" dirty="0" err="1" smtClean="0"/>
              <a:t>اكثر</a:t>
            </a:r>
            <a:r>
              <a:rPr lang="ar-SA" b="1" dirty="0" smtClean="0"/>
              <a:t> </a:t>
            </a:r>
            <a:r>
              <a:rPr lang="ar-SA" b="1" dirty="0" err="1" smtClean="0"/>
              <a:t>واكسجين</a:t>
            </a:r>
            <a:r>
              <a:rPr lang="ar-SA" b="1" dirty="0" smtClean="0"/>
              <a:t> اقل من الكربوهيدرات، وكنتيجة لهذا الاختلاف تزودنا الدهون بطاقة اكبر (9 </a:t>
            </a:r>
            <a:r>
              <a:rPr lang="ar-SA" b="1" dirty="0" err="1" smtClean="0"/>
              <a:t>كيلوكالوري</a:t>
            </a:r>
            <a:r>
              <a:rPr lang="ar-SA" b="1" dirty="0" smtClean="0"/>
              <a:t> / غرام من الدهون) من الكربوهيدرات والبروتينات (4 </a:t>
            </a:r>
            <a:r>
              <a:rPr lang="ar-SA" b="1" dirty="0" err="1" smtClean="0"/>
              <a:t>كيلوكالوري</a:t>
            </a:r>
            <a:r>
              <a:rPr lang="ar-SA" b="1" dirty="0" smtClean="0"/>
              <a:t>/ غرام من الكربوهيدرات</a:t>
            </a:r>
            <a:r>
              <a:rPr lang="en-US" b="1" dirty="0" smtClean="0"/>
              <a:t>).</a:t>
            </a:r>
            <a:endParaRPr lang="en-US" dirty="0" smtClean="0"/>
          </a:p>
          <a:p>
            <a:pPr rtl="1"/>
            <a:r>
              <a:rPr lang="ar-SA" b="1" dirty="0" smtClean="0"/>
              <a:t>ان الجزء الأكبر من الدهون يعطي عند تحلله ثلاث جزيئات من </a:t>
            </a:r>
            <a:r>
              <a:rPr lang="ar-SA" b="1" dirty="0" err="1" smtClean="0"/>
              <a:t>الاحماض</a:t>
            </a:r>
            <a:r>
              <a:rPr lang="ar-SA" b="1" dirty="0" smtClean="0"/>
              <a:t> الدهنية وجزيء واحد من </a:t>
            </a:r>
            <a:r>
              <a:rPr lang="ar-SA" b="1" dirty="0" err="1" smtClean="0"/>
              <a:t>الغليسيرول</a:t>
            </a:r>
            <a:r>
              <a:rPr lang="ar-SA" b="1" dirty="0" smtClean="0"/>
              <a:t>، ولهذا تعرف الدهون </a:t>
            </a:r>
            <a:r>
              <a:rPr lang="ar-SA" b="1" dirty="0" err="1" smtClean="0"/>
              <a:t>بالغليسريدات</a:t>
            </a:r>
            <a:r>
              <a:rPr lang="ar-SA" b="1" dirty="0" smtClean="0"/>
              <a:t> الثلاثية. تتكون الدهون من </a:t>
            </a:r>
            <a:r>
              <a:rPr lang="ar-SA" b="1" dirty="0" err="1" smtClean="0"/>
              <a:t>انواع</a:t>
            </a:r>
            <a:r>
              <a:rPr lang="ar-SA" b="1" dirty="0" smtClean="0"/>
              <a:t> مختلفة من </a:t>
            </a:r>
            <a:r>
              <a:rPr lang="ar-SA" b="1" dirty="0" err="1" smtClean="0"/>
              <a:t>الاحماض</a:t>
            </a:r>
            <a:r>
              <a:rPr lang="ar-SA" b="1" dirty="0" smtClean="0"/>
              <a:t> الدهنية، وتصنف هذه </a:t>
            </a:r>
            <a:r>
              <a:rPr lang="ar-SA" b="1" dirty="0" err="1" smtClean="0"/>
              <a:t>الاحماض</a:t>
            </a:r>
            <a:r>
              <a:rPr lang="ar-SA" b="1" dirty="0" smtClean="0"/>
              <a:t> الدهنية الى ثلاثة </a:t>
            </a:r>
            <a:r>
              <a:rPr lang="ar-SA" b="1" dirty="0" err="1" smtClean="0"/>
              <a:t>اقسام</a:t>
            </a:r>
            <a:r>
              <a:rPr lang="ar-SA" b="1" dirty="0" smtClean="0"/>
              <a:t> </a:t>
            </a:r>
            <a:r>
              <a:rPr lang="ar-SA" b="1" dirty="0" err="1" smtClean="0"/>
              <a:t>اساسية</a:t>
            </a:r>
            <a:r>
              <a:rPr lang="ar-SA" b="1" dirty="0" smtClean="0"/>
              <a:t> وهي: </a:t>
            </a:r>
            <a:r>
              <a:rPr lang="ar-SA" b="1" dirty="0" err="1" smtClean="0"/>
              <a:t>احماض</a:t>
            </a:r>
            <a:r>
              <a:rPr lang="ar-SA" b="1" dirty="0" smtClean="0"/>
              <a:t> </a:t>
            </a:r>
            <a:r>
              <a:rPr lang="ar-SA" b="1" dirty="0" err="1" smtClean="0"/>
              <a:t>دهنية</a:t>
            </a:r>
            <a:r>
              <a:rPr lang="ar-SA" b="1" dirty="0" smtClean="0"/>
              <a:t> مشبعة </a:t>
            </a:r>
            <a:r>
              <a:rPr lang="ar-SA" b="1" dirty="0" err="1" smtClean="0"/>
              <a:t>و</a:t>
            </a:r>
            <a:r>
              <a:rPr lang="ar-SA" b="1" dirty="0" smtClean="0"/>
              <a:t> </a:t>
            </a:r>
            <a:r>
              <a:rPr lang="ar-SA" b="1" dirty="0" err="1" smtClean="0"/>
              <a:t>احماض</a:t>
            </a:r>
            <a:r>
              <a:rPr lang="ar-SA" b="1" dirty="0" smtClean="0"/>
              <a:t> </a:t>
            </a:r>
            <a:r>
              <a:rPr lang="ar-SA" b="1" dirty="0" err="1" smtClean="0"/>
              <a:t>دهنية</a:t>
            </a:r>
            <a:r>
              <a:rPr lang="ar-SA" b="1" dirty="0" smtClean="0"/>
              <a:t> </a:t>
            </a:r>
            <a:r>
              <a:rPr lang="ar-SA" b="1" dirty="0" err="1" smtClean="0"/>
              <a:t>احادية</a:t>
            </a:r>
            <a:r>
              <a:rPr lang="ar-SA" b="1" dirty="0" smtClean="0"/>
              <a:t> </a:t>
            </a:r>
            <a:r>
              <a:rPr lang="ar-SA" b="1" dirty="0" err="1" smtClean="0"/>
              <a:t>اللااشباع</a:t>
            </a:r>
            <a:r>
              <a:rPr lang="ar-SA" b="1" dirty="0" smtClean="0"/>
              <a:t> </a:t>
            </a:r>
            <a:r>
              <a:rPr lang="ar-SA" b="1" dirty="0" err="1" smtClean="0"/>
              <a:t>واحماض</a:t>
            </a:r>
            <a:r>
              <a:rPr lang="ar-SA" b="1" dirty="0" smtClean="0"/>
              <a:t> </a:t>
            </a:r>
            <a:r>
              <a:rPr lang="ar-SA" b="1" dirty="0" err="1" smtClean="0"/>
              <a:t>دهنية</a:t>
            </a:r>
            <a:r>
              <a:rPr lang="ar-SA" b="1" dirty="0" smtClean="0"/>
              <a:t> متعددة </a:t>
            </a:r>
            <a:r>
              <a:rPr lang="ar-SA" b="1" dirty="0" err="1" smtClean="0"/>
              <a:t>اللااشباع</a:t>
            </a:r>
            <a:r>
              <a:rPr lang="ar-SA" b="1" dirty="0" smtClean="0"/>
              <a:t>، وتصف هذه التصنيفات السابقة عدد </a:t>
            </a:r>
            <a:r>
              <a:rPr lang="ar-SA" b="1" dirty="0" err="1" smtClean="0"/>
              <a:t>ذرات</a:t>
            </a:r>
            <a:r>
              <a:rPr lang="ar-SA" b="1" dirty="0" smtClean="0"/>
              <a:t> الهيدروجين الموجودة على سلسلة </a:t>
            </a:r>
            <a:r>
              <a:rPr lang="ar-SA" b="1" dirty="0" err="1" smtClean="0"/>
              <a:t>الاحماض</a:t>
            </a:r>
            <a:r>
              <a:rPr lang="ar-SA" b="1" dirty="0" smtClean="0"/>
              <a:t> الدهنية</a:t>
            </a:r>
            <a:r>
              <a:rPr lang="en-US" b="1" dirty="0" smtClean="0"/>
              <a:t>.</a:t>
            </a:r>
            <a:endParaRPr lang="en-US" dirty="0" smtClean="0"/>
          </a:p>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785794"/>
            <a:ext cx="7772400" cy="4025517"/>
          </a:xfrm>
        </p:spPr>
        <p:txBody>
          <a:bodyPr>
            <a:normAutofit/>
          </a:bodyPr>
          <a:lstStyle/>
          <a:p>
            <a:pPr rtl="1"/>
            <a:r>
              <a:rPr lang="ar-JO" b="1" dirty="0" smtClean="0"/>
              <a:t>   </a:t>
            </a:r>
            <a:r>
              <a:rPr lang="ar-SA" b="1" dirty="0" smtClean="0"/>
              <a:t>بشكل عام يمكننا القول بان الدهون المحتوية على نسبة عالية من </a:t>
            </a:r>
            <a:r>
              <a:rPr lang="ar-SA" b="1" dirty="0" err="1" smtClean="0"/>
              <a:t>الاحماض</a:t>
            </a:r>
            <a:r>
              <a:rPr lang="ar-SA" b="1" dirty="0" smtClean="0"/>
              <a:t> الدهنية المشبعة تكون جامدة على درجة حرارة الغرفة، بينما تكون الدهون المحتوية على نسبة عالية من </a:t>
            </a:r>
            <a:r>
              <a:rPr lang="ar-SA" b="1" dirty="0" err="1" smtClean="0"/>
              <a:t>الاحماض</a:t>
            </a:r>
            <a:r>
              <a:rPr lang="ar-SA" b="1" dirty="0" smtClean="0"/>
              <a:t> الدهنية غير المشبعة تكون سائلة على درجة حرارة الغرفة وتسمى بالزيوت</a:t>
            </a:r>
            <a:r>
              <a:rPr lang="en-US" b="1" dirty="0" smtClean="0"/>
              <a:t>.</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a:bodyPr>
          <a:lstStyle/>
          <a:p>
            <a:pPr rtl="1"/>
            <a:r>
              <a:rPr lang="ar-SA" b="1" dirty="0" smtClean="0"/>
              <a:t>من ناحية تقنية لا يعتبر الكولسترول من دهون، ولكن يعتبر بأنه شبيه بالدهون.، وهو عبارة عن مركبات مهمة لجسم الكائن الحي حيث انه موجود في جدران جميع الخلايا، كما انه مهم لإنتاج العصارة الصفراوية</a:t>
            </a:r>
            <a:r>
              <a:rPr lang="en-US" b="1" dirty="0" smtClean="0"/>
              <a:t>.</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3-Mar-21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348</TotalTime>
  <Words>306</Words>
  <Application>Microsoft Office PowerPoint</Application>
  <PresentationFormat>عرض على الشاشة (3:4)‏</PresentationFormat>
  <Paragraphs>29</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Concourse</vt:lpstr>
      <vt:lpstr>الدهون...2 </vt:lpstr>
      <vt:lpstr>الشريحة 2</vt:lpstr>
      <vt:lpstr>الشريحة 3</vt:lpstr>
      <vt:lpstr>الشريحة 4</vt:lpstr>
      <vt:lpstr>الشريحة 5</vt:lpstr>
      <vt:lpstr>الشريحة 6</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94</cp:revision>
  <dcterms:created xsi:type="dcterms:W3CDTF">2017-10-26T15:09:56Z</dcterms:created>
  <dcterms:modified xsi:type="dcterms:W3CDTF">2021-03-03T11:23:39Z</dcterms:modified>
</cp:coreProperties>
</file>