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5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581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273E6-1527-472E-9613-03475AC9A61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4DB8-092F-4367-ADFA-CFF858D21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273E6-1527-472E-9613-03475AC9A61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4DB8-092F-4367-ADFA-CFF858D21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89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273E6-1527-472E-9613-03475AC9A61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4DB8-092F-4367-ADFA-CFF858D21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25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273E6-1527-472E-9613-03475AC9A61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4DB8-092F-4367-ADFA-CFF858D21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95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273E6-1527-472E-9613-03475AC9A61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4DB8-092F-4367-ADFA-CFF858D21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36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273E6-1527-472E-9613-03475AC9A61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4DB8-092F-4367-ADFA-CFF858D21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55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273E6-1527-472E-9613-03475AC9A61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4DB8-092F-4367-ADFA-CFF858D21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77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273E6-1527-472E-9613-03475AC9A61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4DB8-092F-4367-ADFA-CFF858D21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74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273E6-1527-472E-9613-03475AC9A61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4DB8-092F-4367-ADFA-CFF858D21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68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273E6-1527-472E-9613-03475AC9A61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4DB8-092F-4367-ADFA-CFF858D21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6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273E6-1527-472E-9613-03475AC9A61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64DB8-092F-4367-ADFA-CFF858D21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18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273E6-1527-472E-9613-03475AC9A61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64DB8-092F-4367-ADFA-CFF858D21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6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8237615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358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305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859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458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85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305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39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609600"/>
            <a:ext cx="8046156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120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685802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905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609600"/>
            <a:ext cx="8581208" cy="6122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b="1" dirty="0">
                <a:solidFill>
                  <a:srgbClr val="000000"/>
                </a:solidFill>
                <a:ea typeface="Calibri"/>
                <a:cs typeface="Arial"/>
              </a:rPr>
              <a:t>E=1.35;</a:t>
            </a:r>
            <a:endParaRPr lang="en-US" dirty="0">
              <a:solidFill>
                <a:prstClr val="black"/>
              </a:solidFill>
              <a:ea typeface="Calibri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b="1" dirty="0">
                <a:solidFill>
                  <a:srgbClr val="000000"/>
                </a:solidFill>
                <a:ea typeface="Calibri"/>
                <a:cs typeface="Arial"/>
              </a:rPr>
              <a:t>V=1.0;</a:t>
            </a:r>
            <a:r>
              <a:rPr lang="en-US" dirty="0">
                <a:solidFill>
                  <a:srgbClr val="000000"/>
                </a:solidFill>
                <a:ea typeface="Calibri"/>
                <a:cs typeface="Arial"/>
              </a:rPr>
              <a:t>           </a:t>
            </a:r>
            <a:r>
              <a:rPr lang="en-US" dirty="0">
                <a:solidFill>
                  <a:srgbClr val="0070C0"/>
                </a:solidFill>
                <a:ea typeface="Calibri"/>
                <a:cs typeface="Arial"/>
              </a:rPr>
              <a:t>%Internal voltage of the generator and infinite bus voltage</a:t>
            </a:r>
            <a:endParaRPr lang="en-US" dirty="0">
              <a:solidFill>
                <a:prstClr val="black"/>
              </a:solidFill>
              <a:ea typeface="Calibri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b="1" dirty="0">
                <a:solidFill>
                  <a:srgbClr val="000000"/>
                </a:solidFill>
                <a:ea typeface="Calibri"/>
                <a:cs typeface="Arial"/>
              </a:rPr>
              <a:t>H=9.94;</a:t>
            </a:r>
            <a:r>
              <a:rPr lang="en-US" dirty="0">
                <a:solidFill>
                  <a:srgbClr val="000000"/>
                </a:solidFill>
                <a:ea typeface="Calibri"/>
                <a:cs typeface="Arial"/>
              </a:rPr>
              <a:t>          </a:t>
            </a:r>
            <a:r>
              <a:rPr lang="en-US" dirty="0">
                <a:solidFill>
                  <a:srgbClr val="0070C0"/>
                </a:solidFill>
                <a:ea typeface="Calibri"/>
                <a:cs typeface="Arial"/>
              </a:rPr>
              <a:t>%Inertia constant in </a:t>
            </a:r>
            <a:r>
              <a:rPr lang="en-US" dirty="0" err="1">
                <a:solidFill>
                  <a:srgbClr val="0070C0"/>
                </a:solidFill>
                <a:ea typeface="Calibri"/>
                <a:cs typeface="Arial"/>
              </a:rPr>
              <a:t>Mw.S</a:t>
            </a:r>
            <a:r>
              <a:rPr lang="en-US" dirty="0">
                <a:solidFill>
                  <a:srgbClr val="0070C0"/>
                </a:solidFill>
                <a:ea typeface="Calibri"/>
                <a:cs typeface="Arial"/>
              </a:rPr>
              <a:t>/MVA</a:t>
            </a:r>
            <a:endParaRPr lang="en-US" dirty="0">
              <a:solidFill>
                <a:prstClr val="black"/>
              </a:solidFill>
              <a:ea typeface="Calibri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b="1" dirty="0">
                <a:solidFill>
                  <a:srgbClr val="000000"/>
                </a:solidFill>
                <a:ea typeface="Calibri"/>
                <a:cs typeface="Arial"/>
              </a:rPr>
              <a:t>X=0.65; </a:t>
            </a:r>
            <a:endParaRPr lang="en-US" dirty="0">
              <a:solidFill>
                <a:prstClr val="black"/>
              </a:solidFill>
              <a:ea typeface="Calibri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b="1" dirty="0">
                <a:solidFill>
                  <a:srgbClr val="000000"/>
                </a:solidFill>
                <a:ea typeface="Calibri"/>
                <a:cs typeface="Arial"/>
              </a:rPr>
              <a:t>Pm=0.6; </a:t>
            </a:r>
            <a:endParaRPr lang="en-US" dirty="0">
              <a:solidFill>
                <a:prstClr val="black"/>
              </a:solidFill>
              <a:ea typeface="Calibri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b="1" dirty="0">
                <a:solidFill>
                  <a:srgbClr val="000000"/>
                </a:solidFill>
                <a:ea typeface="Calibri"/>
                <a:cs typeface="Arial"/>
              </a:rPr>
              <a:t>D=0.138;</a:t>
            </a:r>
            <a:endParaRPr lang="en-US" dirty="0">
              <a:solidFill>
                <a:prstClr val="black"/>
              </a:solidFill>
              <a:ea typeface="Calibri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b="1" dirty="0">
                <a:solidFill>
                  <a:srgbClr val="000000"/>
                </a:solidFill>
                <a:ea typeface="Calibri"/>
                <a:cs typeface="Arial"/>
              </a:rPr>
              <a:t>f0=50;</a:t>
            </a:r>
            <a:endParaRPr lang="en-US" dirty="0">
              <a:solidFill>
                <a:prstClr val="black"/>
              </a:solidFill>
              <a:ea typeface="Calibri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b="1" dirty="0" err="1">
                <a:solidFill>
                  <a:srgbClr val="000000"/>
                </a:solidFill>
                <a:ea typeface="Calibri"/>
                <a:cs typeface="Arial"/>
              </a:rPr>
              <a:t>Pmax</a:t>
            </a:r>
            <a:r>
              <a:rPr lang="en-US" b="1" dirty="0">
                <a:solidFill>
                  <a:srgbClr val="000000"/>
                </a:solidFill>
                <a:ea typeface="Calibri"/>
                <a:cs typeface="Arial"/>
              </a:rPr>
              <a:t>=E*V/X, d0=</a:t>
            </a:r>
            <a:r>
              <a:rPr lang="en-US" b="1" dirty="0" err="1">
                <a:solidFill>
                  <a:srgbClr val="000000"/>
                </a:solidFill>
                <a:ea typeface="Calibri"/>
                <a:cs typeface="Arial"/>
              </a:rPr>
              <a:t>asin</a:t>
            </a:r>
            <a:r>
              <a:rPr lang="en-US" b="1" dirty="0">
                <a:solidFill>
                  <a:srgbClr val="000000"/>
                </a:solidFill>
                <a:ea typeface="Calibri"/>
                <a:cs typeface="Arial"/>
              </a:rPr>
              <a:t>(Pm/</a:t>
            </a:r>
            <a:r>
              <a:rPr lang="en-US" b="1" dirty="0" err="1">
                <a:solidFill>
                  <a:srgbClr val="000000"/>
                </a:solidFill>
                <a:ea typeface="Calibri"/>
                <a:cs typeface="Arial"/>
              </a:rPr>
              <a:t>Pmax</a:t>
            </a:r>
            <a:r>
              <a:rPr lang="en-US" b="1" dirty="0">
                <a:solidFill>
                  <a:srgbClr val="000000"/>
                </a:solidFill>
                <a:ea typeface="Calibri"/>
                <a:cs typeface="Arial"/>
              </a:rPr>
              <a:t>)  </a:t>
            </a:r>
            <a:r>
              <a:rPr lang="en-US" dirty="0">
                <a:solidFill>
                  <a:prstClr val="black"/>
                </a:solidFill>
                <a:ea typeface="Calibri"/>
                <a:cs typeface="Arial"/>
              </a:rPr>
              <a:t>                </a:t>
            </a:r>
            <a:r>
              <a:rPr lang="en-US" dirty="0">
                <a:solidFill>
                  <a:srgbClr val="0070C0"/>
                </a:solidFill>
                <a:ea typeface="Calibri"/>
                <a:cs typeface="Arial"/>
              </a:rPr>
              <a:t>% initial rotor angle</a:t>
            </a:r>
            <a:endParaRPr lang="en-US" dirty="0">
              <a:solidFill>
                <a:prstClr val="black"/>
              </a:solidFill>
              <a:ea typeface="Calibri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US" b="1" dirty="0">
                <a:solidFill>
                  <a:srgbClr val="000000"/>
                </a:solidFill>
                <a:ea typeface="Calibri"/>
                <a:cs typeface="Arial"/>
              </a:rPr>
              <a:t>Ps=</a:t>
            </a:r>
            <a:r>
              <a:rPr lang="en-US" b="1" dirty="0" err="1">
                <a:solidFill>
                  <a:srgbClr val="000000"/>
                </a:solidFill>
                <a:ea typeface="Calibri"/>
                <a:cs typeface="Arial"/>
              </a:rPr>
              <a:t>Pmax</a:t>
            </a:r>
            <a:r>
              <a:rPr lang="en-US" b="1" dirty="0">
                <a:solidFill>
                  <a:srgbClr val="000000"/>
                </a:solidFill>
                <a:ea typeface="Calibri"/>
                <a:cs typeface="Arial"/>
              </a:rPr>
              <a:t>*</a:t>
            </a:r>
            <a:r>
              <a:rPr lang="en-US" b="1" dirty="0" err="1">
                <a:solidFill>
                  <a:srgbClr val="000000"/>
                </a:solidFill>
                <a:ea typeface="Calibri"/>
                <a:cs typeface="Arial"/>
              </a:rPr>
              <a:t>cos</a:t>
            </a:r>
            <a:r>
              <a:rPr lang="en-US" b="1" dirty="0">
                <a:solidFill>
                  <a:srgbClr val="000000"/>
                </a:solidFill>
                <a:ea typeface="Calibri"/>
                <a:cs typeface="Arial"/>
              </a:rPr>
              <a:t>(d0)  </a:t>
            </a:r>
            <a:r>
              <a:rPr lang="en-US" dirty="0">
                <a:solidFill>
                  <a:prstClr val="black"/>
                </a:solidFill>
                <a:ea typeface="Calibri"/>
                <a:cs typeface="Arial"/>
              </a:rPr>
              <a:t>                                           </a:t>
            </a:r>
            <a:r>
              <a:rPr lang="en-US" dirty="0">
                <a:solidFill>
                  <a:srgbClr val="0070C0"/>
                </a:solidFill>
                <a:ea typeface="Calibri"/>
                <a:cs typeface="Arial"/>
              </a:rPr>
              <a:t>%Synchronizing Power Coefficient </a:t>
            </a:r>
            <a:r>
              <a:rPr lang="en-US" b="1" dirty="0" err="1">
                <a:solidFill>
                  <a:srgbClr val="000000"/>
                </a:solidFill>
                <a:ea typeface="Calibri"/>
                <a:cs typeface="Arial"/>
              </a:rPr>
              <a:t>wn</a:t>
            </a:r>
            <a:r>
              <a:rPr lang="en-US" b="1" dirty="0">
                <a:solidFill>
                  <a:srgbClr val="000000"/>
                </a:solidFill>
                <a:ea typeface="Calibri"/>
                <a:cs typeface="Arial"/>
              </a:rPr>
              <a:t>=</a:t>
            </a:r>
            <a:r>
              <a:rPr lang="en-US" b="1" dirty="0" err="1">
                <a:solidFill>
                  <a:srgbClr val="000000"/>
                </a:solidFill>
                <a:ea typeface="Calibri"/>
                <a:cs typeface="Arial"/>
              </a:rPr>
              <a:t>sqrt</a:t>
            </a:r>
            <a:r>
              <a:rPr lang="en-US" b="1" dirty="0">
                <a:solidFill>
                  <a:srgbClr val="000000"/>
                </a:solidFill>
                <a:ea typeface="Calibri"/>
                <a:cs typeface="Arial"/>
              </a:rPr>
              <a:t>(pi*60/H*Ps)</a:t>
            </a:r>
            <a:r>
              <a:rPr lang="en-US" dirty="0">
                <a:solidFill>
                  <a:prstClr val="black"/>
                </a:solidFill>
                <a:ea typeface="Calibri"/>
                <a:cs typeface="Arial"/>
              </a:rPr>
              <a:t>                                    </a:t>
            </a:r>
            <a:r>
              <a:rPr lang="en-US" dirty="0">
                <a:solidFill>
                  <a:srgbClr val="0070C0"/>
                </a:solidFill>
                <a:ea typeface="Calibri"/>
                <a:cs typeface="Arial"/>
              </a:rPr>
              <a:t>%Natural Frequency of oscillation</a:t>
            </a:r>
            <a:endParaRPr lang="en-US" dirty="0">
              <a:solidFill>
                <a:prstClr val="black"/>
              </a:solidFill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solidFill>
                  <a:srgbClr val="000000"/>
                </a:solidFill>
                <a:ea typeface="Calibri"/>
                <a:cs typeface="Arial"/>
              </a:rPr>
              <a:t>z=D/2*</a:t>
            </a:r>
            <a:r>
              <a:rPr lang="en-US" b="1" dirty="0" err="1">
                <a:solidFill>
                  <a:srgbClr val="000000"/>
                </a:solidFill>
                <a:ea typeface="Calibri"/>
                <a:cs typeface="Arial"/>
              </a:rPr>
              <a:t>sqrt</a:t>
            </a:r>
            <a:r>
              <a:rPr lang="en-US" b="1" dirty="0">
                <a:solidFill>
                  <a:srgbClr val="000000"/>
                </a:solidFill>
                <a:ea typeface="Calibri"/>
                <a:cs typeface="Arial"/>
              </a:rPr>
              <a:t>(pi*60/(H*Ps))   </a:t>
            </a:r>
            <a:r>
              <a:rPr lang="en-US" dirty="0">
                <a:solidFill>
                  <a:prstClr val="black"/>
                </a:solidFill>
                <a:ea typeface="Calibri"/>
                <a:cs typeface="Arial"/>
              </a:rPr>
              <a:t>                        </a:t>
            </a:r>
            <a:r>
              <a:rPr lang="en-US" dirty="0">
                <a:solidFill>
                  <a:srgbClr val="0070C0"/>
                </a:solidFill>
                <a:ea typeface="Calibri"/>
                <a:cs typeface="Arial"/>
              </a:rPr>
              <a:t>   %damping ratio</a:t>
            </a:r>
            <a:endParaRPr lang="en-US" dirty="0">
              <a:solidFill>
                <a:prstClr val="black"/>
              </a:solidFill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 err="1">
                <a:solidFill>
                  <a:srgbClr val="000000"/>
                </a:solidFill>
                <a:ea typeface="Calibri"/>
                <a:cs typeface="Arial"/>
              </a:rPr>
              <a:t>wd</a:t>
            </a:r>
            <a:r>
              <a:rPr lang="en-US" b="1" dirty="0">
                <a:solidFill>
                  <a:srgbClr val="000000"/>
                </a:solidFill>
                <a:ea typeface="Calibri"/>
                <a:cs typeface="Arial"/>
              </a:rPr>
              <a:t>=</a:t>
            </a:r>
            <a:r>
              <a:rPr lang="en-US" b="1" dirty="0" err="1">
                <a:solidFill>
                  <a:srgbClr val="000000"/>
                </a:solidFill>
                <a:ea typeface="Calibri"/>
                <a:cs typeface="Arial"/>
              </a:rPr>
              <a:t>wn</a:t>
            </a:r>
            <a:r>
              <a:rPr lang="en-US" b="1" dirty="0">
                <a:solidFill>
                  <a:srgbClr val="000000"/>
                </a:solidFill>
                <a:ea typeface="Calibri"/>
                <a:cs typeface="Arial"/>
              </a:rPr>
              <a:t>*</a:t>
            </a:r>
            <a:r>
              <a:rPr lang="en-US" b="1" dirty="0" err="1">
                <a:solidFill>
                  <a:srgbClr val="000000"/>
                </a:solidFill>
                <a:ea typeface="Calibri"/>
                <a:cs typeface="Arial"/>
              </a:rPr>
              <a:t>sqrt</a:t>
            </a:r>
            <a:r>
              <a:rPr lang="en-US" b="1" dirty="0">
                <a:solidFill>
                  <a:srgbClr val="000000"/>
                </a:solidFill>
                <a:ea typeface="Calibri"/>
                <a:cs typeface="Arial"/>
              </a:rPr>
              <a:t>(1-z^2),</a:t>
            </a:r>
            <a:r>
              <a:rPr lang="en-US" b="1" dirty="0" err="1">
                <a:solidFill>
                  <a:srgbClr val="000000"/>
                </a:solidFill>
                <a:ea typeface="Calibri"/>
                <a:cs typeface="Arial"/>
              </a:rPr>
              <a:t>fd</a:t>
            </a:r>
            <a:r>
              <a:rPr lang="en-US" b="1" dirty="0">
                <a:solidFill>
                  <a:srgbClr val="000000"/>
                </a:solidFill>
                <a:ea typeface="Calibri"/>
                <a:cs typeface="Arial"/>
              </a:rPr>
              <a:t>=</a:t>
            </a:r>
            <a:r>
              <a:rPr lang="en-US" b="1" dirty="0" err="1">
                <a:solidFill>
                  <a:srgbClr val="000000"/>
                </a:solidFill>
                <a:ea typeface="Calibri"/>
                <a:cs typeface="Arial"/>
              </a:rPr>
              <a:t>wd</a:t>
            </a:r>
            <a:r>
              <a:rPr lang="en-US" b="1" dirty="0">
                <a:solidFill>
                  <a:srgbClr val="000000"/>
                </a:solidFill>
                <a:ea typeface="Calibri"/>
                <a:cs typeface="Arial"/>
              </a:rPr>
              <a:t>/(2*pi)</a:t>
            </a:r>
            <a:r>
              <a:rPr lang="en-US" dirty="0">
                <a:solidFill>
                  <a:prstClr val="black"/>
                </a:solidFill>
                <a:ea typeface="Calibri"/>
                <a:cs typeface="Arial"/>
              </a:rPr>
              <a:t>                 </a:t>
            </a:r>
            <a:r>
              <a:rPr lang="en-US" dirty="0">
                <a:solidFill>
                  <a:srgbClr val="0070C0"/>
                </a:solidFill>
                <a:ea typeface="Calibri"/>
                <a:cs typeface="Arial"/>
              </a:rPr>
              <a:t>%damped frequency of oscillation in rad/sec</a:t>
            </a:r>
            <a:endParaRPr lang="en-US" dirty="0">
              <a:solidFill>
                <a:prstClr val="black"/>
              </a:solidFill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solidFill>
                  <a:prstClr val="black"/>
                </a:solidFill>
                <a:ea typeface="Calibri"/>
                <a:cs typeface="Arial"/>
              </a:rPr>
              <a:t>tau=1/(z*</a:t>
            </a:r>
            <a:r>
              <a:rPr lang="en-US" b="1" dirty="0" err="1">
                <a:solidFill>
                  <a:prstClr val="black"/>
                </a:solidFill>
                <a:ea typeface="Calibri"/>
                <a:cs typeface="Arial"/>
              </a:rPr>
              <a:t>wn</a:t>
            </a:r>
            <a:r>
              <a:rPr lang="en-US" b="1" dirty="0">
                <a:solidFill>
                  <a:prstClr val="black"/>
                </a:solidFill>
                <a:ea typeface="Calibri"/>
                <a:cs typeface="Arial"/>
              </a:rPr>
              <a:t>)                                                   </a:t>
            </a:r>
            <a:r>
              <a:rPr lang="en-US" dirty="0">
                <a:solidFill>
                  <a:srgbClr val="0070C0"/>
                </a:solidFill>
                <a:ea typeface="Calibri"/>
                <a:cs typeface="Arial"/>
              </a:rPr>
              <a:t>%Time constant of the second order system</a:t>
            </a:r>
            <a:endParaRPr lang="en-US" dirty="0">
              <a:solidFill>
                <a:prstClr val="black"/>
              </a:solidFill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 err="1">
                <a:solidFill>
                  <a:prstClr val="black"/>
                </a:solidFill>
                <a:ea typeface="Calibri"/>
                <a:cs typeface="Arial"/>
              </a:rPr>
              <a:t>th</a:t>
            </a:r>
            <a:r>
              <a:rPr lang="en-US" b="1" dirty="0">
                <a:solidFill>
                  <a:prstClr val="black"/>
                </a:solidFill>
                <a:ea typeface="Calibri"/>
                <a:cs typeface="Arial"/>
              </a:rPr>
              <a:t>=</a:t>
            </a:r>
            <a:r>
              <a:rPr lang="en-US" b="1" dirty="0" err="1">
                <a:solidFill>
                  <a:prstClr val="black"/>
                </a:solidFill>
                <a:ea typeface="Calibri"/>
                <a:cs typeface="Arial"/>
              </a:rPr>
              <a:t>acos</a:t>
            </a:r>
            <a:r>
              <a:rPr lang="en-US" b="1" dirty="0">
                <a:solidFill>
                  <a:prstClr val="black"/>
                </a:solidFill>
                <a:ea typeface="Calibri"/>
                <a:cs typeface="Arial"/>
              </a:rPr>
              <a:t>(z)                                                             </a:t>
            </a:r>
            <a:r>
              <a:rPr lang="en-US" dirty="0">
                <a:solidFill>
                  <a:srgbClr val="0070C0"/>
                </a:solidFill>
                <a:ea typeface="Calibri"/>
                <a:cs typeface="Arial"/>
              </a:rPr>
              <a:t>%Damping angle</a:t>
            </a:r>
            <a:endParaRPr lang="en-US" dirty="0">
              <a:solidFill>
                <a:prstClr val="black"/>
              </a:solidFill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solidFill>
                  <a:prstClr val="black"/>
                </a:solidFill>
                <a:ea typeface="Calibri"/>
                <a:cs typeface="Arial"/>
              </a:rPr>
              <a:t>Dd0=10*pi/180;                                                 </a:t>
            </a:r>
            <a:r>
              <a:rPr lang="en-US" dirty="0">
                <a:solidFill>
                  <a:srgbClr val="0070C0"/>
                </a:solidFill>
                <a:ea typeface="Calibri"/>
                <a:cs typeface="Arial"/>
              </a:rPr>
              <a:t>%initial rotor angle</a:t>
            </a:r>
            <a:endParaRPr lang="en-US" dirty="0">
              <a:solidFill>
                <a:prstClr val="black"/>
              </a:solidFill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981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t=0:.01:3;                                                                                    </a:t>
            </a:r>
            <a:r>
              <a:rPr lang="en-US" sz="1800" dirty="0">
                <a:solidFill>
                  <a:srgbClr val="0070C0"/>
                </a:solidFill>
                <a:ea typeface="Calibri"/>
                <a:cs typeface="Arial"/>
              </a:rPr>
              <a:t>%simulation time steps</a:t>
            </a:r>
            <a:endParaRPr lang="en-US" sz="1800" dirty="0">
              <a:solidFill>
                <a:prstClr val="black"/>
              </a:solidFill>
              <a:ea typeface="Calibri"/>
              <a:cs typeface="Arial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b="1" dirty="0" err="1">
                <a:solidFill>
                  <a:prstClr val="black"/>
                </a:solidFill>
                <a:ea typeface="Calibri"/>
                <a:cs typeface="Arial"/>
              </a:rPr>
              <a:t>Dd</a:t>
            </a: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=Dd0/</a:t>
            </a:r>
            <a:r>
              <a:rPr lang="en-US" sz="1800" b="1" dirty="0" err="1">
                <a:solidFill>
                  <a:prstClr val="black"/>
                </a:solidFill>
                <a:ea typeface="Calibri"/>
                <a:cs typeface="Arial"/>
              </a:rPr>
              <a:t>sqrt</a:t>
            </a: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(1-z^2)*</a:t>
            </a:r>
            <a:r>
              <a:rPr lang="en-US" sz="1800" b="1" dirty="0" err="1">
                <a:solidFill>
                  <a:prstClr val="black"/>
                </a:solidFill>
                <a:ea typeface="Calibri"/>
                <a:cs typeface="Arial"/>
              </a:rPr>
              <a:t>exp</a:t>
            </a: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(-z*</a:t>
            </a:r>
            <a:r>
              <a:rPr lang="en-US" sz="1800" b="1" dirty="0" err="1">
                <a:solidFill>
                  <a:prstClr val="black"/>
                </a:solidFill>
                <a:ea typeface="Calibri"/>
                <a:cs typeface="Arial"/>
              </a:rPr>
              <a:t>wn</a:t>
            </a: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*t).*sin(</a:t>
            </a:r>
            <a:r>
              <a:rPr lang="en-US" sz="1800" b="1" dirty="0" err="1">
                <a:solidFill>
                  <a:prstClr val="black"/>
                </a:solidFill>
                <a:ea typeface="Calibri"/>
                <a:cs typeface="Arial"/>
              </a:rPr>
              <a:t>wd</a:t>
            </a: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*</a:t>
            </a:r>
            <a:r>
              <a:rPr lang="en-US" sz="1800" b="1" dirty="0" err="1">
                <a:solidFill>
                  <a:prstClr val="black"/>
                </a:solidFill>
                <a:ea typeface="Calibri"/>
                <a:cs typeface="Arial"/>
              </a:rPr>
              <a:t>t+th</a:t>
            </a: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);</a:t>
            </a:r>
            <a:r>
              <a:rPr lang="en-US" sz="1800" dirty="0">
                <a:solidFill>
                  <a:prstClr val="black"/>
                </a:solidFill>
                <a:ea typeface="Calibri"/>
                <a:cs typeface="Arial"/>
              </a:rPr>
              <a:t>               </a:t>
            </a:r>
            <a:r>
              <a:rPr lang="en-US" sz="1800" dirty="0">
                <a:solidFill>
                  <a:srgbClr val="0070C0"/>
                </a:solidFill>
                <a:ea typeface="Calibri"/>
                <a:cs typeface="Arial"/>
              </a:rPr>
              <a:t>%update rotor angle</a:t>
            </a:r>
            <a:endParaRPr lang="en-US" sz="1800" dirty="0">
              <a:solidFill>
                <a:prstClr val="black"/>
              </a:solidFill>
              <a:ea typeface="Calibri"/>
              <a:cs typeface="Arial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d=(d0+Dd)*180/pi;                                                                      </a:t>
            </a:r>
            <a:r>
              <a:rPr lang="en-US" sz="1800" dirty="0">
                <a:solidFill>
                  <a:srgbClr val="0070C0"/>
                </a:solidFill>
                <a:ea typeface="Calibri"/>
                <a:cs typeface="Arial"/>
              </a:rPr>
              <a:t>%instantaneous rotor angle in degrees</a:t>
            </a:r>
            <a:endParaRPr lang="en-US" sz="1800" dirty="0">
              <a:solidFill>
                <a:prstClr val="black"/>
              </a:solidFill>
              <a:ea typeface="Calibri"/>
              <a:cs typeface="Arial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b="1" dirty="0" err="1">
                <a:solidFill>
                  <a:prstClr val="black"/>
                </a:solidFill>
                <a:ea typeface="Calibri"/>
                <a:cs typeface="Arial"/>
              </a:rPr>
              <a:t>Dw</a:t>
            </a: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=-</a:t>
            </a:r>
            <a:r>
              <a:rPr lang="en-US" sz="1800" b="1" dirty="0" err="1">
                <a:solidFill>
                  <a:prstClr val="black"/>
                </a:solidFill>
                <a:ea typeface="Calibri"/>
                <a:cs typeface="Arial"/>
              </a:rPr>
              <a:t>wn</a:t>
            </a: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*Dd0/</a:t>
            </a:r>
            <a:r>
              <a:rPr lang="en-US" sz="1800" b="1" dirty="0" err="1">
                <a:solidFill>
                  <a:prstClr val="black"/>
                </a:solidFill>
                <a:ea typeface="Calibri"/>
                <a:cs typeface="Arial"/>
              </a:rPr>
              <a:t>sqrt</a:t>
            </a: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(1-z^2)*</a:t>
            </a:r>
            <a:r>
              <a:rPr lang="en-US" sz="1800" b="1" dirty="0" err="1">
                <a:solidFill>
                  <a:prstClr val="black"/>
                </a:solidFill>
                <a:ea typeface="Calibri"/>
                <a:cs typeface="Arial"/>
              </a:rPr>
              <a:t>exp</a:t>
            </a: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(-z*</a:t>
            </a:r>
            <a:r>
              <a:rPr lang="en-US" sz="1800" b="1" dirty="0" err="1">
                <a:solidFill>
                  <a:prstClr val="black"/>
                </a:solidFill>
                <a:ea typeface="Calibri"/>
                <a:cs typeface="Arial"/>
              </a:rPr>
              <a:t>wn</a:t>
            </a: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*t).*sin(</a:t>
            </a:r>
            <a:r>
              <a:rPr lang="en-US" sz="1800" b="1" dirty="0" err="1">
                <a:solidFill>
                  <a:prstClr val="black"/>
                </a:solidFill>
                <a:ea typeface="Calibri"/>
                <a:cs typeface="Arial"/>
              </a:rPr>
              <a:t>wd</a:t>
            </a: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*t);</a:t>
            </a:r>
            <a:r>
              <a:rPr lang="en-US" sz="1800" dirty="0">
                <a:solidFill>
                  <a:prstClr val="black"/>
                </a:solidFill>
                <a:ea typeface="Calibri"/>
                <a:cs typeface="Arial"/>
              </a:rPr>
              <a:t>           </a:t>
            </a:r>
            <a:r>
              <a:rPr lang="en-US" sz="1800" dirty="0">
                <a:solidFill>
                  <a:srgbClr val="0070C0"/>
                </a:solidFill>
                <a:ea typeface="Calibri"/>
                <a:cs typeface="Arial"/>
              </a:rPr>
              <a:t>%update rotor speed</a:t>
            </a:r>
            <a:endParaRPr lang="en-US" sz="1800" dirty="0">
              <a:solidFill>
                <a:prstClr val="black"/>
              </a:solidFill>
              <a:ea typeface="Calibri"/>
              <a:cs typeface="Arial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f=f0+Dw/(2*pi);                                                                           </a:t>
            </a:r>
            <a:r>
              <a:rPr lang="en-US" sz="1800" dirty="0">
                <a:solidFill>
                  <a:srgbClr val="0070C0"/>
                </a:solidFill>
                <a:ea typeface="Calibri"/>
                <a:cs typeface="Arial"/>
              </a:rPr>
              <a:t>%instantaneous frequency in Hz</a:t>
            </a:r>
            <a:endParaRPr lang="en-US" sz="1800" dirty="0">
              <a:solidFill>
                <a:prstClr val="black"/>
              </a:solidFill>
              <a:ea typeface="Calibri"/>
              <a:cs typeface="Arial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subplot(2,1,1),plot(</a:t>
            </a:r>
            <a:r>
              <a:rPr lang="en-US" sz="1800" b="1" dirty="0" err="1">
                <a:solidFill>
                  <a:prstClr val="black"/>
                </a:solidFill>
                <a:ea typeface="Calibri"/>
                <a:cs typeface="Arial"/>
              </a:rPr>
              <a:t>t,d</a:t>
            </a: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),grid</a:t>
            </a:r>
            <a:endParaRPr lang="en-US" sz="1800" dirty="0">
              <a:solidFill>
                <a:prstClr val="black"/>
              </a:solidFill>
              <a:ea typeface="Calibri"/>
              <a:cs typeface="Arial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b="1" dirty="0" err="1">
                <a:solidFill>
                  <a:prstClr val="black"/>
                </a:solidFill>
                <a:ea typeface="Calibri"/>
                <a:cs typeface="Arial"/>
              </a:rPr>
              <a:t>xlabel</a:t>
            </a: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('t sec'),</a:t>
            </a:r>
            <a:r>
              <a:rPr lang="en-US" sz="1800" b="1" dirty="0" err="1">
                <a:solidFill>
                  <a:prstClr val="black"/>
                </a:solidFill>
                <a:ea typeface="Calibri"/>
                <a:cs typeface="Arial"/>
              </a:rPr>
              <a:t>ylabel</a:t>
            </a: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('Delta degree')</a:t>
            </a:r>
            <a:endParaRPr lang="en-US" sz="1800" dirty="0">
              <a:solidFill>
                <a:prstClr val="black"/>
              </a:solidFill>
              <a:ea typeface="Calibri"/>
              <a:cs typeface="Arial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subplot(2,1,2),plot(</a:t>
            </a:r>
            <a:r>
              <a:rPr lang="en-US" sz="1800" b="1" dirty="0" err="1">
                <a:solidFill>
                  <a:prstClr val="black"/>
                </a:solidFill>
                <a:ea typeface="Calibri"/>
                <a:cs typeface="Arial"/>
              </a:rPr>
              <a:t>t,f</a:t>
            </a: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),grid</a:t>
            </a:r>
            <a:endParaRPr lang="en-US" sz="1800" dirty="0">
              <a:solidFill>
                <a:prstClr val="black"/>
              </a:solidFill>
              <a:ea typeface="Calibri"/>
              <a:cs typeface="Arial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b="1" dirty="0" err="1">
                <a:solidFill>
                  <a:prstClr val="black"/>
                </a:solidFill>
                <a:ea typeface="Calibri"/>
                <a:cs typeface="Arial"/>
              </a:rPr>
              <a:t>xlabel</a:t>
            </a: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('t sec'),</a:t>
            </a:r>
            <a:r>
              <a:rPr lang="en-US" sz="1800" b="1" dirty="0" err="1">
                <a:solidFill>
                  <a:prstClr val="black"/>
                </a:solidFill>
                <a:ea typeface="Calibri"/>
                <a:cs typeface="Arial"/>
              </a:rPr>
              <a:t>ylabel</a:t>
            </a: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('</a:t>
            </a:r>
            <a:r>
              <a:rPr lang="en-US" sz="1800" b="1" dirty="0" err="1">
                <a:solidFill>
                  <a:prstClr val="black"/>
                </a:solidFill>
                <a:ea typeface="Calibri"/>
                <a:cs typeface="Arial"/>
              </a:rPr>
              <a:t>frquency</a:t>
            </a: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 hertz')</a:t>
            </a:r>
            <a:endParaRPr lang="en-US" sz="1800" dirty="0">
              <a:solidFill>
                <a:prstClr val="black"/>
              </a:solidFill>
              <a:ea typeface="Calibri"/>
              <a:cs typeface="Arial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b="1" dirty="0">
                <a:solidFill>
                  <a:prstClr val="black"/>
                </a:solidFill>
                <a:ea typeface="Calibri"/>
                <a:cs typeface="Arial"/>
              </a:rPr>
              <a:t>subplot(111)</a:t>
            </a:r>
            <a:endParaRPr lang="en-US" sz="1800" dirty="0">
              <a:solidFill>
                <a:prstClr val="black"/>
              </a:solidFill>
              <a:ea typeface="Calibri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284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90" y="438150"/>
            <a:ext cx="6677025" cy="598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529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588847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095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762002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626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838200"/>
            <a:ext cx="8314387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279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886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229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164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80010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124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685800"/>
            <a:ext cx="8046156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467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609600"/>
            <a:ext cx="8046156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411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622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2"/>
            <a:ext cx="8229600" cy="503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692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001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440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609600"/>
            <a:ext cx="764286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909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9248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361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533400"/>
            <a:ext cx="810478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156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65048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731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153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343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685800"/>
            <a:ext cx="793242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753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001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519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52400"/>
            <a:ext cx="5105400" cy="7921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Voltage stability</a:t>
            </a:r>
            <a:endParaRPr lang="en-US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077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576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620000" cy="455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683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81153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2273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153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3523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7924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517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71144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678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76" y="1600202"/>
            <a:ext cx="803865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1669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685802"/>
            <a:ext cx="80223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702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762002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714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914402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911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153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917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5344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805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10225</TotalTime>
  <Words>182</Words>
  <Application>Microsoft Office PowerPoint</Application>
  <PresentationFormat>On-screen Show (4:3)</PresentationFormat>
  <Paragraphs>25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Voltage stability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5</cp:revision>
  <dcterms:created xsi:type="dcterms:W3CDTF">2022-12-10T15:03:05Z</dcterms:created>
  <dcterms:modified xsi:type="dcterms:W3CDTF">2022-12-18T06:48:35Z</dcterms:modified>
</cp:coreProperties>
</file>