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4"/>
  </p:sldMasterIdLst>
  <p:notesMasterIdLst>
    <p:notesMasterId r:id="rId33"/>
  </p:notesMasterIdLst>
  <p:sldIdLst>
    <p:sldId id="329" r:id="rId5"/>
    <p:sldId id="332" r:id="rId6"/>
    <p:sldId id="333" r:id="rId7"/>
    <p:sldId id="334" r:id="rId8"/>
    <p:sldId id="335" r:id="rId9"/>
    <p:sldId id="336" r:id="rId10"/>
    <p:sldId id="337" r:id="rId11"/>
    <p:sldId id="339" r:id="rId12"/>
    <p:sldId id="340" r:id="rId13"/>
    <p:sldId id="341" r:id="rId14"/>
    <p:sldId id="342" r:id="rId15"/>
    <p:sldId id="344" r:id="rId16"/>
    <p:sldId id="343" r:id="rId17"/>
    <p:sldId id="346" r:id="rId18"/>
    <p:sldId id="347" r:id="rId19"/>
    <p:sldId id="349" r:id="rId20"/>
    <p:sldId id="350" r:id="rId21"/>
    <p:sldId id="351" r:id="rId22"/>
    <p:sldId id="359" r:id="rId23"/>
    <p:sldId id="358" r:id="rId24"/>
    <p:sldId id="360" r:id="rId25"/>
    <p:sldId id="378" r:id="rId26"/>
    <p:sldId id="363" r:id="rId27"/>
    <p:sldId id="364" r:id="rId28"/>
    <p:sldId id="362" r:id="rId29"/>
    <p:sldId id="365" r:id="rId30"/>
    <p:sldId id="366" r:id="rId31"/>
    <p:sldId id="367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BF2BAA"/>
    <a:srgbClr val="DD69C4"/>
    <a:srgbClr val="62204A"/>
    <a:srgbClr val="FF0066"/>
    <a:srgbClr val="BF2B9F"/>
    <a:srgbClr val="E9F8FB"/>
    <a:srgbClr val="C2ECF4"/>
    <a:srgbClr val="00CC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27F97BB-C833-4FB7-BDE5-3F7075034690}" styleName="نمط ذو نسُق 2 - تميي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نمط ذو نسُق 2 - تميي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نمط ذو نسُق 2 - تميي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نمط ذو سمات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6" autoAdjust="0"/>
    <p:restoredTop sz="94671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مستوى الذكاء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ورقة1!$A$2:$A$4</c:f>
              <c:strCache>
                <c:ptCount val="3"/>
                <c:pt idx="0">
                  <c:v>مرتفع</c:v>
                </c:pt>
                <c:pt idx="1">
                  <c:v>متوسط</c:v>
                </c:pt>
                <c:pt idx="2">
                  <c:v>منخفض</c:v>
                </c:pt>
              </c:strCache>
            </c:strRef>
          </c:cat>
          <c:val>
            <c:numRef>
              <c:f>ورقة1!$B$2:$B$4</c:f>
              <c:numCache>
                <c:formatCode>General</c:formatCode>
                <c:ptCount val="3"/>
                <c:pt idx="0">
                  <c:v>10</c:v>
                </c:pt>
                <c:pt idx="1">
                  <c:v>35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8E-4F0C-A089-708B257D307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عدد الموظفين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ورقة1!$A$2:$A$4</c:f>
              <c:strCache>
                <c:ptCount val="3"/>
                <c:pt idx="0">
                  <c:v>سعودي</c:v>
                </c:pt>
                <c:pt idx="1">
                  <c:v>مصري</c:v>
                </c:pt>
                <c:pt idx="2">
                  <c:v>أخرى</c:v>
                </c:pt>
              </c:strCache>
            </c:strRef>
          </c:cat>
          <c:val>
            <c:numRef>
              <c:f>ورقة1!$B$2:$B$4</c:f>
              <c:numCache>
                <c:formatCode>General</c:formatCode>
                <c:ptCount val="3"/>
                <c:pt idx="0">
                  <c:v>900</c:v>
                </c:pt>
                <c:pt idx="1">
                  <c:v>250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5-4191-8210-33B2E1BAA47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عدد الطلاب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دكتوراه</c:v>
                </c:pt>
                <c:pt idx="1">
                  <c:v>ماجستير</c:v>
                </c:pt>
                <c:pt idx="2">
                  <c:v>بكالوريوس</c:v>
                </c:pt>
                <c:pt idx="3">
                  <c:v>دبلوم</c:v>
                </c:pt>
                <c:pt idx="4">
                  <c:v>ثانوي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200</c:v>
                </c:pt>
                <c:pt idx="1">
                  <c:v>300</c:v>
                </c:pt>
                <c:pt idx="2">
                  <c:v>1000</c:v>
                </c:pt>
                <c:pt idx="3">
                  <c:v>2500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B4-4327-B812-326573B103F8}"/>
            </c:ext>
          </c:extLst>
        </c:ser>
        <c:ser>
          <c:idx val="1"/>
          <c:order val="1"/>
          <c:tx>
            <c:strRef>
              <c:f>ورقة1!$C$1</c:f>
              <c:strCache>
                <c:ptCount val="1"/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دكتوراه</c:v>
                </c:pt>
                <c:pt idx="1">
                  <c:v>ماجستير</c:v>
                </c:pt>
                <c:pt idx="2">
                  <c:v>بكالوريوس</c:v>
                </c:pt>
                <c:pt idx="3">
                  <c:v>دبلوم</c:v>
                </c:pt>
                <c:pt idx="4">
                  <c:v>ثانوي</c:v>
                </c:pt>
              </c:strCache>
            </c:strRef>
          </c:cat>
          <c:val>
            <c:numRef>
              <c:f>ورقة1!$C$2:$C$7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B7B4-4327-B812-326573B103F8}"/>
            </c:ext>
          </c:extLst>
        </c:ser>
        <c:ser>
          <c:idx val="2"/>
          <c:order val="2"/>
          <c:tx>
            <c:strRef>
              <c:f>ورقة1!$D$1</c:f>
              <c:strCache>
                <c:ptCount val="1"/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دكتوراه</c:v>
                </c:pt>
                <c:pt idx="1">
                  <c:v>ماجستير</c:v>
                </c:pt>
                <c:pt idx="2">
                  <c:v>بكالوريوس</c:v>
                </c:pt>
                <c:pt idx="3">
                  <c:v>دبلوم</c:v>
                </c:pt>
                <c:pt idx="4">
                  <c:v>ثانوي</c:v>
                </c:pt>
              </c:strCache>
            </c:strRef>
          </c:cat>
          <c:val>
            <c:numRef>
              <c:f>ورقة1!$D$2:$D$7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B7B4-4327-B812-326573B10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1182464"/>
        <c:axId val="141184384"/>
      </c:barChart>
      <c:catAx>
        <c:axId val="141182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ar-SA" sz="1200" dirty="0"/>
                  <a:t>نوع الدراسة</a:t>
                </a:r>
              </a:p>
            </c:rich>
          </c:tx>
          <c:layout>
            <c:manualLayout>
              <c:xMode val="edge"/>
              <c:yMode val="edge"/>
              <c:x val="0.81799963993291258"/>
              <c:y val="0.7117860940807522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41184384"/>
        <c:crosses val="autoZero"/>
        <c:auto val="1"/>
        <c:lblAlgn val="ctr"/>
        <c:lblOffset val="100"/>
        <c:noMultiLvlLbl val="0"/>
      </c:catAx>
      <c:valAx>
        <c:axId val="1411843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41182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عمود2</c:v>
                </c:pt>
              </c:strCache>
            </c:strRef>
          </c:tx>
          <c:invertIfNegative val="0"/>
          <c:cat>
            <c:numRef>
              <c:f>ورقة1!$A$2:$A$6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200</c:v>
                </c:pt>
                <c:pt idx="1">
                  <c:v>40</c:v>
                </c:pt>
                <c:pt idx="2">
                  <c:v>30</c:v>
                </c:pt>
                <c:pt idx="3">
                  <c:v>20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1F-43BA-B6C7-624E790CB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254656"/>
        <c:axId val="141256576"/>
      </c:barChart>
      <c:catAx>
        <c:axId val="141254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ar-SA" sz="1200" dirty="0"/>
                  <a:t>عدد الكتب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41256576"/>
        <c:crosses val="autoZero"/>
        <c:auto val="1"/>
        <c:lblAlgn val="ctr"/>
        <c:lblOffset val="100"/>
        <c:noMultiLvlLbl val="0"/>
      </c:catAx>
      <c:valAx>
        <c:axId val="1412565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1254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قيم ص</c:v>
                </c:pt>
              </c:strCache>
            </c:strRef>
          </c:tx>
          <c:xVal>
            <c:numRef>
              <c:f>ورقة1!$A$2:$A$9</c:f>
              <c:numCache>
                <c:formatCode>General</c:formatCode>
                <c:ptCount val="8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</c:numCache>
            </c:numRef>
          </c:xVal>
          <c:yVal>
            <c:numRef>
              <c:f>ورقة1!$B$2:$B$9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9</c:v>
                </c:pt>
                <c:pt idx="3">
                  <c:v>19</c:v>
                </c:pt>
                <c:pt idx="4">
                  <c:v>34</c:v>
                </c:pt>
                <c:pt idx="5">
                  <c:v>42</c:v>
                </c:pt>
                <c:pt idx="6">
                  <c:v>47</c:v>
                </c:pt>
                <c:pt idx="7">
                  <c:v>50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52D-4F9E-8DDE-35A5AD2C7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053184"/>
        <c:axId val="145054720"/>
      </c:scatterChart>
      <c:valAx>
        <c:axId val="145053184"/>
        <c:scaling>
          <c:orientation val="minMax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crossAx val="145054720"/>
        <c:crosses val="autoZero"/>
        <c:crossBetween val="midCat"/>
        <c:majorUnit val="10"/>
      </c:valAx>
      <c:valAx>
        <c:axId val="145054720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45053184"/>
        <c:crosses val="autoZero"/>
        <c:crossBetween val="midCat"/>
        <c:majorUnit val="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SA" sz="1800" dirty="0"/>
              <a:t>المنحنى المتجمع النازل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ت.م.ن</c:v>
                </c:pt>
              </c:strCache>
            </c:strRef>
          </c:tx>
          <c:xVal>
            <c:numRef>
              <c:f>ورقة1!$A$2:$A$8</c:f>
              <c:numCache>
                <c:formatCode>General</c:formatCode>
                <c:ptCount val="7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</c:numCache>
            </c:numRef>
          </c:xVal>
          <c:yVal>
            <c:numRef>
              <c:f>ورقة1!$B$2:$B$8</c:f>
              <c:numCache>
                <c:formatCode>General</c:formatCode>
                <c:ptCount val="7"/>
                <c:pt idx="0">
                  <c:v>50</c:v>
                </c:pt>
                <c:pt idx="1">
                  <c:v>47</c:v>
                </c:pt>
                <c:pt idx="2">
                  <c:v>41</c:v>
                </c:pt>
                <c:pt idx="3">
                  <c:v>31</c:v>
                </c:pt>
                <c:pt idx="4">
                  <c:v>16</c:v>
                </c:pt>
                <c:pt idx="5">
                  <c:v>8</c:v>
                </c:pt>
                <c:pt idx="6">
                  <c:v>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81D-4344-B8D4-04AD6DF13D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431552"/>
        <c:axId val="146010880"/>
      </c:scatterChart>
      <c:valAx>
        <c:axId val="145431552"/>
        <c:scaling>
          <c:orientation val="minMax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crossAx val="146010880"/>
        <c:crosses val="autoZero"/>
        <c:crossBetween val="midCat"/>
      </c:valAx>
      <c:valAx>
        <c:axId val="146010880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45431552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عمود1</c:v>
                </c:pt>
              </c:strCache>
            </c:strRef>
          </c:tx>
          <c:xVal>
            <c:numRef>
              <c:f>ورقة1!$A$2:$A$8</c:f>
              <c:numCache>
                <c:formatCode>General</c:formatCode>
                <c:ptCount val="7"/>
                <c:pt idx="0">
                  <c:v>30</c:v>
                </c:pt>
                <c:pt idx="1">
                  <c:v>40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  <c:pt idx="5">
                  <c:v>80</c:v>
                </c:pt>
                <c:pt idx="6">
                  <c:v>90</c:v>
                </c:pt>
              </c:numCache>
            </c:numRef>
          </c:xVal>
          <c:yVal>
            <c:numRef>
              <c:f>ورقة1!$B$2:$B$8</c:f>
              <c:numCache>
                <c:formatCode>General</c:formatCode>
                <c:ptCount val="7"/>
                <c:pt idx="0">
                  <c:v>100</c:v>
                </c:pt>
                <c:pt idx="1">
                  <c:v>96</c:v>
                </c:pt>
                <c:pt idx="2">
                  <c:v>85</c:v>
                </c:pt>
                <c:pt idx="3">
                  <c:v>65</c:v>
                </c:pt>
                <c:pt idx="4">
                  <c:v>29</c:v>
                </c:pt>
                <c:pt idx="5">
                  <c:v>12</c:v>
                </c:pt>
                <c:pt idx="6">
                  <c:v>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577-486E-B400-971879780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571264"/>
        <c:axId val="146572800"/>
      </c:scatterChart>
      <c:valAx>
        <c:axId val="146571264"/>
        <c:scaling>
          <c:orientation val="minMax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crossAx val="146572800"/>
        <c:crosses val="autoZero"/>
        <c:crossBetween val="midCat"/>
        <c:majorUnit val="10"/>
      </c:valAx>
      <c:valAx>
        <c:axId val="146572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571264"/>
        <c:crosses val="autoZero"/>
        <c:crossBetween val="midCat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0.13253</cdr:x>
      <cdr:y>0.02012</cdr:y>
    </cdr:from>
    <cdr:to>
      <cdr:x>0.13253</cdr:x>
      <cdr:y>0.69479</cdr:y>
    </cdr:to>
    <cdr:cxnSp macro="">
      <cdr:nvCxnSpPr>
        <cdr:cNvPr id="3" name="رابط كسهم مستقيم 2">
          <a:extLst xmlns:a="http://schemas.openxmlformats.org/drawingml/2006/main">
            <a:ext uri="{FF2B5EF4-FFF2-40B4-BE49-F238E27FC236}">
              <a16:creationId xmlns:a16="http://schemas.microsoft.com/office/drawing/2014/main" id="{C6C681C4-1CFB-B2B9-5933-3315F00FD6EC}"/>
            </a:ext>
          </a:extLst>
        </cdr:cNvPr>
        <cdr:cNvCxnSpPr/>
      </cdr:nvCxnSpPr>
      <cdr:spPr>
        <a:xfrm xmlns:a="http://schemas.openxmlformats.org/drawingml/2006/main" flipV="1">
          <a:off x="792088" y="90193"/>
          <a:ext cx="0" cy="3024336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0.13253</cdr:x>
      <cdr:y>0.69479</cdr:y>
    </cdr:from>
    <cdr:to>
      <cdr:x>0.9759</cdr:x>
      <cdr:y>0.69479</cdr:y>
    </cdr:to>
    <cdr:cxnSp macro="">
      <cdr:nvCxnSpPr>
        <cdr:cNvPr id="5" name="رابط كسهم مستقيم 4">
          <a:extLst xmlns:a="http://schemas.openxmlformats.org/drawingml/2006/main">
            <a:ext uri="{FF2B5EF4-FFF2-40B4-BE49-F238E27FC236}">
              <a16:creationId xmlns:a16="http://schemas.microsoft.com/office/drawing/2014/main" id="{D9A340FC-9243-1FDB-942A-97BE7120BC8F}"/>
            </a:ext>
          </a:extLst>
        </cdr:cNvPr>
        <cdr:cNvCxnSpPr/>
      </cdr:nvCxnSpPr>
      <cdr:spPr>
        <a:xfrm xmlns:a="http://schemas.openxmlformats.org/drawingml/2006/main">
          <a:off x="792088" y="3114529"/>
          <a:ext cx="5040560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0.03618</cdr:y>
    </cdr:from>
    <cdr:to>
      <cdr:x>0.18072</cdr:x>
      <cdr:y>0.1165</cdr:y>
    </cdr:to>
    <cdr:sp macro="" textlink="">
      <cdr:nvSpPr>
        <cdr:cNvPr id="8" name="مربع نص 7"/>
        <cdr:cNvSpPr txBox="1"/>
      </cdr:nvSpPr>
      <cdr:spPr>
        <a:xfrm xmlns:a="http://schemas.openxmlformats.org/drawingml/2006/main">
          <a:off x="0" y="162201"/>
          <a:ext cx="108012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pPr algn="r"/>
          <a:r>
            <a:rPr lang="ar-SA" sz="1200" b="1" kern="1200" dirty="0">
              <a:solidFill>
                <a:prstClr val="black"/>
              </a:solidFill>
            </a:rPr>
            <a:t>عدد </a:t>
          </a:r>
          <a:r>
            <a:rPr lang="ar-SA" sz="1200" b="1" dirty="0">
              <a:solidFill>
                <a:schemeClr val="tx1"/>
              </a:solidFill>
            </a:rPr>
            <a:t>الطلاب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0.03856</cdr:y>
    </cdr:from>
    <cdr:to>
      <cdr:x>0.17955</cdr:x>
      <cdr:y>0.10943</cdr:y>
    </cdr:to>
    <cdr:sp macro="" textlink="">
      <cdr:nvSpPr>
        <cdr:cNvPr id="12" name="مربع نص 11"/>
        <cdr:cNvSpPr txBox="1"/>
      </cdr:nvSpPr>
      <cdr:spPr>
        <a:xfrm xmlns:a="http://schemas.openxmlformats.org/drawingml/2006/main">
          <a:off x="-1379984" y="156706"/>
          <a:ext cx="10945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r>
            <a:rPr lang="ar-SA" sz="1600" b="1" dirty="0" err="1"/>
            <a:t>ت.م.ن</a:t>
          </a:r>
          <a:endParaRPr lang="ar-SA" sz="1100" b="1" dirty="0"/>
        </a:p>
      </cdr:txBody>
    </cdr:sp>
  </cdr:relSizeAnchor>
  <cdr:relSizeAnchor xmlns:cdr="http://schemas.openxmlformats.org/drawingml/2006/chartDrawing">
    <cdr:from>
      <cdr:x>0.7835</cdr:x>
      <cdr:y>0.84295</cdr:y>
    </cdr:from>
    <cdr:to>
      <cdr:x>1</cdr:x>
      <cdr:y>1</cdr:y>
    </cdr:to>
    <cdr:sp macro="" textlink="">
      <cdr:nvSpPr>
        <cdr:cNvPr id="13" name="مربع نص 12"/>
        <cdr:cNvSpPr txBox="1"/>
      </cdr:nvSpPr>
      <cdr:spPr>
        <a:xfrm xmlns:a="http://schemas.openxmlformats.org/drawingml/2006/main">
          <a:off x="4776192" y="3425764"/>
          <a:ext cx="1319808" cy="6382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pPr algn="r"/>
          <a:r>
            <a:rPr lang="ar-SA" sz="1600" b="1" dirty="0">
              <a:solidFill>
                <a:schemeClr val="tx1"/>
              </a:solidFill>
            </a:rPr>
            <a:t>الحد الأدنى فأكثر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2135CE-2548-4B2E-9037-E3E0C71E22CC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A8B60F3-6864-4900-A842-4EEF1AB811C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168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B60F3-6864-4900-A842-4EEF1AB811C2}" type="slidenum">
              <a:rPr lang="ar-SA" smtClean="0"/>
              <a:pPr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2477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B60F3-6864-4900-A842-4EEF1AB811C2}" type="slidenum">
              <a:rPr lang="ar-SA" smtClean="0"/>
              <a:pPr/>
              <a:t>25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707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3E3ED4-D062-4D71-AF7F-50973477FCD7}" type="datetimeFigureOut">
              <a:rPr lang="ar-SA" smtClean="0"/>
              <a:pPr/>
              <a:t>01/02/1446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800353-5EA9-420F-975A-6DFB9779089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1043608" y="1628800"/>
            <a:ext cx="7416824" cy="338437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effectLst>
            <a:outerShdw blurRad="50800" dist="38100" algn="l" rotWithShape="0">
              <a:prstClr val="black">
                <a:alpha val="40000"/>
              </a:prstClr>
            </a:outerShdw>
            <a:softEdge rad="317500"/>
          </a:effectLst>
        </p:spPr>
        <p:style>
          <a:lnRef idx="1">
            <a:schemeClr val="accent3"/>
          </a:lnRef>
          <a:fillRef idx="1002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br>
              <a:rPr lang="ar-S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ar-S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cs typeface="PT Simple Bold Ruled" pitchFamily="2" charset="-78"/>
              </a:rPr>
              <a:t>مبادئ الإحصاء</a:t>
            </a:r>
            <a:br>
              <a:rPr lang="ar-S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cs typeface="PT Simple Bold Ruled" pitchFamily="2" charset="-78"/>
              </a:rPr>
            </a:br>
            <a:r>
              <a:rPr lang="ar-S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cs typeface="PT Simple Bold Ruled" pitchFamily="2" charset="-78"/>
              </a:rPr>
              <a:t>عرض وتنظيم البيانات</a:t>
            </a:r>
            <a:br>
              <a:rPr lang="ar-S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cs typeface="PT Simple Bold Ruled" pitchFamily="2" charset="-78"/>
              </a:rPr>
            </a:br>
            <a:endParaRPr lang="ar-SA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cs typeface="PT Simple Bold Rule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320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003482"/>
              </p:ext>
            </p:extLst>
          </p:nvPr>
        </p:nvGraphicFramePr>
        <p:xfrm>
          <a:off x="1403648" y="709894"/>
          <a:ext cx="4320480" cy="4297389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118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العلامات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bg1"/>
                          </a:solidFill>
                        </a:rPr>
                        <a:t>فئات</a:t>
                      </a:r>
                      <a:r>
                        <a:rPr lang="ar-SA" sz="1400" baseline="0" dirty="0">
                          <a:solidFill>
                            <a:schemeClr val="bg1"/>
                          </a:solidFill>
                        </a:rPr>
                        <a:t> الأجور</a:t>
                      </a:r>
                      <a:endParaRPr lang="ar-SA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40-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60-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70-80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المجموع  ∑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136626"/>
              </p:ext>
            </p:extLst>
          </p:nvPr>
        </p:nvGraphicFramePr>
        <p:xfrm>
          <a:off x="5724128" y="724885"/>
          <a:ext cx="987382" cy="4307513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987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8571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النسبي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ar-SA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56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0.06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6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0.12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367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56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814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0.16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6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0.10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56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0.06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6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41917"/>
              </p:ext>
            </p:extLst>
          </p:nvPr>
        </p:nvGraphicFramePr>
        <p:xfrm>
          <a:off x="6732240" y="720157"/>
          <a:ext cx="1203340" cy="432457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203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629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bg1"/>
                          </a:solidFill>
                        </a:rPr>
                        <a:t>التكرار المئوي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ar-SA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28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28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12%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28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28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30%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28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16%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28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28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28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8" name="مجموعة 7"/>
          <p:cNvGrpSpPr/>
          <p:nvPr/>
        </p:nvGrpSpPr>
        <p:grpSpPr>
          <a:xfrm>
            <a:off x="2974807" y="1988840"/>
            <a:ext cx="248207" cy="288032"/>
            <a:chOff x="3178404" y="3933056"/>
            <a:chExt cx="289620" cy="288032"/>
          </a:xfrm>
        </p:grpSpPr>
        <p:cxnSp>
          <p:nvCxnSpPr>
            <p:cNvPr id="9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5" name="مجموعة 14"/>
          <p:cNvGrpSpPr/>
          <p:nvPr/>
        </p:nvGrpSpPr>
        <p:grpSpPr>
          <a:xfrm>
            <a:off x="2987824" y="2442271"/>
            <a:ext cx="248207" cy="288032"/>
            <a:chOff x="3178404" y="3933056"/>
            <a:chExt cx="289620" cy="288032"/>
          </a:xfrm>
        </p:grpSpPr>
        <p:cxnSp>
          <p:nvCxnSpPr>
            <p:cNvPr id="16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22" name="Straight Connector 12"/>
          <p:cNvCxnSpPr/>
          <p:nvPr/>
        </p:nvCxnSpPr>
        <p:spPr>
          <a:xfrm rot="5400000">
            <a:off x="3304891" y="2102460"/>
            <a:ext cx="228600" cy="136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5" name="مجموعة 24"/>
          <p:cNvGrpSpPr/>
          <p:nvPr/>
        </p:nvGrpSpPr>
        <p:grpSpPr>
          <a:xfrm>
            <a:off x="3081406" y="1616224"/>
            <a:ext cx="124784" cy="228600"/>
            <a:chOff x="3203848" y="3940316"/>
            <a:chExt cx="145604" cy="228600"/>
          </a:xfrm>
        </p:grpSpPr>
        <p:cxnSp>
          <p:nvCxnSpPr>
            <p:cNvPr id="26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0" name="مجموعة 29"/>
          <p:cNvGrpSpPr/>
          <p:nvPr/>
        </p:nvGrpSpPr>
        <p:grpSpPr>
          <a:xfrm>
            <a:off x="3030320" y="3363259"/>
            <a:ext cx="248207" cy="288032"/>
            <a:chOff x="3178404" y="3933056"/>
            <a:chExt cx="289620" cy="288032"/>
          </a:xfrm>
        </p:grpSpPr>
        <p:cxnSp>
          <p:nvCxnSpPr>
            <p:cNvPr id="31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2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3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4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6" name="مجموعة 35"/>
          <p:cNvGrpSpPr/>
          <p:nvPr/>
        </p:nvGrpSpPr>
        <p:grpSpPr>
          <a:xfrm>
            <a:off x="3014032" y="3789040"/>
            <a:ext cx="248207" cy="288032"/>
            <a:chOff x="3178404" y="3933056"/>
            <a:chExt cx="289620" cy="288032"/>
          </a:xfrm>
        </p:grpSpPr>
        <p:cxnSp>
          <p:nvCxnSpPr>
            <p:cNvPr id="37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8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0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1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aphicFrame>
        <p:nvGraphicFramePr>
          <p:cNvPr id="42" name="جدول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06405"/>
              </p:ext>
            </p:extLst>
          </p:nvPr>
        </p:nvGraphicFramePr>
        <p:xfrm>
          <a:off x="4597737" y="720968"/>
          <a:ext cx="1118796" cy="4314488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118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816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8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8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8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8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8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8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8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52" name="مجموعة 51"/>
          <p:cNvGrpSpPr/>
          <p:nvPr/>
        </p:nvGrpSpPr>
        <p:grpSpPr>
          <a:xfrm>
            <a:off x="3440662" y="3356992"/>
            <a:ext cx="124784" cy="228600"/>
            <a:chOff x="3203848" y="3940316"/>
            <a:chExt cx="145604" cy="228600"/>
          </a:xfrm>
        </p:grpSpPr>
        <p:cxnSp>
          <p:nvCxnSpPr>
            <p:cNvPr id="53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4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5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6" name="مجموعة 55"/>
          <p:cNvGrpSpPr/>
          <p:nvPr/>
        </p:nvGrpSpPr>
        <p:grpSpPr>
          <a:xfrm>
            <a:off x="3080045" y="4221088"/>
            <a:ext cx="124784" cy="228600"/>
            <a:chOff x="3203848" y="3940316"/>
            <a:chExt cx="145604" cy="228600"/>
          </a:xfrm>
        </p:grpSpPr>
        <p:cxnSp>
          <p:nvCxnSpPr>
            <p:cNvPr id="57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8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9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0" name="مجموعة 59"/>
          <p:cNvGrpSpPr/>
          <p:nvPr/>
        </p:nvGrpSpPr>
        <p:grpSpPr>
          <a:xfrm>
            <a:off x="3349100" y="2885450"/>
            <a:ext cx="248207" cy="288032"/>
            <a:chOff x="3178404" y="3933056"/>
            <a:chExt cx="289620" cy="288032"/>
          </a:xfrm>
        </p:grpSpPr>
        <p:cxnSp>
          <p:nvCxnSpPr>
            <p:cNvPr id="61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2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3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4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5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6" name="مجموعة 65"/>
          <p:cNvGrpSpPr/>
          <p:nvPr/>
        </p:nvGrpSpPr>
        <p:grpSpPr>
          <a:xfrm>
            <a:off x="3004130" y="2882703"/>
            <a:ext cx="248207" cy="288032"/>
            <a:chOff x="3178404" y="3933056"/>
            <a:chExt cx="289620" cy="288032"/>
          </a:xfrm>
        </p:grpSpPr>
        <p:cxnSp>
          <p:nvCxnSpPr>
            <p:cNvPr id="67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1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2" name="مجموعة 71"/>
          <p:cNvGrpSpPr/>
          <p:nvPr/>
        </p:nvGrpSpPr>
        <p:grpSpPr>
          <a:xfrm>
            <a:off x="3348526" y="2466299"/>
            <a:ext cx="248207" cy="288032"/>
            <a:chOff x="3178404" y="3933056"/>
            <a:chExt cx="289620" cy="288032"/>
          </a:xfrm>
        </p:grpSpPr>
        <p:cxnSp>
          <p:nvCxnSpPr>
            <p:cNvPr id="73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4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5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6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7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8" name="مجموعة 77"/>
          <p:cNvGrpSpPr/>
          <p:nvPr/>
        </p:nvGrpSpPr>
        <p:grpSpPr>
          <a:xfrm>
            <a:off x="3707904" y="2924944"/>
            <a:ext cx="248207" cy="288032"/>
            <a:chOff x="3178404" y="3933056"/>
            <a:chExt cx="289620" cy="288032"/>
          </a:xfrm>
        </p:grpSpPr>
        <p:cxnSp>
          <p:nvCxnSpPr>
            <p:cNvPr id="79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0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1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2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3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86" name="وسيلة شرح بيضاوية 85"/>
          <p:cNvSpPr/>
          <p:nvPr/>
        </p:nvSpPr>
        <p:spPr>
          <a:xfrm flipH="1">
            <a:off x="179512" y="1124744"/>
            <a:ext cx="1152128" cy="1008112"/>
          </a:xfrm>
          <a:prstGeom prst="wedgeEllipseCallout">
            <a:avLst>
              <a:gd name="adj1" fmla="val -123166"/>
              <a:gd name="adj2" fmla="val 18828"/>
            </a:avLst>
          </a:prstGeom>
          <a:solidFill>
            <a:schemeClr val="accent5">
              <a:lumMod val="50000"/>
            </a:schemeClr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يجب أن تشمل أصغر قيمة</a:t>
            </a:r>
          </a:p>
        </p:txBody>
      </p:sp>
      <p:sp>
        <p:nvSpPr>
          <p:cNvPr id="87" name="وسيلة شرح بيضاوية 86"/>
          <p:cNvSpPr/>
          <p:nvPr/>
        </p:nvSpPr>
        <p:spPr>
          <a:xfrm flipH="1">
            <a:off x="165831" y="4335388"/>
            <a:ext cx="1152128" cy="1008112"/>
          </a:xfrm>
          <a:prstGeom prst="wedgeEllipseCallout">
            <a:avLst>
              <a:gd name="adj1" fmla="val -92931"/>
              <a:gd name="adj2" fmla="val -50280"/>
            </a:avLst>
          </a:prstGeom>
          <a:solidFill>
            <a:srgbClr val="FF0066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يجب أن تشمل أكبر</a:t>
            </a:r>
          </a:p>
          <a:p>
            <a:pPr algn="ctr"/>
            <a:r>
              <a:rPr lang="ar-SA" sz="14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قيمة</a:t>
            </a:r>
          </a:p>
        </p:txBody>
      </p:sp>
      <p:sp>
        <p:nvSpPr>
          <p:cNvPr id="88" name="وسيلة شرح بيضاوية 87"/>
          <p:cNvSpPr/>
          <p:nvPr/>
        </p:nvSpPr>
        <p:spPr>
          <a:xfrm flipH="1">
            <a:off x="3956111" y="5229200"/>
            <a:ext cx="1152128" cy="1008112"/>
          </a:xfrm>
          <a:prstGeom prst="wedgeEllipseCallout">
            <a:avLst>
              <a:gd name="adj1" fmla="val -60177"/>
              <a:gd name="adj2" fmla="val -70436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مجموع التكرارات =حجم العينة</a:t>
            </a:r>
          </a:p>
        </p:txBody>
      </p:sp>
      <p:sp>
        <p:nvSpPr>
          <p:cNvPr id="89" name="وسيلة شرح بيضاوية 88"/>
          <p:cNvSpPr/>
          <p:nvPr/>
        </p:nvSpPr>
        <p:spPr>
          <a:xfrm flipH="1">
            <a:off x="5436096" y="5589240"/>
            <a:ext cx="1152128" cy="1008112"/>
          </a:xfrm>
          <a:prstGeom prst="wedgeEllipseCallout">
            <a:avLst>
              <a:gd name="adj1" fmla="val -19864"/>
              <a:gd name="adj2" fmla="val -122267"/>
            </a:avLst>
          </a:prstGeom>
          <a:solidFill>
            <a:srgbClr val="C0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دائماً</a:t>
            </a:r>
          </a:p>
        </p:txBody>
      </p:sp>
      <p:sp>
        <p:nvSpPr>
          <p:cNvPr id="90" name="وسيلة شرح بيضاوية 89"/>
          <p:cNvSpPr/>
          <p:nvPr/>
        </p:nvSpPr>
        <p:spPr>
          <a:xfrm flipH="1">
            <a:off x="7308304" y="5502339"/>
            <a:ext cx="1152128" cy="1008112"/>
          </a:xfrm>
          <a:prstGeom prst="wedgeEllipseCallout">
            <a:avLst>
              <a:gd name="adj1" fmla="val 54463"/>
              <a:gd name="adj2" fmla="val -96352"/>
            </a:avLst>
          </a:prstGeom>
          <a:solidFill>
            <a:srgbClr val="BF7E09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دائماً</a:t>
            </a:r>
          </a:p>
        </p:txBody>
      </p:sp>
    </p:spTree>
    <p:extLst>
      <p:ext uri="{BB962C8B-B14F-4D97-AF65-F5344CB8AC3E}">
        <p14:creationId xmlns:p14="http://schemas.microsoft.com/office/powerpoint/2010/main" val="212223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1557040" y="332656"/>
            <a:ext cx="5679256" cy="79208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lt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ar-S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التمثيل البياني للبيانات</a:t>
            </a:r>
          </a:p>
        </p:txBody>
      </p:sp>
      <p:sp>
        <p:nvSpPr>
          <p:cNvPr id="4" name="وسيلة شرح مع سهم إلى اليسار 3"/>
          <p:cNvSpPr/>
          <p:nvPr/>
        </p:nvSpPr>
        <p:spPr>
          <a:xfrm>
            <a:off x="6588224" y="1268760"/>
            <a:ext cx="2232248" cy="1368152"/>
          </a:xfrm>
          <a:prstGeom prst="leftArrowCallou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القطاعات الدائرية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467544" y="1628800"/>
            <a:ext cx="5688632" cy="830997"/>
          </a:xfrm>
          <a:prstGeom prst="rect">
            <a:avLst/>
          </a:prstGeom>
          <a:ln w="57150">
            <a:solidFill>
              <a:srgbClr val="00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chemeClr val="accent6">
                    <a:lumMod val="50000"/>
                  </a:schemeClr>
                </a:solidFill>
              </a:rPr>
              <a:t> أفضل الأشكال التي تستخدم لتمثيل البيانات الاسمية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مستطيل مستدير الزوايا 5"/>
              <p:cNvSpPr/>
              <p:nvPr/>
            </p:nvSpPr>
            <p:spPr>
              <a:xfrm>
                <a:off x="1331640" y="3057939"/>
                <a:ext cx="6192688" cy="3024336"/>
              </a:xfrm>
              <a:prstGeom prst="roundRect">
                <a:avLst/>
              </a:prstGeom>
              <a:blipFill>
                <a:blip r:embed="rId2"/>
                <a:tile tx="0" ty="0" sx="100000" sy="100000" flip="none" algn="tl"/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marL="342900" indent="-342900">
                  <a:buAutoNum type="arabicParenR"/>
                </a:pPr>
                <a:r>
                  <a:rPr lang="ar-SA" sz="2000" b="1" dirty="0">
                    <a:solidFill>
                      <a:schemeClr val="accent6">
                        <a:lumMod val="50000"/>
                      </a:schemeClr>
                    </a:solidFill>
                  </a:rPr>
                  <a:t>إيجاد التوزيع النسبي للبيانات.</a:t>
                </a:r>
              </a:p>
              <a:p>
                <a:pPr marL="342900" indent="-342900">
                  <a:buAutoNum type="arabicParenR"/>
                </a:pPr>
                <a:r>
                  <a:rPr lang="ar-SA" sz="2000" b="1" dirty="0">
                    <a:solidFill>
                      <a:schemeClr val="accent6">
                        <a:lumMod val="50000"/>
                      </a:schemeClr>
                    </a:solidFill>
                  </a:rPr>
                  <a:t>رسم نصف قطر محدد باستخدام المسطرة.</a:t>
                </a:r>
              </a:p>
              <a:p>
                <a:pPr marL="342900" indent="-342900">
                  <a:buAutoNum type="arabicParenR"/>
                </a:pPr>
                <a:r>
                  <a:rPr lang="ar-SA" sz="2000" b="1" dirty="0">
                    <a:solidFill>
                      <a:schemeClr val="accent6">
                        <a:lumMod val="50000"/>
                      </a:schemeClr>
                    </a:solidFill>
                  </a:rPr>
                  <a:t>تحديد زاوية كل فئة باستخدام القانون</a:t>
                </a:r>
              </a:p>
              <a:p>
                <a:endParaRPr lang="ar-SA" sz="20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ctr"/>
                <a:r>
                  <a:rPr lang="ar-SA" sz="2000" b="1" dirty="0">
                    <a:solidFill>
                      <a:srgbClr val="FF0000"/>
                    </a:solidFill>
                  </a:rPr>
                  <a:t>زاوية القطاع الدائري = التكرار النسبي 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SA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ar-SA" sz="20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sup>
                    </m:sSup>
                  </m:oMath>
                </a14:m>
                <a:r>
                  <a:rPr lang="ar-SA" sz="2000" b="1" dirty="0">
                    <a:solidFill>
                      <a:srgbClr val="FF0000"/>
                    </a:solidFill>
                  </a:rPr>
                  <a:t> </a:t>
                </a:r>
              </a:p>
              <a:p>
                <a:endParaRPr lang="ar-SA" sz="20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r>
                  <a:rPr lang="ar-SA" sz="2000" b="1" dirty="0">
                    <a:solidFill>
                      <a:schemeClr val="accent6">
                        <a:lumMod val="50000"/>
                      </a:schemeClr>
                    </a:solidFill>
                  </a:rPr>
                  <a:t>4) تحدد الزوايا باستخدام المنقلة و يمثل كل قطاع.</a:t>
                </a:r>
              </a:p>
            </p:txBody>
          </p:sp>
        </mc:Choice>
        <mc:Fallback xmlns="">
          <p:sp>
            <p:nvSpPr>
              <p:cNvPr id="6" name="مستطيل مستدير الزوايا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057939"/>
                <a:ext cx="6192688" cy="3024336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انفجار 2 6"/>
          <p:cNvSpPr/>
          <p:nvPr/>
        </p:nvSpPr>
        <p:spPr>
          <a:xfrm>
            <a:off x="7812360" y="3212976"/>
            <a:ext cx="1008112" cy="2376264"/>
          </a:xfrm>
          <a:prstGeom prst="irregularSeal2">
            <a:avLst/>
          </a:prstGeom>
          <a:solidFill>
            <a:srgbClr val="00CC00"/>
          </a:solidFill>
          <a:ln w="3810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1" anchor="ctr"/>
          <a:lstStyle/>
          <a:p>
            <a:pPr algn="ctr"/>
            <a:r>
              <a:rPr lang="ar-S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الخطوات</a:t>
            </a:r>
          </a:p>
        </p:txBody>
      </p:sp>
    </p:spTree>
    <p:extLst>
      <p:ext uri="{BB962C8B-B14F-4D97-AF65-F5344CB8AC3E}">
        <p14:creationId xmlns:p14="http://schemas.microsoft.com/office/powerpoint/2010/main" val="217536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build="p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499891" y="332656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</a:rPr>
              <a:t>مثال 1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95536" y="1218408"/>
            <a:ext cx="8225035" cy="646331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لتحديد نسبة السعودة في إحدى الشركات , تم جمع بيانات عينة مكونة من</a:t>
            </a:r>
          </a:p>
          <a:p>
            <a:pPr algn="ctr"/>
            <a:r>
              <a:rPr lang="ar-SA" b="1" dirty="0"/>
              <a:t> (</a:t>
            </a:r>
            <a:r>
              <a:rPr lang="en-US" b="1" dirty="0"/>
              <a:t>(1250</a:t>
            </a:r>
            <a:r>
              <a:rPr lang="ar-SA" b="1" dirty="0"/>
              <a:t> موظف من الشركة فحصلنا على الجدول التكراري التالي: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362617"/>
              </p:ext>
            </p:extLst>
          </p:nvPr>
        </p:nvGraphicFramePr>
        <p:xfrm>
          <a:off x="410479" y="2060848"/>
          <a:ext cx="3760539" cy="2562396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25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>
                          <a:solidFill>
                            <a:schemeClr val="tx1"/>
                          </a:solidFill>
                        </a:rPr>
                        <a:t>التكرار النسبي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عدد</a:t>
                      </a:r>
                      <a:r>
                        <a:rPr lang="ar-SA" sz="1600" b="1" baseline="0" dirty="0">
                          <a:solidFill>
                            <a:schemeClr val="tx1"/>
                          </a:solidFill>
                        </a:rPr>
                        <a:t> الموظفين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الجنسية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0.72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900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سعودي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0.2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مصري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0.08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جنسيات</a:t>
                      </a:r>
                      <a:r>
                        <a:rPr lang="ar-SA" sz="1600" b="1" baseline="0" dirty="0">
                          <a:solidFill>
                            <a:schemeClr val="tx1"/>
                          </a:solidFill>
                        </a:rPr>
                        <a:t> أخرى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1250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الإجمالي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ستطيل 4"/>
              <p:cNvSpPr/>
              <p:nvPr/>
            </p:nvSpPr>
            <p:spPr>
              <a:xfrm>
                <a:off x="4211960" y="2060848"/>
                <a:ext cx="4608511" cy="367240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SA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زاوية القطاع لفئة السعودي :</a:t>
                </a:r>
              </a:p>
              <a:p>
                <a:pPr algn="ctr"/>
                <a:endParaRPr lang="ar-SA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.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𝟕𝟐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≈ 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𝟐𝟓𝟗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ar-S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:endParaRPr lang="ar-S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:r>
                  <a:rPr lang="ar-SA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زاوية القطاع لفئة المصري :</a:t>
                </a:r>
              </a:p>
              <a:p>
                <a:pPr algn="ctr"/>
                <a:endParaRPr lang="ar-SA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𝟎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.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𝟐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≈ 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𝟕𝟐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ar-S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:endParaRPr lang="ar-S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:r>
                  <a:rPr lang="ar-SA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زاوية القطاع لفئة الجنسيات الأخرى :</a:t>
                </a:r>
              </a:p>
              <a:p>
                <a:pPr algn="ctr"/>
                <a:endParaRPr lang="ar-SA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𝟎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.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𝟎𝟖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≈ 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𝟐𝟗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ar-S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:endParaRPr lang="ar-S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مستطيل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60848"/>
                <a:ext cx="4608511" cy="367240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32" t="-2149" r="-65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49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414919481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672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499891" y="332656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</a:rPr>
              <a:t>مثال 2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95536" y="1218408"/>
            <a:ext cx="8225035" cy="646331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الجدول التالي يبين بعض الصناعات الهامة في بلد ما بملايين الدولارات </a:t>
            </a:r>
          </a:p>
          <a:p>
            <a:pPr algn="ctr"/>
            <a:r>
              <a:rPr lang="ar-SA" b="1" dirty="0"/>
              <a:t>حددي قيمة زاوية القطاع الثالث (الغذائية)؟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402413"/>
              </p:ext>
            </p:extLst>
          </p:nvPr>
        </p:nvGraphicFramePr>
        <p:xfrm>
          <a:off x="755576" y="2060848"/>
          <a:ext cx="2507026" cy="2562396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25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قيمة الانتاج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الصناعات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المعدنية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450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الهندسية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الغذائية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الغزل</a:t>
                      </a:r>
                      <a:r>
                        <a:rPr lang="ar-SA" sz="1600" b="1" baseline="0" dirty="0">
                          <a:solidFill>
                            <a:schemeClr val="tx1"/>
                          </a:solidFill>
                        </a:rPr>
                        <a:t> و النسيج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ستطيل 4"/>
              <p:cNvSpPr/>
              <p:nvPr/>
            </p:nvSpPr>
            <p:spPr>
              <a:xfrm>
                <a:off x="3635896" y="2060848"/>
                <a:ext cx="5184575" cy="3672408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lvl="0" algn="ctr"/>
                <a:r>
                  <a:rPr lang="ar-SA" sz="2000" b="1" dirty="0">
                    <a:solidFill>
                      <a:srgbClr val="FFFF00"/>
                    </a:solidFill>
                  </a:rPr>
                  <a:t>زاوية القطاع الدائري =</a:t>
                </a:r>
              </a:p>
              <a:p>
                <a:pPr lvl="0" algn="ctr"/>
                <a:r>
                  <a:rPr lang="ar-SA" sz="2000" b="1" dirty="0">
                    <a:solidFill>
                      <a:srgbClr val="FFFF00"/>
                    </a:solidFill>
                  </a:rPr>
                  <a:t> التكرار النسبي 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SA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ar-SA" sz="20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sup>
                    </m:sSup>
                  </m:oMath>
                </a14:m>
                <a:r>
                  <a:rPr lang="ar-SA" sz="2000" b="1" dirty="0">
                    <a:solidFill>
                      <a:srgbClr val="FFFF00"/>
                    </a:solidFill>
                  </a:rPr>
                  <a:t> </a:t>
                </a:r>
              </a:p>
              <a:p>
                <a:pPr lvl="0" algn="ctr"/>
                <a:endParaRPr lang="ar-SA" sz="2000" b="1" dirty="0">
                  <a:solidFill>
                    <a:srgbClr val="FFFF00"/>
                  </a:solidFill>
                </a:endParaRPr>
              </a:p>
              <a:p>
                <a:pPr algn="ctr"/>
                <a:r>
                  <a:rPr lang="ar-SA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التكرار النسبي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SA" sz="20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الفئة</m:t>
                        </m:r>
                        <m:r>
                          <a:rPr lang="ar-SA" sz="20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تكرار</m:t>
                        </m:r>
                      </m:num>
                      <m:den>
                        <m:r>
                          <a:rPr lang="ar-SA" sz="20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التكرارات</m:t>
                        </m:r>
                        <m:r>
                          <a:rPr lang="ar-SA" sz="20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مجموع</m:t>
                        </m:r>
                      </m:den>
                    </m:f>
                  </m:oMath>
                </a14:m>
                <a:endParaRPr lang="ar-SA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ar-SA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ar-SA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التكرار النسبي للغذائية = </a:t>
                </a:r>
                <a14:m>
                  <m:oMath xmlns:m="http://schemas.openxmlformats.org/officeDocument/2006/math">
                    <m:r>
                      <a:rPr lang="ar-SA" sz="2000" b="1" i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</m:t>
                    </m:r>
                    <m:r>
                      <a:rPr lang="ar-SA" sz="2000" b="1" i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ar-SA" sz="2000" b="1" i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r>
                      <a:rPr lang="ar-SA" sz="2000" b="1" i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SA" sz="2000" b="1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𝟑𝟎𝟎</m:t>
                        </m:r>
                      </m:num>
                      <m:den>
                        <m:r>
                          <a:rPr lang="ar-SA" sz="2000" b="1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𝟏𝟓𝟎𝟎</m:t>
                        </m:r>
                      </m:den>
                    </m:f>
                  </m:oMath>
                </a14:m>
                <a:r>
                  <a:rPr lang="ar-SA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  <a:p>
                <a:pPr algn="ctr"/>
                <a:endParaRPr lang="ar-S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ar-SA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زاوية القطاع لفئة الغذائية:</a:t>
                </a:r>
              </a:p>
              <a:p>
                <a:pPr algn="ctr"/>
                <a:endParaRPr lang="ar-SA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𝟎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.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𝟐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𝟕𝟐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sz="2000" b="1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ar-S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:endParaRPr lang="ar-SA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مستطيل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060848"/>
                <a:ext cx="5184575" cy="367240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2810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589695"/>
              </p:ext>
            </p:extLst>
          </p:nvPr>
        </p:nvGraphicFramePr>
        <p:xfrm>
          <a:off x="755576" y="4653136"/>
          <a:ext cx="2507026" cy="468052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25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1500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62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1979712" y="1628800"/>
            <a:ext cx="7416824" cy="338437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effectLst>
            <a:outerShdw blurRad="50800" dist="38100" algn="l" rotWithShape="0">
              <a:prstClr val="black">
                <a:alpha val="40000"/>
              </a:prstClr>
            </a:outerShdw>
            <a:softEdge rad="317500"/>
          </a:effectLst>
        </p:spPr>
        <p:style>
          <a:lnRef idx="1">
            <a:schemeClr val="accent3"/>
          </a:lnRef>
          <a:fillRef idx="1002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br>
              <a:rPr lang="ar-S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ar-S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cs typeface="PT Simple Bold Ruled" pitchFamily="2" charset="-78"/>
              </a:rPr>
              <a:t>مبادئ الإحصاء</a:t>
            </a:r>
            <a:br>
              <a:rPr lang="ar-S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cs typeface="PT Simple Bold Ruled" pitchFamily="2" charset="-78"/>
              </a:rPr>
            </a:br>
            <a:br>
              <a:rPr lang="ar-S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cs typeface="PT Simple Bold Ruled" pitchFamily="2" charset="-78"/>
              </a:rPr>
            </a:br>
            <a:r>
              <a:rPr lang="ar-S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cs typeface="PT Simple Bold Ruled" pitchFamily="2" charset="-78"/>
              </a:rPr>
              <a:t>التمثيل البياني للبيانات</a:t>
            </a:r>
            <a:endParaRPr lang="ar-SA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cs typeface="PT Simple Bold Rule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4788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1557040" y="332656"/>
            <a:ext cx="5679256" cy="79208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lt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ar-S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التمثيل البياني للبيانات</a:t>
            </a:r>
          </a:p>
        </p:txBody>
      </p:sp>
      <p:sp>
        <p:nvSpPr>
          <p:cNvPr id="4" name="وسيلة شرح مع سهم إلى اليسار 3"/>
          <p:cNvSpPr/>
          <p:nvPr/>
        </p:nvSpPr>
        <p:spPr>
          <a:xfrm>
            <a:off x="6588224" y="1268760"/>
            <a:ext cx="2232248" cy="1368152"/>
          </a:xfrm>
          <a:prstGeom prst="leftArrowCallou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الأعمدة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467544" y="1628800"/>
            <a:ext cx="5688632" cy="1200329"/>
          </a:xfrm>
          <a:prstGeom prst="rect">
            <a:avLst/>
          </a:prstGeom>
          <a:ln w="57150">
            <a:solidFill>
              <a:srgbClr val="00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chemeClr val="accent6">
                    <a:lumMod val="50000"/>
                  </a:schemeClr>
                </a:solidFill>
              </a:rPr>
              <a:t> أفضل الأشكال التي تستخدم لتمثيل البيانات الوصفية الترتيبية و الكمية المنفصلة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331640" y="3057939"/>
            <a:ext cx="6192688" cy="302433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AutoNum type="arabicParenR"/>
            </a:pPr>
            <a:r>
              <a:rPr lang="ar-SA" sz="2000" b="1" dirty="0">
                <a:solidFill>
                  <a:schemeClr val="accent6">
                    <a:lumMod val="50000"/>
                  </a:schemeClr>
                </a:solidFill>
              </a:rPr>
              <a:t>إيجاد التوزيع التكراري.</a:t>
            </a:r>
          </a:p>
          <a:p>
            <a:pPr marL="342900" indent="-342900">
              <a:buAutoNum type="arabicParenR"/>
            </a:pPr>
            <a:r>
              <a:rPr lang="ar-SA" sz="2000" b="1" dirty="0">
                <a:solidFill>
                  <a:schemeClr val="accent6">
                    <a:lumMod val="50000"/>
                  </a:schemeClr>
                </a:solidFill>
              </a:rPr>
              <a:t>رسم محورين , الأفقي يمثل الفئات و العمودي يمثل التكرارات</a:t>
            </a:r>
          </a:p>
          <a:p>
            <a:pPr marL="342900" indent="-342900">
              <a:buAutoNum type="arabicParenR"/>
            </a:pPr>
            <a:r>
              <a:rPr lang="ar-SA" sz="2000" b="1" dirty="0">
                <a:solidFill>
                  <a:schemeClr val="accent6">
                    <a:lumMod val="50000"/>
                  </a:schemeClr>
                </a:solidFill>
              </a:rPr>
              <a:t>رسم أعمدة ذات قواعد متساوية و مسافات بينية متساوية طولها يعتمد على عدد التكرارات.</a:t>
            </a:r>
          </a:p>
          <a:p>
            <a:endParaRPr lang="ar-SA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انفجار 2 6"/>
          <p:cNvSpPr/>
          <p:nvPr/>
        </p:nvSpPr>
        <p:spPr>
          <a:xfrm>
            <a:off x="7812360" y="3212976"/>
            <a:ext cx="1008112" cy="2376264"/>
          </a:xfrm>
          <a:prstGeom prst="irregularSeal2">
            <a:avLst/>
          </a:prstGeom>
          <a:solidFill>
            <a:srgbClr val="00CC00"/>
          </a:solidFill>
          <a:ln w="3810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1" anchor="ctr"/>
          <a:lstStyle/>
          <a:p>
            <a:pPr algn="ctr"/>
            <a:r>
              <a:rPr lang="ar-S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الخطوات</a:t>
            </a:r>
          </a:p>
        </p:txBody>
      </p:sp>
    </p:spTree>
    <p:extLst>
      <p:ext uri="{BB962C8B-B14F-4D97-AF65-F5344CB8AC3E}">
        <p14:creationId xmlns:p14="http://schemas.microsoft.com/office/powerpoint/2010/main" val="102126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build="p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499891" y="332656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</a:rPr>
              <a:t>مثال 1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95536" y="1218408"/>
            <a:ext cx="8225035" cy="646331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الجدول التالي يمثل التوزيع التكراري لعينة من 4500 طالب يدرسون في الخارج :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607560"/>
              </p:ext>
            </p:extLst>
          </p:nvPr>
        </p:nvGraphicFramePr>
        <p:xfrm>
          <a:off x="323528" y="2064916"/>
          <a:ext cx="2520280" cy="3524326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3418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عدد</a:t>
                      </a:r>
                      <a:r>
                        <a:rPr lang="ar-SA" sz="1400" b="1" baseline="0" dirty="0">
                          <a:solidFill>
                            <a:schemeClr val="tx1"/>
                          </a:solidFill>
                        </a:rPr>
                        <a:t> الطلاب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الفئات </a:t>
                      </a:r>
                    </a:p>
                    <a:p>
                      <a:pPr algn="ctr"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(نوع الدراسة)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دكتوراه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ماجستير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بكالوريوس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2500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دبلوم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4500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الإجمالي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مخطط 5"/>
          <p:cNvGraphicFramePr/>
          <p:nvPr>
            <p:extLst>
              <p:ext uri="{D42A27DB-BD31-4B8C-83A1-F6EECF244321}">
                <p14:modId xmlns:p14="http://schemas.microsoft.com/office/powerpoint/2010/main" val="3021284231"/>
              </p:ext>
            </p:extLst>
          </p:nvPr>
        </p:nvGraphicFramePr>
        <p:xfrm>
          <a:off x="2843808" y="1864739"/>
          <a:ext cx="5976664" cy="4482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037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Graphic spid="6" grpId="0">
        <p:bldSub>
          <a:bldChart bld="category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499891" y="332656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</a:rPr>
              <a:t>مثال 2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97644" y="1225676"/>
            <a:ext cx="8225035" cy="646331"/>
          </a:xfrm>
          <a:prstGeom prst="rect">
            <a:avLst/>
          </a:prstGeom>
          <a:noFill/>
          <a:ln w="57150">
            <a:solidFill>
              <a:srgbClr val="BF2B9F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بهدف تقييم مدى قراءة الشباب للكتب على مدار العام حصل باحث على البيانات التالية و المطلوب تمثيلها بشكل الأعمدة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365933"/>
              </p:ext>
            </p:extLst>
          </p:nvPr>
        </p:nvGraphicFramePr>
        <p:xfrm>
          <a:off x="323528" y="2064916"/>
          <a:ext cx="2520280" cy="3524326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3418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عدد الشباب</a:t>
                      </a:r>
                      <a:r>
                        <a:rPr lang="ar-SA" sz="1400" baseline="0" dirty="0"/>
                        <a:t> (التكرار)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عدد الكتب (الفئات)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200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40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1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30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2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20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3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10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4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300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الإجمالي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8" name="مجموعة 7"/>
          <p:cNvGrpSpPr/>
          <p:nvPr/>
        </p:nvGrpSpPr>
        <p:grpSpPr>
          <a:xfrm>
            <a:off x="2843808" y="2079794"/>
            <a:ext cx="6096000" cy="4333086"/>
            <a:chOff x="2843808" y="2079794"/>
            <a:chExt cx="6096000" cy="4333086"/>
          </a:xfrm>
        </p:grpSpPr>
        <p:graphicFrame>
          <p:nvGraphicFramePr>
            <p:cNvPr id="5" name="مخطط 4"/>
            <p:cNvGraphicFramePr/>
            <p:nvPr>
              <p:extLst>
                <p:ext uri="{D42A27DB-BD31-4B8C-83A1-F6EECF244321}">
                  <p14:modId xmlns:p14="http://schemas.microsoft.com/office/powerpoint/2010/main" val="193462132"/>
                </p:ext>
              </p:extLst>
            </p:nvPr>
          </p:nvGraphicFramePr>
          <p:xfrm>
            <a:off x="2843808" y="2348880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مربع نص 6"/>
            <p:cNvSpPr txBox="1"/>
            <p:nvPr/>
          </p:nvSpPr>
          <p:spPr>
            <a:xfrm>
              <a:off x="3131840" y="2079794"/>
              <a:ext cx="104978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b="1" dirty="0"/>
                <a:t>عدد الطلاب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858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1913762" y="286059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</a:rPr>
              <a:t>مثال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97645" y="1225676"/>
            <a:ext cx="7038469" cy="646331"/>
          </a:xfrm>
          <a:prstGeom prst="rect">
            <a:avLst/>
          </a:prstGeom>
          <a:solidFill>
            <a:schemeClr val="bg1"/>
          </a:solidFill>
          <a:ln w="57150">
            <a:solidFill>
              <a:srgbClr val="BF2B9F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الجدول التالي يبين توزيع عينة من 100 موظف حسب الزيادة التي حصلوا عليها في الراتب 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361140"/>
              </p:ext>
            </p:extLst>
          </p:nvPr>
        </p:nvGraphicFramePr>
        <p:xfrm>
          <a:off x="323528" y="2064916"/>
          <a:ext cx="2520280" cy="442796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3418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عدد الموظفين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فئات الزيادة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4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>
                          <a:solidFill>
                            <a:schemeClr val="dk1"/>
                          </a:solidFill>
                        </a:rPr>
                        <a:t>30-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11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>
                          <a:solidFill>
                            <a:schemeClr val="dk1"/>
                          </a:solidFill>
                        </a:rPr>
                        <a:t>40-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20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50-</a:t>
                      </a:r>
                      <a:endParaRPr lang="ar-SA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36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>
                          <a:solidFill>
                            <a:schemeClr val="dk1"/>
                          </a:solidFill>
                        </a:rPr>
                        <a:t>60-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17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>
                          <a:solidFill>
                            <a:schemeClr val="dk1"/>
                          </a:solidFill>
                        </a:rPr>
                        <a:t>70-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8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80-</a:t>
                      </a:r>
                      <a:endParaRPr lang="ar-SA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90-</a:t>
                      </a:r>
                      <a:endParaRPr lang="ar-SA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0" dirty="0">
                          <a:solidFill>
                            <a:schemeClr val="tx1"/>
                          </a:solidFill>
                        </a:rPr>
                        <a:t>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57" name="مجموعة 56"/>
          <p:cNvGrpSpPr/>
          <p:nvPr/>
        </p:nvGrpSpPr>
        <p:grpSpPr>
          <a:xfrm>
            <a:off x="3934385" y="2780928"/>
            <a:ext cx="4084625" cy="3528515"/>
            <a:chOff x="3934385" y="2780928"/>
            <a:chExt cx="4084625" cy="3528515"/>
          </a:xfrm>
        </p:grpSpPr>
        <p:sp>
          <p:nvSpPr>
            <p:cNvPr id="20" name="Rectangle 21"/>
            <p:cNvSpPr/>
            <p:nvPr/>
          </p:nvSpPr>
          <p:spPr>
            <a:xfrm>
              <a:off x="7436114" y="5833157"/>
              <a:ext cx="582896" cy="47628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2">
                    <a:lumMod val="10000"/>
                  </a:schemeClr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853218" y="5438312"/>
              <a:ext cx="582896" cy="857185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2">
                    <a:lumMod val="10000"/>
                  </a:schemeClr>
                </a:solidFill>
              </a:endParaRPr>
            </a:p>
          </p:txBody>
        </p:sp>
        <p:sp>
          <p:nvSpPr>
            <p:cNvPr id="15" name="Rectangle 17"/>
            <p:cNvSpPr/>
            <p:nvPr/>
          </p:nvSpPr>
          <p:spPr>
            <a:xfrm>
              <a:off x="3934385" y="5805264"/>
              <a:ext cx="582896" cy="49023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2">
                    <a:lumMod val="10000"/>
                  </a:schemeClr>
                </a:solidFill>
              </a:endParaRPr>
            </a:p>
          </p:txBody>
        </p:sp>
        <p:sp>
          <p:nvSpPr>
            <p:cNvPr id="16" name="Rectangle 18"/>
            <p:cNvSpPr/>
            <p:nvPr/>
          </p:nvSpPr>
          <p:spPr>
            <a:xfrm>
              <a:off x="4517281" y="5229200"/>
              <a:ext cx="582896" cy="106629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2">
                    <a:lumMod val="10000"/>
                  </a:schemeClr>
                </a:solidFill>
              </a:endParaRPr>
            </a:p>
          </p:txBody>
        </p:sp>
        <p:sp>
          <p:nvSpPr>
            <p:cNvPr id="17" name="Rectangle 19"/>
            <p:cNvSpPr/>
            <p:nvPr/>
          </p:nvSpPr>
          <p:spPr>
            <a:xfrm>
              <a:off x="5100177" y="4277784"/>
              <a:ext cx="582896" cy="2017713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2">
                    <a:lumMod val="10000"/>
                  </a:schemeClr>
                </a:solidFill>
              </a:endParaRPr>
            </a:p>
          </p:txBody>
        </p:sp>
        <p:sp>
          <p:nvSpPr>
            <p:cNvPr id="18" name="Rectangle 20"/>
            <p:cNvSpPr/>
            <p:nvPr/>
          </p:nvSpPr>
          <p:spPr>
            <a:xfrm>
              <a:off x="5689359" y="2780928"/>
              <a:ext cx="582896" cy="351457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2">
                    <a:lumMod val="10000"/>
                  </a:schemeClr>
                </a:solidFill>
              </a:endParaRPr>
            </a:p>
          </p:txBody>
        </p:sp>
        <p:sp>
          <p:nvSpPr>
            <p:cNvPr id="19" name="Rectangle 21"/>
            <p:cNvSpPr/>
            <p:nvPr/>
          </p:nvSpPr>
          <p:spPr>
            <a:xfrm>
              <a:off x="6265969" y="4509120"/>
              <a:ext cx="582896" cy="178637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2">
                    <a:lumMod val="10000"/>
                  </a:schemeClr>
                </a:solidFill>
              </a:endParaRPr>
            </a:p>
          </p:txBody>
        </p:sp>
      </p:grpSp>
      <p:grpSp>
        <p:nvGrpSpPr>
          <p:cNvPr id="60" name="مجموعة 59"/>
          <p:cNvGrpSpPr/>
          <p:nvPr/>
        </p:nvGrpSpPr>
        <p:grpSpPr>
          <a:xfrm>
            <a:off x="2915816" y="2180698"/>
            <a:ext cx="5976664" cy="4484132"/>
            <a:chOff x="2915816" y="2180698"/>
            <a:chExt cx="5976664" cy="4484132"/>
          </a:xfrm>
        </p:grpSpPr>
        <p:grpSp>
          <p:nvGrpSpPr>
            <p:cNvPr id="59" name="مجموعة 58"/>
            <p:cNvGrpSpPr/>
            <p:nvPr/>
          </p:nvGrpSpPr>
          <p:grpSpPr>
            <a:xfrm>
              <a:off x="2915816" y="2180698"/>
              <a:ext cx="5976664" cy="4484132"/>
              <a:chOff x="2915816" y="2180698"/>
              <a:chExt cx="5976664" cy="4484132"/>
            </a:xfrm>
          </p:grpSpPr>
          <p:sp>
            <p:nvSpPr>
              <p:cNvPr id="13" name="TextBox 9"/>
              <p:cNvSpPr txBox="1">
                <a:spLocks noChangeArrowheads="1"/>
              </p:cNvSpPr>
              <p:nvPr/>
            </p:nvSpPr>
            <p:spPr bwMode="auto">
              <a:xfrm>
                <a:off x="3444756" y="6295498"/>
                <a:ext cx="544772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rtl="1" eaLnBrk="1" hangingPunct="1"/>
                <a:r>
                  <a:rPr lang="ar-SA" sz="1200" b="1" dirty="0">
                    <a:solidFill>
                      <a:schemeClr val="tx2">
                        <a:lumMod val="10000"/>
                      </a:schemeClr>
                    </a:solidFill>
                  </a:rPr>
                  <a:t>فئات الزيادة </a:t>
                </a:r>
                <a:r>
                  <a:rPr lang="ar-SA" b="1" dirty="0">
                    <a:solidFill>
                      <a:schemeClr val="tx2">
                        <a:lumMod val="10000"/>
                      </a:schemeClr>
                    </a:solidFill>
                  </a:rPr>
                  <a:t>100   90     80      70     60     50      40     30</a:t>
                </a:r>
                <a:endParaRPr lang="en-US" b="1" dirty="0">
                  <a:solidFill>
                    <a:schemeClr val="tx2">
                      <a:lumMod val="10000"/>
                    </a:schemeClr>
                  </a:solidFill>
                </a:endParaRPr>
              </a:p>
            </p:txBody>
          </p:sp>
          <p:sp>
            <p:nvSpPr>
              <p:cNvPr id="14" name="TextBox 14"/>
              <p:cNvSpPr txBox="1">
                <a:spLocks noChangeArrowheads="1"/>
              </p:cNvSpPr>
              <p:nvPr/>
            </p:nvSpPr>
            <p:spPr bwMode="auto">
              <a:xfrm>
                <a:off x="2915816" y="2180698"/>
                <a:ext cx="667618" cy="40626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ar-SA" sz="1600" b="1" dirty="0">
                    <a:solidFill>
                      <a:schemeClr val="tx2">
                        <a:lumMod val="10000"/>
                      </a:schemeClr>
                    </a:solidFill>
                  </a:rPr>
                  <a:t>40</a:t>
                </a:r>
              </a:p>
              <a:p>
                <a:pPr eaLnBrk="1" hangingPunct="1"/>
                <a:endParaRPr lang="ar-SA" sz="1600" b="1" dirty="0">
                  <a:solidFill>
                    <a:schemeClr val="tx2">
                      <a:lumMod val="10000"/>
                    </a:schemeClr>
                  </a:solidFill>
                </a:endParaRPr>
              </a:p>
              <a:p>
                <a:pPr eaLnBrk="1" hangingPunct="1"/>
                <a:r>
                  <a:rPr lang="ar-SA" sz="1600" b="1" dirty="0">
                    <a:solidFill>
                      <a:schemeClr val="tx2">
                        <a:lumMod val="10000"/>
                      </a:schemeClr>
                    </a:solidFill>
                  </a:rPr>
                  <a:t>35</a:t>
                </a:r>
              </a:p>
              <a:p>
                <a:pPr eaLnBrk="1" hangingPunct="1"/>
                <a:endParaRPr lang="ar-SA" sz="1600" b="1" dirty="0">
                  <a:solidFill>
                    <a:schemeClr val="tx2">
                      <a:lumMod val="10000"/>
                    </a:schemeClr>
                  </a:solidFill>
                </a:endParaRPr>
              </a:p>
              <a:p>
                <a:pPr eaLnBrk="1" hangingPunct="1"/>
                <a:r>
                  <a:rPr lang="ar-SA" sz="1600" b="1" dirty="0">
                    <a:solidFill>
                      <a:schemeClr val="tx2">
                        <a:lumMod val="10000"/>
                      </a:schemeClr>
                    </a:solidFill>
                  </a:rPr>
                  <a:t>30</a:t>
                </a:r>
              </a:p>
              <a:p>
                <a:pPr eaLnBrk="1" hangingPunct="1"/>
                <a:endParaRPr lang="ar-SA" sz="1600" b="1" dirty="0">
                  <a:solidFill>
                    <a:schemeClr val="tx2">
                      <a:lumMod val="10000"/>
                    </a:schemeClr>
                  </a:solidFill>
                </a:endParaRPr>
              </a:p>
              <a:p>
                <a:pPr eaLnBrk="1" hangingPunct="1"/>
                <a:r>
                  <a:rPr lang="ar-SA" sz="1600" b="1" dirty="0">
                    <a:solidFill>
                      <a:schemeClr val="tx2">
                        <a:lumMod val="10000"/>
                      </a:schemeClr>
                    </a:solidFill>
                  </a:rPr>
                  <a:t>25</a:t>
                </a:r>
              </a:p>
              <a:p>
                <a:pPr eaLnBrk="1" hangingPunct="1"/>
                <a:endParaRPr lang="ar-SA" sz="1600" b="1" dirty="0">
                  <a:solidFill>
                    <a:schemeClr val="tx2">
                      <a:lumMod val="10000"/>
                    </a:schemeClr>
                  </a:solidFill>
                </a:endParaRPr>
              </a:p>
              <a:p>
                <a:pPr eaLnBrk="1" hangingPunct="1"/>
                <a:r>
                  <a:rPr lang="ar-SA" sz="1600" b="1" dirty="0">
                    <a:solidFill>
                      <a:schemeClr val="tx2">
                        <a:lumMod val="10000"/>
                      </a:schemeClr>
                    </a:solidFill>
                  </a:rPr>
                  <a:t>20</a:t>
                </a:r>
              </a:p>
              <a:p>
                <a:pPr eaLnBrk="1" hangingPunct="1"/>
                <a:endParaRPr lang="ar-SA" sz="1600" b="1" dirty="0">
                  <a:solidFill>
                    <a:schemeClr val="tx2">
                      <a:lumMod val="10000"/>
                    </a:schemeClr>
                  </a:solidFill>
                </a:endParaRPr>
              </a:p>
              <a:p>
                <a:pPr eaLnBrk="1" hangingPunct="1"/>
                <a:r>
                  <a:rPr lang="ar-SA" sz="1600" b="1" dirty="0">
                    <a:solidFill>
                      <a:schemeClr val="tx2">
                        <a:lumMod val="10000"/>
                      </a:schemeClr>
                    </a:solidFill>
                  </a:rPr>
                  <a:t>15</a:t>
                </a:r>
              </a:p>
              <a:p>
                <a:pPr eaLnBrk="1" hangingPunct="1"/>
                <a:endParaRPr lang="ar-SA" sz="1600" b="1" dirty="0">
                  <a:solidFill>
                    <a:schemeClr val="tx2">
                      <a:lumMod val="10000"/>
                    </a:schemeClr>
                  </a:solidFill>
                </a:endParaRPr>
              </a:p>
              <a:p>
                <a:pPr eaLnBrk="1" hangingPunct="1"/>
                <a:r>
                  <a:rPr lang="ar-SA" sz="1600" b="1" dirty="0">
                    <a:solidFill>
                      <a:schemeClr val="tx2">
                        <a:lumMod val="10000"/>
                      </a:schemeClr>
                    </a:solidFill>
                  </a:rPr>
                  <a:t>10</a:t>
                </a:r>
              </a:p>
              <a:p>
                <a:pPr eaLnBrk="1" hangingPunct="1"/>
                <a:endParaRPr lang="ar-SA" sz="1600" b="1" dirty="0">
                  <a:solidFill>
                    <a:schemeClr val="tx2">
                      <a:lumMod val="10000"/>
                    </a:schemeClr>
                  </a:solidFill>
                </a:endParaRPr>
              </a:p>
              <a:p>
                <a:pPr eaLnBrk="1" hangingPunct="1"/>
                <a:r>
                  <a:rPr lang="ar-SA" sz="1600" b="1" dirty="0">
                    <a:solidFill>
                      <a:schemeClr val="tx2">
                        <a:lumMod val="10000"/>
                      </a:schemeClr>
                    </a:solidFill>
                  </a:rPr>
                  <a:t>5</a:t>
                </a:r>
              </a:p>
              <a:p>
                <a:pPr eaLnBrk="1" hangingPunct="1"/>
                <a:endParaRPr lang="en-US" dirty="0">
                  <a:solidFill>
                    <a:schemeClr val="tx2">
                      <a:lumMod val="10000"/>
                    </a:schemeClr>
                  </a:solidFill>
                </a:endParaRPr>
              </a:p>
            </p:txBody>
          </p:sp>
          <p:grpSp>
            <p:nvGrpSpPr>
              <p:cNvPr id="58" name="مجموعة 57"/>
              <p:cNvGrpSpPr/>
              <p:nvPr/>
            </p:nvGrpSpPr>
            <p:grpSpPr>
              <a:xfrm>
                <a:off x="3583434" y="2258486"/>
                <a:ext cx="4876998" cy="4054132"/>
                <a:chOff x="3583434" y="2258486"/>
                <a:chExt cx="4876998" cy="4054132"/>
              </a:xfrm>
            </p:grpSpPr>
            <p:cxnSp>
              <p:nvCxnSpPr>
                <p:cNvPr id="12" name="Straight Connector 6"/>
                <p:cNvCxnSpPr/>
                <p:nvPr/>
              </p:nvCxnSpPr>
              <p:spPr>
                <a:xfrm rot="5400000">
                  <a:off x="1565349" y="4276571"/>
                  <a:ext cx="4038600" cy="242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6"/>
                <p:cNvCxnSpPr/>
                <p:nvPr/>
              </p:nvCxnSpPr>
              <p:spPr>
                <a:xfrm>
                  <a:off x="3585942" y="6309443"/>
                  <a:ext cx="4874490" cy="3175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" name="مربع نص 22"/>
            <p:cNvSpPr txBox="1"/>
            <p:nvPr/>
          </p:nvSpPr>
          <p:spPr>
            <a:xfrm>
              <a:off x="3585942" y="2180698"/>
              <a:ext cx="122278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b="1" dirty="0"/>
                <a:t>عدد الموظفين</a:t>
              </a:r>
            </a:p>
          </p:txBody>
        </p:sp>
      </p:grpSp>
      <p:sp>
        <p:nvSpPr>
          <p:cNvPr id="26" name="وسيلة شرح بيضاوية 25"/>
          <p:cNvSpPr/>
          <p:nvPr/>
        </p:nvSpPr>
        <p:spPr>
          <a:xfrm>
            <a:off x="6892379" y="1872007"/>
            <a:ext cx="1856085" cy="1773017"/>
          </a:xfrm>
          <a:prstGeom prst="wedgeEllipseCallou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المدرج التكراري</a:t>
            </a:r>
          </a:p>
        </p:txBody>
      </p:sp>
      <p:grpSp>
        <p:nvGrpSpPr>
          <p:cNvPr id="5" name="مجموعة 4"/>
          <p:cNvGrpSpPr/>
          <p:nvPr/>
        </p:nvGrpSpPr>
        <p:grpSpPr>
          <a:xfrm>
            <a:off x="4189829" y="2758515"/>
            <a:ext cx="3573737" cy="3108389"/>
            <a:chOff x="4189829" y="2758515"/>
            <a:chExt cx="3573737" cy="3108389"/>
          </a:xfrm>
        </p:grpSpPr>
        <p:sp>
          <p:nvSpPr>
            <p:cNvPr id="27" name="شكل بيضاوي 26"/>
            <p:cNvSpPr/>
            <p:nvPr/>
          </p:nvSpPr>
          <p:spPr>
            <a:xfrm>
              <a:off x="4189829" y="5757823"/>
              <a:ext cx="72008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8" name="شكل بيضاوي 27"/>
            <p:cNvSpPr/>
            <p:nvPr/>
          </p:nvSpPr>
          <p:spPr>
            <a:xfrm>
              <a:off x="4772725" y="5193200"/>
              <a:ext cx="72008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9" name="شكل بيضاوي 28"/>
            <p:cNvSpPr/>
            <p:nvPr/>
          </p:nvSpPr>
          <p:spPr>
            <a:xfrm>
              <a:off x="5355621" y="4241784"/>
              <a:ext cx="72008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0" name="شكل بيضاوي 29"/>
            <p:cNvSpPr/>
            <p:nvPr/>
          </p:nvSpPr>
          <p:spPr>
            <a:xfrm>
              <a:off x="5944803" y="2758515"/>
              <a:ext cx="72008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شكل بيضاوي 30"/>
            <p:cNvSpPr/>
            <p:nvPr/>
          </p:nvSpPr>
          <p:spPr>
            <a:xfrm>
              <a:off x="6521413" y="4473120"/>
              <a:ext cx="72008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" name="شكل بيضاوي 31"/>
            <p:cNvSpPr/>
            <p:nvPr/>
          </p:nvSpPr>
          <p:spPr>
            <a:xfrm>
              <a:off x="7108662" y="5402308"/>
              <a:ext cx="72008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" name="شكل بيضاوي 32"/>
            <p:cNvSpPr/>
            <p:nvPr/>
          </p:nvSpPr>
          <p:spPr>
            <a:xfrm>
              <a:off x="7691558" y="5794904"/>
              <a:ext cx="72008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47" name="مجموعة 46"/>
          <p:cNvGrpSpPr/>
          <p:nvPr/>
        </p:nvGrpSpPr>
        <p:grpSpPr>
          <a:xfrm>
            <a:off x="4230990" y="2802664"/>
            <a:ext cx="3465725" cy="3010933"/>
            <a:chOff x="4225833" y="2819971"/>
            <a:chExt cx="3465725" cy="3010933"/>
          </a:xfrm>
        </p:grpSpPr>
        <p:cxnSp>
          <p:nvCxnSpPr>
            <p:cNvPr id="35" name="رابط مستقيم 34"/>
            <p:cNvCxnSpPr>
              <a:stCxn id="27" idx="4"/>
              <a:endCxn id="28" idx="7"/>
            </p:cNvCxnSpPr>
            <p:nvPr/>
          </p:nvCxnSpPr>
          <p:spPr>
            <a:xfrm flipV="1">
              <a:off x="4225833" y="5203744"/>
              <a:ext cx="608355" cy="62607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رابط مستقيم 36"/>
            <p:cNvCxnSpPr>
              <a:stCxn id="28" idx="0"/>
              <a:endCxn id="29" idx="3"/>
            </p:cNvCxnSpPr>
            <p:nvPr/>
          </p:nvCxnSpPr>
          <p:spPr>
            <a:xfrm flipV="1">
              <a:off x="4808729" y="4303240"/>
              <a:ext cx="557437" cy="88996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رابط مستقيم 39"/>
            <p:cNvCxnSpPr>
              <a:stCxn id="29" idx="4"/>
              <a:endCxn id="30" idx="4"/>
            </p:cNvCxnSpPr>
            <p:nvPr/>
          </p:nvCxnSpPr>
          <p:spPr>
            <a:xfrm flipV="1">
              <a:off x="5391625" y="2830515"/>
              <a:ext cx="589182" cy="148326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رابط مستقيم 41"/>
            <p:cNvCxnSpPr>
              <a:stCxn id="30" idx="5"/>
              <a:endCxn id="19" idx="0"/>
            </p:cNvCxnSpPr>
            <p:nvPr/>
          </p:nvCxnSpPr>
          <p:spPr>
            <a:xfrm>
              <a:off x="6006266" y="2819971"/>
              <a:ext cx="551151" cy="168914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رابط مستقيم 43"/>
            <p:cNvCxnSpPr>
              <a:stCxn id="31" idx="4"/>
              <a:endCxn id="32" idx="6"/>
            </p:cNvCxnSpPr>
            <p:nvPr/>
          </p:nvCxnSpPr>
          <p:spPr>
            <a:xfrm>
              <a:off x="6557417" y="4545120"/>
              <a:ext cx="623253" cy="8931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رابط مستقيم 45"/>
            <p:cNvCxnSpPr>
              <a:stCxn id="32" idx="6"/>
              <a:endCxn id="33" idx="2"/>
            </p:cNvCxnSpPr>
            <p:nvPr/>
          </p:nvCxnSpPr>
          <p:spPr>
            <a:xfrm>
              <a:off x="7180670" y="5438308"/>
              <a:ext cx="510888" cy="39259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شكل حر 47"/>
          <p:cNvSpPr/>
          <p:nvPr/>
        </p:nvSpPr>
        <p:spPr>
          <a:xfrm>
            <a:off x="4269421" y="2780928"/>
            <a:ext cx="3528060" cy="3072075"/>
          </a:xfrm>
          <a:custGeom>
            <a:avLst/>
            <a:gdLst>
              <a:gd name="connsiteX0" fmla="*/ 0 w 3528060"/>
              <a:gd name="connsiteY0" fmla="*/ 2988255 h 3072075"/>
              <a:gd name="connsiteX1" fmla="*/ 601980 w 3528060"/>
              <a:gd name="connsiteY1" fmla="*/ 2416755 h 3072075"/>
              <a:gd name="connsiteX2" fmla="*/ 1158240 w 3528060"/>
              <a:gd name="connsiteY2" fmla="*/ 1479495 h 3072075"/>
              <a:gd name="connsiteX3" fmla="*/ 1737360 w 3528060"/>
              <a:gd name="connsiteY3" fmla="*/ 1215 h 3072075"/>
              <a:gd name="connsiteX4" fmla="*/ 2331720 w 3528060"/>
              <a:gd name="connsiteY4" fmla="*/ 1738575 h 3072075"/>
              <a:gd name="connsiteX5" fmla="*/ 2941320 w 3528060"/>
              <a:gd name="connsiteY5" fmla="*/ 2660595 h 3072075"/>
              <a:gd name="connsiteX6" fmla="*/ 3528060 w 3528060"/>
              <a:gd name="connsiteY6" fmla="*/ 3072075 h 307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28060" h="3072075">
                <a:moveTo>
                  <a:pt x="0" y="2988255"/>
                </a:moveTo>
                <a:cubicBezTo>
                  <a:pt x="204470" y="2828235"/>
                  <a:pt x="408940" y="2668215"/>
                  <a:pt x="601980" y="2416755"/>
                </a:cubicBezTo>
                <a:cubicBezTo>
                  <a:pt x="795020" y="2165295"/>
                  <a:pt x="969010" y="1882085"/>
                  <a:pt x="1158240" y="1479495"/>
                </a:cubicBezTo>
                <a:cubicBezTo>
                  <a:pt x="1347470" y="1076905"/>
                  <a:pt x="1541780" y="-41965"/>
                  <a:pt x="1737360" y="1215"/>
                </a:cubicBezTo>
                <a:cubicBezTo>
                  <a:pt x="1932940" y="44395"/>
                  <a:pt x="2131060" y="1295345"/>
                  <a:pt x="2331720" y="1738575"/>
                </a:cubicBezTo>
                <a:cubicBezTo>
                  <a:pt x="2532380" y="2181805"/>
                  <a:pt x="2741930" y="2438345"/>
                  <a:pt x="2941320" y="2660595"/>
                </a:cubicBezTo>
                <a:cubicBezTo>
                  <a:pt x="3140710" y="2882845"/>
                  <a:pt x="3334385" y="2977460"/>
                  <a:pt x="3528060" y="307207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9" name="وسيلة شرح بيضاوية 48"/>
          <p:cNvSpPr/>
          <p:nvPr/>
        </p:nvSpPr>
        <p:spPr>
          <a:xfrm>
            <a:off x="7044779" y="2024407"/>
            <a:ext cx="1856085" cy="1773017"/>
          </a:xfrm>
          <a:prstGeom prst="wedgeEllipseCallout">
            <a:avLst/>
          </a:prstGeom>
          <a:solidFill>
            <a:srgbClr val="7030A0"/>
          </a:solidFill>
          <a:ln>
            <a:solidFill>
              <a:srgbClr val="BF2B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المضلع التكراري</a:t>
            </a:r>
          </a:p>
        </p:txBody>
      </p:sp>
      <p:sp>
        <p:nvSpPr>
          <p:cNvPr id="50" name="وسيلة شرح بيضاوية 49"/>
          <p:cNvSpPr/>
          <p:nvPr/>
        </p:nvSpPr>
        <p:spPr>
          <a:xfrm>
            <a:off x="7090967" y="2258485"/>
            <a:ext cx="1856085" cy="1773017"/>
          </a:xfrm>
          <a:prstGeom prst="wedgeEllipseCallout">
            <a:avLst/>
          </a:prstGeom>
          <a:solidFill>
            <a:srgbClr val="FF00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المنحنى التكراري</a:t>
            </a:r>
          </a:p>
        </p:txBody>
      </p:sp>
      <p:sp>
        <p:nvSpPr>
          <p:cNvPr id="41" name="وسيلة شرح مع سهم إلى اليسار 40"/>
          <p:cNvSpPr/>
          <p:nvPr/>
        </p:nvSpPr>
        <p:spPr>
          <a:xfrm>
            <a:off x="6848866" y="129135"/>
            <a:ext cx="2013662" cy="1419705"/>
          </a:xfrm>
          <a:prstGeom prst="leftArrowCallou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المدرج و المضلع و المنحنى التكراري</a:t>
            </a:r>
          </a:p>
        </p:txBody>
      </p:sp>
    </p:spTree>
    <p:extLst>
      <p:ext uri="{BB962C8B-B14F-4D97-AF65-F5344CB8AC3E}">
        <p14:creationId xmlns:p14="http://schemas.microsoft.com/office/powerpoint/2010/main" val="182986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26" grpId="0" animBg="1"/>
      <p:bldP spid="26" grpId="1" animBg="1"/>
      <p:bldP spid="48" grpId="0" animBg="1"/>
      <p:bldP spid="49" grpId="0" animBg="1"/>
      <p:bldP spid="49" grpId="1" animBg="1"/>
      <p:bldP spid="50" grpId="0" animBg="1"/>
      <p:bldP spid="50" grpId="1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3"/>
          <p:cNvSpPr/>
          <p:nvPr/>
        </p:nvSpPr>
        <p:spPr>
          <a:xfrm>
            <a:off x="6600227" y="3847832"/>
            <a:ext cx="91440" cy="49969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9969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شكل حر 4"/>
          <p:cNvSpPr/>
          <p:nvPr/>
        </p:nvSpPr>
        <p:spPr>
          <a:xfrm>
            <a:off x="4564906" y="2257097"/>
            <a:ext cx="2081040" cy="49969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40530"/>
                </a:lnTo>
                <a:lnTo>
                  <a:pt x="2081040" y="340530"/>
                </a:lnTo>
                <a:lnTo>
                  <a:pt x="2081040" y="49969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شكل حر 5"/>
          <p:cNvSpPr/>
          <p:nvPr/>
        </p:nvSpPr>
        <p:spPr>
          <a:xfrm>
            <a:off x="2438146" y="3847832"/>
            <a:ext cx="91440" cy="49969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9969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شكل حر 6"/>
          <p:cNvSpPr/>
          <p:nvPr/>
        </p:nvSpPr>
        <p:spPr>
          <a:xfrm>
            <a:off x="2483866" y="2257097"/>
            <a:ext cx="2081040" cy="49969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081040" y="0"/>
                </a:moveTo>
                <a:lnTo>
                  <a:pt x="2081040" y="340530"/>
                </a:lnTo>
                <a:lnTo>
                  <a:pt x="0" y="340530"/>
                </a:lnTo>
                <a:lnTo>
                  <a:pt x="0" y="49969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مستطيل مستدير الزوايا 7"/>
          <p:cNvSpPr/>
          <p:nvPr/>
        </p:nvSpPr>
        <p:spPr>
          <a:xfrm>
            <a:off x="3705823" y="1166061"/>
            <a:ext cx="1718166" cy="109103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شكل حر 8"/>
          <p:cNvSpPr/>
          <p:nvPr/>
        </p:nvSpPr>
        <p:spPr>
          <a:xfrm>
            <a:off x="3896731" y="1347423"/>
            <a:ext cx="1718166" cy="1091035"/>
          </a:xfrm>
          <a:custGeom>
            <a:avLst/>
            <a:gdLst>
              <a:gd name="connsiteX0" fmla="*/ 0 w 1718166"/>
              <a:gd name="connsiteY0" fmla="*/ 109104 h 1091035"/>
              <a:gd name="connsiteX1" fmla="*/ 109104 w 1718166"/>
              <a:gd name="connsiteY1" fmla="*/ 0 h 1091035"/>
              <a:gd name="connsiteX2" fmla="*/ 1609063 w 1718166"/>
              <a:gd name="connsiteY2" fmla="*/ 0 h 1091035"/>
              <a:gd name="connsiteX3" fmla="*/ 1718167 w 1718166"/>
              <a:gd name="connsiteY3" fmla="*/ 109104 h 1091035"/>
              <a:gd name="connsiteX4" fmla="*/ 1718166 w 1718166"/>
              <a:gd name="connsiteY4" fmla="*/ 981932 h 1091035"/>
              <a:gd name="connsiteX5" fmla="*/ 1609062 w 1718166"/>
              <a:gd name="connsiteY5" fmla="*/ 1091036 h 1091035"/>
              <a:gd name="connsiteX6" fmla="*/ 109104 w 1718166"/>
              <a:gd name="connsiteY6" fmla="*/ 1091035 h 1091035"/>
              <a:gd name="connsiteX7" fmla="*/ 0 w 1718166"/>
              <a:gd name="connsiteY7" fmla="*/ 981931 h 1091035"/>
              <a:gd name="connsiteX8" fmla="*/ 0 w 1718166"/>
              <a:gd name="connsiteY8" fmla="*/ 109104 h 109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8166" h="1091035">
                <a:moveTo>
                  <a:pt x="0" y="109104"/>
                </a:moveTo>
                <a:cubicBezTo>
                  <a:pt x="0" y="48848"/>
                  <a:pt x="48848" y="0"/>
                  <a:pt x="109104" y="0"/>
                </a:cubicBezTo>
                <a:lnTo>
                  <a:pt x="1609063" y="0"/>
                </a:lnTo>
                <a:cubicBezTo>
                  <a:pt x="1669319" y="0"/>
                  <a:pt x="1718167" y="48848"/>
                  <a:pt x="1718167" y="109104"/>
                </a:cubicBezTo>
                <a:cubicBezTo>
                  <a:pt x="1718167" y="400047"/>
                  <a:pt x="1718166" y="690989"/>
                  <a:pt x="1718166" y="981932"/>
                </a:cubicBezTo>
                <a:cubicBezTo>
                  <a:pt x="1718166" y="1042188"/>
                  <a:pt x="1669318" y="1091036"/>
                  <a:pt x="1609062" y="1091036"/>
                </a:cubicBezTo>
                <a:lnTo>
                  <a:pt x="109104" y="1091035"/>
                </a:lnTo>
                <a:cubicBezTo>
                  <a:pt x="48848" y="1091035"/>
                  <a:pt x="0" y="1042187"/>
                  <a:pt x="0" y="981931"/>
                </a:cubicBezTo>
                <a:lnTo>
                  <a:pt x="0" y="109104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915" tIns="92915" rIns="92915" bIns="92915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1600" b="1" kern="1200" dirty="0"/>
              <a:t>عرض و تنظيم البيانات</a:t>
            </a: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1624783" y="2756797"/>
            <a:ext cx="1718166" cy="109103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شكل حر 10"/>
          <p:cNvSpPr/>
          <p:nvPr/>
        </p:nvSpPr>
        <p:spPr>
          <a:xfrm>
            <a:off x="1815690" y="2938159"/>
            <a:ext cx="1718166" cy="1091035"/>
          </a:xfrm>
          <a:custGeom>
            <a:avLst/>
            <a:gdLst>
              <a:gd name="connsiteX0" fmla="*/ 0 w 1718166"/>
              <a:gd name="connsiteY0" fmla="*/ 109104 h 1091035"/>
              <a:gd name="connsiteX1" fmla="*/ 109104 w 1718166"/>
              <a:gd name="connsiteY1" fmla="*/ 0 h 1091035"/>
              <a:gd name="connsiteX2" fmla="*/ 1609063 w 1718166"/>
              <a:gd name="connsiteY2" fmla="*/ 0 h 1091035"/>
              <a:gd name="connsiteX3" fmla="*/ 1718167 w 1718166"/>
              <a:gd name="connsiteY3" fmla="*/ 109104 h 1091035"/>
              <a:gd name="connsiteX4" fmla="*/ 1718166 w 1718166"/>
              <a:gd name="connsiteY4" fmla="*/ 981932 h 1091035"/>
              <a:gd name="connsiteX5" fmla="*/ 1609062 w 1718166"/>
              <a:gd name="connsiteY5" fmla="*/ 1091036 h 1091035"/>
              <a:gd name="connsiteX6" fmla="*/ 109104 w 1718166"/>
              <a:gd name="connsiteY6" fmla="*/ 1091035 h 1091035"/>
              <a:gd name="connsiteX7" fmla="*/ 0 w 1718166"/>
              <a:gd name="connsiteY7" fmla="*/ 981931 h 1091035"/>
              <a:gd name="connsiteX8" fmla="*/ 0 w 1718166"/>
              <a:gd name="connsiteY8" fmla="*/ 109104 h 109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8166" h="1091035">
                <a:moveTo>
                  <a:pt x="0" y="109104"/>
                </a:moveTo>
                <a:cubicBezTo>
                  <a:pt x="0" y="48848"/>
                  <a:pt x="48848" y="0"/>
                  <a:pt x="109104" y="0"/>
                </a:cubicBezTo>
                <a:lnTo>
                  <a:pt x="1609063" y="0"/>
                </a:lnTo>
                <a:cubicBezTo>
                  <a:pt x="1669319" y="0"/>
                  <a:pt x="1718167" y="48848"/>
                  <a:pt x="1718167" y="109104"/>
                </a:cubicBezTo>
                <a:cubicBezTo>
                  <a:pt x="1718167" y="400047"/>
                  <a:pt x="1718166" y="690989"/>
                  <a:pt x="1718166" y="981932"/>
                </a:cubicBezTo>
                <a:cubicBezTo>
                  <a:pt x="1718166" y="1042188"/>
                  <a:pt x="1669318" y="1091036"/>
                  <a:pt x="1609062" y="1091036"/>
                </a:cubicBezTo>
                <a:lnTo>
                  <a:pt x="109104" y="1091035"/>
                </a:lnTo>
                <a:cubicBezTo>
                  <a:pt x="48848" y="1091035"/>
                  <a:pt x="0" y="1042187"/>
                  <a:pt x="0" y="981931"/>
                </a:cubicBezTo>
                <a:lnTo>
                  <a:pt x="0" y="109104"/>
                </a:lnTo>
                <a:close/>
              </a:path>
            </a:pathLst>
          </a:cu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915" tIns="92915" rIns="92915" bIns="92915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1600" b="1" kern="1200" dirty="0"/>
              <a:t>رسوم بيانية</a:t>
            </a: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786864" y="2756797"/>
            <a:ext cx="1718166" cy="109103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شكل حر 14"/>
          <p:cNvSpPr/>
          <p:nvPr/>
        </p:nvSpPr>
        <p:spPr>
          <a:xfrm>
            <a:off x="5977771" y="2938159"/>
            <a:ext cx="1718166" cy="1091035"/>
          </a:xfrm>
          <a:custGeom>
            <a:avLst/>
            <a:gdLst>
              <a:gd name="connsiteX0" fmla="*/ 0 w 1718166"/>
              <a:gd name="connsiteY0" fmla="*/ 109104 h 1091035"/>
              <a:gd name="connsiteX1" fmla="*/ 109104 w 1718166"/>
              <a:gd name="connsiteY1" fmla="*/ 0 h 1091035"/>
              <a:gd name="connsiteX2" fmla="*/ 1609063 w 1718166"/>
              <a:gd name="connsiteY2" fmla="*/ 0 h 1091035"/>
              <a:gd name="connsiteX3" fmla="*/ 1718167 w 1718166"/>
              <a:gd name="connsiteY3" fmla="*/ 109104 h 1091035"/>
              <a:gd name="connsiteX4" fmla="*/ 1718166 w 1718166"/>
              <a:gd name="connsiteY4" fmla="*/ 981932 h 1091035"/>
              <a:gd name="connsiteX5" fmla="*/ 1609062 w 1718166"/>
              <a:gd name="connsiteY5" fmla="*/ 1091036 h 1091035"/>
              <a:gd name="connsiteX6" fmla="*/ 109104 w 1718166"/>
              <a:gd name="connsiteY6" fmla="*/ 1091035 h 1091035"/>
              <a:gd name="connsiteX7" fmla="*/ 0 w 1718166"/>
              <a:gd name="connsiteY7" fmla="*/ 981931 h 1091035"/>
              <a:gd name="connsiteX8" fmla="*/ 0 w 1718166"/>
              <a:gd name="connsiteY8" fmla="*/ 109104 h 109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8166" h="1091035">
                <a:moveTo>
                  <a:pt x="0" y="109104"/>
                </a:moveTo>
                <a:cubicBezTo>
                  <a:pt x="0" y="48848"/>
                  <a:pt x="48848" y="0"/>
                  <a:pt x="109104" y="0"/>
                </a:cubicBezTo>
                <a:lnTo>
                  <a:pt x="1609063" y="0"/>
                </a:lnTo>
                <a:cubicBezTo>
                  <a:pt x="1669319" y="0"/>
                  <a:pt x="1718167" y="48848"/>
                  <a:pt x="1718167" y="109104"/>
                </a:cubicBezTo>
                <a:cubicBezTo>
                  <a:pt x="1718167" y="400047"/>
                  <a:pt x="1718166" y="690989"/>
                  <a:pt x="1718166" y="981932"/>
                </a:cubicBezTo>
                <a:cubicBezTo>
                  <a:pt x="1718166" y="1042188"/>
                  <a:pt x="1669318" y="1091036"/>
                  <a:pt x="1609062" y="1091036"/>
                </a:cubicBezTo>
                <a:lnTo>
                  <a:pt x="109104" y="1091035"/>
                </a:lnTo>
                <a:cubicBezTo>
                  <a:pt x="48848" y="1091035"/>
                  <a:pt x="0" y="1042187"/>
                  <a:pt x="0" y="981931"/>
                </a:cubicBezTo>
                <a:lnTo>
                  <a:pt x="0" y="109104"/>
                </a:lnTo>
                <a:close/>
              </a:path>
            </a:pathLst>
          </a:cu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915" tIns="92915" rIns="92915" bIns="92915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1600" b="1" kern="1200" dirty="0"/>
              <a:t>التوزيعات التكرارية</a:t>
            </a: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544720"/>
              </p:ext>
            </p:extLst>
          </p:nvPr>
        </p:nvGraphicFramePr>
        <p:xfrm>
          <a:off x="5220139" y="4376847"/>
          <a:ext cx="2943056" cy="21234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471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التكرار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عدد أيام الغياب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335645529"/>
              </p:ext>
            </p:extLst>
          </p:nvPr>
        </p:nvGraphicFramePr>
        <p:xfrm>
          <a:off x="179512" y="4097681"/>
          <a:ext cx="4464496" cy="276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عنوان 1"/>
          <p:cNvSpPr txBox="1">
            <a:spLocks/>
          </p:cNvSpPr>
          <p:nvPr/>
        </p:nvSpPr>
        <p:spPr>
          <a:xfrm>
            <a:off x="1557040" y="332656"/>
            <a:ext cx="5679256" cy="79208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lt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ar-S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عرض و تنظيم البيانات</a:t>
            </a:r>
          </a:p>
        </p:txBody>
      </p:sp>
    </p:spTree>
    <p:extLst>
      <p:ext uri="{BB962C8B-B14F-4D97-AF65-F5344CB8AC3E}">
        <p14:creationId xmlns:p14="http://schemas.microsoft.com/office/powerpoint/2010/main" val="319703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5" grpId="0" animBg="1"/>
      <p:bldGraphic spid="3" grpId="0">
        <p:bldAsOne/>
      </p:bldGraphic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1557040" y="332656"/>
            <a:ext cx="5679256" cy="79208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lt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ar-S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التوزيعات التكرارية المتجمعة</a:t>
            </a:r>
          </a:p>
        </p:txBody>
      </p:sp>
      <p:sp>
        <p:nvSpPr>
          <p:cNvPr id="4" name="وسيلة شرح مع سهم إلى اليسار 3"/>
          <p:cNvSpPr/>
          <p:nvPr/>
        </p:nvSpPr>
        <p:spPr>
          <a:xfrm>
            <a:off x="6876256" y="1268760"/>
            <a:ext cx="1944216" cy="1368152"/>
          </a:xfrm>
          <a:prstGeom prst="leftArrowCallou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التوزيع المتجمع الصاعد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جدول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2835096"/>
                  </p:ext>
                </p:extLst>
              </p:nvPr>
            </p:nvGraphicFramePr>
            <p:xfrm>
              <a:off x="512924" y="1268760"/>
              <a:ext cx="2088232" cy="4461926"/>
            </p:xfrm>
            <a:graphic>
              <a:graphicData uri="http://schemas.openxmlformats.org/drawingml/2006/table">
                <a:tbl>
                  <a:tblPr rtl="1" firstRow="1" bandRow="1">
                    <a:tableStyleId>{0505E3EF-67EA-436B-97B2-0124C06EBD24}</a:tableStyleId>
                  </a:tblPr>
                  <a:tblGrid>
                    <a:gridCol w="10441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4411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747646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التكرار</a:t>
                          </a:r>
                        </a:p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الفئات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98430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 (1)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0734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 (2)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77176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 (3)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77176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23214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1600" dirty="0"/>
                            <a:t>فئة (</a:t>
                          </a:r>
                          <a:r>
                            <a:rPr lang="en-US" sz="1600" dirty="0"/>
                            <a:t>k</a:t>
                          </a:r>
                          <a:r>
                            <a:rPr lang="ar-SA" sz="1600" dirty="0"/>
                            <a:t>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98430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𝒉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</a:t>
                          </a:r>
                          <a:r>
                            <a:rPr lang="ar-SA" sz="1600" baseline="0" dirty="0"/>
                            <a:t> (</a:t>
                          </a:r>
                          <a:r>
                            <a:rPr lang="en-US" sz="1600" baseline="0" dirty="0"/>
                            <a:t>h</a:t>
                          </a:r>
                          <a:r>
                            <a:rPr lang="ar-SA" sz="1600" baseline="0" dirty="0"/>
                            <a:t>)</a:t>
                          </a:r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77176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 xmlns:m="http://schemas.openxmlformats.org/officeDocument/2006/math">
                              <m:r>
                                <a:rPr lang="en-US" sz="1600" smtClean="0">
                                  <a:latin typeface="Cambria Math"/>
                                </a:rPr>
                                <m:t>𝒇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𝑵</m:t>
                              </m:r>
                            </m:oMath>
                          </a14:m>
                          <a:r>
                            <a:rPr lang="ar-SA" sz="1600" dirty="0"/>
                            <a:t>∑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المجموع  ∑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جدول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3582835096"/>
                  </p:ext>
                </p:extLst>
              </p:nvPr>
            </p:nvGraphicFramePr>
            <p:xfrm>
              <a:off x="512924" y="1268760"/>
              <a:ext cx="2088232" cy="4461926"/>
            </p:xfrm>
            <a:graphic>
              <a:graphicData uri="http://schemas.openxmlformats.org/drawingml/2006/table">
                <a:tbl>
                  <a:tblPr rtl="1" firstRow="1" bandRow="1">
                    <a:tableStyleId>{0505E3EF-67EA-436B-97B2-0124C06EBD24}</a:tableStyleId>
                  </a:tblPr>
                  <a:tblGrid>
                    <a:gridCol w="1044116"/>
                    <a:gridCol w="1044116"/>
                  </a:tblGrid>
                  <a:tr h="747646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r="-99419" b="-5056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الفئات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498430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151852" r="-99419" b="-667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 (1)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560734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221739" r="-99419" b="-488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 (2)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477176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374684" r="-99419" b="-4683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 (3)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477176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</a:tr>
                  <a:tr h="623214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444118" r="-99419" b="-1862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1600" dirty="0" smtClean="0"/>
                            <a:t>فئة (</a:t>
                          </a:r>
                          <a:r>
                            <a:rPr lang="en-US" sz="1600" dirty="0" smtClean="0"/>
                            <a:t>k</a:t>
                          </a:r>
                          <a:r>
                            <a:rPr lang="ar-SA" sz="1600" dirty="0" smtClean="0"/>
                            <a:t>)</a:t>
                          </a:r>
                        </a:p>
                      </a:txBody>
                      <a:tcPr anchor="ctr"/>
                    </a:tc>
                  </a:tr>
                  <a:tr h="498430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676829" r="-99419" b="-13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</a:t>
                          </a:r>
                          <a:r>
                            <a:rPr lang="ar-SA" sz="1600" baseline="0" dirty="0" smtClean="0"/>
                            <a:t> (</a:t>
                          </a:r>
                          <a:r>
                            <a:rPr lang="en-US" sz="1600" baseline="0" dirty="0" smtClean="0"/>
                            <a:t>h</a:t>
                          </a:r>
                          <a:r>
                            <a:rPr lang="ar-SA" sz="1600" baseline="0" dirty="0" smtClean="0"/>
                            <a:t>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670526" r="-99419" b="-136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المجموع  ∑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669101"/>
              </p:ext>
            </p:extLst>
          </p:nvPr>
        </p:nvGraphicFramePr>
        <p:xfrm>
          <a:off x="2614136" y="1268760"/>
          <a:ext cx="1512168" cy="4464498"/>
        </p:xfrm>
        <a:graphic>
          <a:graphicData uri="http://schemas.openxmlformats.org/drawingml/2006/table">
            <a:tbl>
              <a:tblPr rtl="1" firstRow="1" bandRow="1">
                <a:tableStyleId>{327F97BB-C833-4FB7-BDE5-3F7075034690}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5046">
                <a:tc>
                  <a:txBody>
                    <a:bodyPr/>
                    <a:lstStyle/>
                    <a:p>
                      <a:pPr algn="ctr"/>
                      <a:r>
                        <a:rPr lang="ar-SA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أقل من الحد الأعلى</a:t>
                      </a:r>
                      <a:r>
                        <a:rPr lang="ar-SA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للفئة</a:t>
                      </a:r>
                      <a:endParaRPr lang="ar-SA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030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440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621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428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475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030">
                <a:tc>
                  <a:txBody>
                    <a:bodyPr/>
                    <a:lstStyle/>
                    <a:p>
                      <a:endParaRPr lang="ar-SA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428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جدول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86431035"/>
                  </p:ext>
                </p:extLst>
              </p:nvPr>
            </p:nvGraphicFramePr>
            <p:xfrm>
              <a:off x="4139952" y="1282962"/>
              <a:ext cx="1728192" cy="4436251"/>
            </p:xfrm>
            <a:graphic>
              <a:graphicData uri="http://schemas.openxmlformats.org/drawingml/2006/table">
                <a:tbl>
                  <a:tblPr rtl="1" firstRow="1" bandRow="1">
                    <a:tableStyleId>{306799F8-075E-4A3A-A7F6-7FBC6576F1A4}</a:tableStyleId>
                  </a:tblPr>
                  <a:tblGrid>
                    <a:gridCol w="172819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760725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err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ت.م.ص</a:t>
                          </a:r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07149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0543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ar-SA" sz="1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5523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ar-SA" sz="1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ar-SA" sz="1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85523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34116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07149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𝒉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+…….</m:t>
                                    </m:r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ar-SA" sz="1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85523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جدول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786431035"/>
                  </p:ext>
                </p:extLst>
              </p:nvPr>
            </p:nvGraphicFramePr>
            <p:xfrm>
              <a:off x="4139952" y="1282962"/>
              <a:ext cx="1728192" cy="4436251"/>
            </p:xfrm>
            <a:graphic>
              <a:graphicData uri="http://schemas.openxmlformats.org/drawingml/2006/table">
                <a:tbl>
                  <a:tblPr rtl="1" firstRow="1" bandRow="1">
                    <a:tableStyleId>{306799F8-075E-4A3A-A7F6-7FBC6576F1A4}</a:tableStyleId>
                  </a:tblPr>
                  <a:tblGrid>
                    <a:gridCol w="1728192"/>
                  </a:tblGrid>
                  <a:tr h="760725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err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ت.م.ص</a:t>
                          </a:r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</a:tr>
                  <a:tr h="507149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2465" t="-150602" r="-2113" b="-1516867"/>
                          </a:stretch>
                        </a:blipFill>
                      </a:tcPr>
                    </a:tc>
                  </a:tr>
                  <a:tr h="570543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2465" t="-221277" r="-2113" b="-1239362"/>
                          </a:stretch>
                        </a:blipFill>
                      </a:tcPr>
                    </a:tc>
                  </a:tr>
                  <a:tr h="485523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2465" t="-382278" r="-2113" b="-1374684"/>
                          </a:stretch>
                        </a:blipFill>
                      </a:tcPr>
                    </a:tc>
                  </a:tr>
                  <a:tr h="485523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</a:tr>
                  <a:tr h="634116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</a:tr>
                  <a:tr h="507149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2465" t="-680723" r="-2113" b="-986747"/>
                          </a:stretch>
                        </a:blipFill>
                      </a:tcPr>
                    </a:tc>
                  </a:tr>
                  <a:tr h="485523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cxnSp>
        <p:nvCxnSpPr>
          <p:cNvPr id="10" name="رابط كسهم مستقيم 9"/>
          <p:cNvCxnSpPr/>
          <p:nvPr/>
        </p:nvCxnSpPr>
        <p:spPr>
          <a:xfrm>
            <a:off x="2423287" y="2925861"/>
            <a:ext cx="2232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ربع نص 10"/>
          <p:cNvSpPr txBox="1"/>
          <p:nvPr/>
        </p:nvSpPr>
        <p:spPr>
          <a:xfrm>
            <a:off x="3083706" y="2411596"/>
            <a:ext cx="4225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srgbClr val="002060"/>
                </a:solidFill>
              </a:rPr>
              <a:t>+</a:t>
            </a:r>
          </a:p>
        </p:txBody>
      </p:sp>
      <p:cxnSp>
        <p:nvCxnSpPr>
          <p:cNvPr id="12" name="رابط كسهم مستقيم 11"/>
          <p:cNvCxnSpPr/>
          <p:nvPr/>
        </p:nvCxnSpPr>
        <p:spPr>
          <a:xfrm flipH="1">
            <a:off x="2200672" y="2420888"/>
            <a:ext cx="2421553" cy="50497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2200672" y="3415501"/>
            <a:ext cx="2232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ربع نص 13"/>
          <p:cNvSpPr txBox="1"/>
          <p:nvPr/>
        </p:nvSpPr>
        <p:spPr>
          <a:xfrm>
            <a:off x="2813931" y="2924944"/>
            <a:ext cx="6059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srgbClr val="002060"/>
                </a:solidFill>
              </a:rPr>
              <a:t>+</a:t>
            </a:r>
          </a:p>
        </p:txBody>
      </p:sp>
      <p:cxnSp>
        <p:nvCxnSpPr>
          <p:cNvPr id="15" name="رابط كسهم مستقيم 14"/>
          <p:cNvCxnSpPr/>
          <p:nvPr/>
        </p:nvCxnSpPr>
        <p:spPr>
          <a:xfrm>
            <a:off x="2194545" y="2326089"/>
            <a:ext cx="262335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flipH="1">
            <a:off x="2194545" y="2978348"/>
            <a:ext cx="2332904" cy="43715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وسيلة شرح بيضاوية 25"/>
          <p:cNvSpPr/>
          <p:nvPr/>
        </p:nvSpPr>
        <p:spPr>
          <a:xfrm>
            <a:off x="5940152" y="2925861"/>
            <a:ext cx="2736304" cy="1618723"/>
          </a:xfrm>
          <a:prstGeom prst="wedgeEllipseCallout">
            <a:avLst>
              <a:gd name="adj1" fmla="val -80608"/>
              <a:gd name="adj2" fmla="val -6612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rgbClr val="4F3348"/>
                </a:solidFill>
              </a:rPr>
              <a:t>نحصل على التكرار المتجمع الصاعد بتجميع التكرارات بطريقة متتالية من بداية الجدول</a:t>
            </a:r>
          </a:p>
        </p:txBody>
      </p:sp>
      <p:sp>
        <p:nvSpPr>
          <p:cNvPr id="27" name="وسيلة شرح بيضاوية 26"/>
          <p:cNvSpPr/>
          <p:nvPr/>
        </p:nvSpPr>
        <p:spPr>
          <a:xfrm>
            <a:off x="6191392" y="5157192"/>
            <a:ext cx="2629080" cy="1296144"/>
          </a:xfrm>
          <a:prstGeom prst="wedgeEllipseCallout">
            <a:avLst>
              <a:gd name="adj1" fmla="val -91118"/>
              <a:gd name="adj2" fmla="val -57537"/>
            </a:avLst>
          </a:prstGeom>
          <a:solidFill>
            <a:srgbClr val="BF2B9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التكرار المتجمع الصاعد لأخر فئة = مجموع التكرارات=</a:t>
            </a:r>
            <a:r>
              <a:rPr lang="en-US" sz="1600" b="1" dirty="0">
                <a:solidFill>
                  <a:schemeClr val="tx1"/>
                </a:solidFill>
              </a:rPr>
              <a:t>N</a:t>
            </a:r>
            <a:endParaRPr lang="ar-SA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2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1" grpId="0"/>
      <p:bldP spid="14" grpId="0"/>
      <p:bldP spid="26" grpId="0" animBg="1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325336"/>
              </p:ext>
            </p:extLst>
          </p:nvPr>
        </p:nvGraphicFramePr>
        <p:xfrm>
          <a:off x="899592" y="1268760"/>
          <a:ext cx="3201684" cy="4297389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761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</a:p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(عدد</a:t>
                      </a:r>
                      <a:r>
                        <a:rPr lang="ar-SA" sz="1600" baseline="0" dirty="0">
                          <a:solidFill>
                            <a:schemeClr val="bg1"/>
                          </a:solidFill>
                        </a:rPr>
                        <a:t> العمال)</a:t>
                      </a:r>
                      <a:endParaRPr lang="ar-SA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bg1"/>
                          </a:solidFill>
                        </a:rPr>
                        <a:t>فئات</a:t>
                      </a:r>
                      <a:r>
                        <a:rPr lang="ar-SA" sz="1400" baseline="0" dirty="0">
                          <a:solidFill>
                            <a:schemeClr val="bg1"/>
                          </a:solidFill>
                        </a:rPr>
                        <a:t> الأجور</a:t>
                      </a:r>
                      <a:endParaRPr lang="ar-SA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40-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60-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70-80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وسيلة شرح مع سهم إلى الأسفل 2"/>
          <p:cNvSpPr/>
          <p:nvPr/>
        </p:nvSpPr>
        <p:spPr>
          <a:xfrm>
            <a:off x="1913762" y="286059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</a:rPr>
              <a:t>المثال السابق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481962"/>
              </p:ext>
            </p:extLst>
          </p:nvPr>
        </p:nvGraphicFramePr>
        <p:xfrm>
          <a:off x="4110006" y="1268760"/>
          <a:ext cx="1761524" cy="4297389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761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أقل من الحد الأعلى للفئة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752097"/>
              </p:ext>
            </p:extLst>
          </p:nvPr>
        </p:nvGraphicFramePr>
        <p:xfrm>
          <a:off x="5868144" y="1268760"/>
          <a:ext cx="1761524" cy="4297389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761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تكرار متجمع صاعد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11351"/>
              </p:ext>
            </p:extLst>
          </p:nvPr>
        </p:nvGraphicFramePr>
        <p:xfrm>
          <a:off x="4090162" y="1268760"/>
          <a:ext cx="1761524" cy="4297389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761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أقل من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أقل من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أقل من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أقل من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أقل من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أقل من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أقل من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7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مخطط 1"/>
          <p:cNvGraphicFramePr/>
          <p:nvPr>
            <p:extLst>
              <p:ext uri="{D42A27DB-BD31-4B8C-83A1-F6EECF244321}">
                <p14:modId xmlns:p14="http://schemas.microsoft.com/office/powerpoint/2010/main" val="2412524081"/>
              </p:ext>
            </p:extLst>
          </p:nvPr>
        </p:nvGraphicFramePr>
        <p:xfrm>
          <a:off x="1403648" y="112474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7092280" y="4560172"/>
            <a:ext cx="144393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/>
              <a:t>أقل من الحد الأعلى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39552" y="836712"/>
            <a:ext cx="136815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 err="1"/>
              <a:t>ت.م.ص</a:t>
            </a:r>
            <a:endParaRPr lang="ar-SA" sz="1200" dirty="0"/>
          </a:p>
        </p:txBody>
      </p:sp>
      <p:cxnSp>
        <p:nvCxnSpPr>
          <p:cNvPr id="6" name="رابط مستقيم 5"/>
          <p:cNvCxnSpPr/>
          <p:nvPr/>
        </p:nvCxnSpPr>
        <p:spPr>
          <a:xfrm flipV="1">
            <a:off x="5186164" y="2314972"/>
            <a:ext cx="0" cy="237600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H="1">
            <a:off x="1907704" y="2314972"/>
            <a:ext cx="3278460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مربع نص 15"/>
          <p:cNvSpPr txBox="1"/>
          <p:nvPr/>
        </p:nvSpPr>
        <p:spPr>
          <a:xfrm>
            <a:off x="4864286" y="4698671"/>
            <a:ext cx="50405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55</a:t>
            </a:r>
            <a:endParaRPr lang="ar-SA" sz="1200" dirty="0">
              <a:solidFill>
                <a:srgbClr val="C0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469604" y="2204864"/>
            <a:ext cx="50405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39</a:t>
            </a:r>
            <a:endParaRPr lang="ar-SA" sz="1200" dirty="0">
              <a:solidFill>
                <a:srgbClr val="C000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4604046" y="5589240"/>
            <a:ext cx="393216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العمال الذين أجورهم أقل من 55 ريال؟</a:t>
            </a:r>
          </a:p>
        </p:txBody>
      </p:sp>
      <p:sp>
        <p:nvSpPr>
          <p:cNvPr id="19" name="شكل بيضاوي 18"/>
          <p:cNvSpPr/>
          <p:nvPr/>
        </p:nvSpPr>
        <p:spPr>
          <a:xfrm>
            <a:off x="1079970" y="5445224"/>
            <a:ext cx="2124080" cy="864096"/>
          </a:xfrm>
          <a:prstGeom prst="ellipse">
            <a:avLst/>
          </a:prstGeom>
          <a:solidFill>
            <a:srgbClr val="FF0000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 </a:t>
            </a:r>
            <a:r>
              <a:rPr 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عامل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2843808" y="620688"/>
            <a:ext cx="37263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/>
              <a:t>المنحنى المتجمع الصاعد</a:t>
            </a:r>
          </a:p>
        </p:txBody>
      </p:sp>
    </p:spTree>
    <p:extLst>
      <p:ext uri="{BB962C8B-B14F-4D97-AF65-F5344CB8AC3E}">
        <p14:creationId xmlns:p14="http://schemas.microsoft.com/office/powerpoint/2010/main" val="227525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1557040" y="332656"/>
            <a:ext cx="5679256" cy="79208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lt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ar-S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التوزيعات التكرارية المتجمعة</a:t>
            </a:r>
          </a:p>
        </p:txBody>
      </p:sp>
      <p:sp>
        <p:nvSpPr>
          <p:cNvPr id="4" name="وسيلة شرح مع سهم إلى اليسار 3"/>
          <p:cNvSpPr/>
          <p:nvPr/>
        </p:nvSpPr>
        <p:spPr>
          <a:xfrm>
            <a:off x="6876256" y="1268760"/>
            <a:ext cx="1944216" cy="1368152"/>
          </a:xfrm>
          <a:prstGeom prst="leftArrowCallou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التوزيع المتجمع النازل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جدول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376525"/>
                  </p:ext>
                </p:extLst>
              </p:nvPr>
            </p:nvGraphicFramePr>
            <p:xfrm>
              <a:off x="512924" y="1268760"/>
              <a:ext cx="2088232" cy="4461926"/>
            </p:xfrm>
            <a:graphic>
              <a:graphicData uri="http://schemas.openxmlformats.org/drawingml/2006/table">
                <a:tbl>
                  <a:tblPr rtl="1" firstRow="1" bandRow="1">
                    <a:tableStyleId>{0505E3EF-67EA-436B-97B2-0124C06EBD24}</a:tableStyleId>
                  </a:tblPr>
                  <a:tblGrid>
                    <a:gridCol w="10441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4411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747646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التكرار</a:t>
                          </a:r>
                        </a:p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الفئات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98430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 (1)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0734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 (2)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77176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 (3)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77176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23214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1600" dirty="0"/>
                            <a:t>فئة (</a:t>
                          </a:r>
                          <a:r>
                            <a:rPr lang="en-US" sz="1600" dirty="0"/>
                            <a:t>k</a:t>
                          </a:r>
                          <a:r>
                            <a:rPr lang="ar-SA" sz="1600" dirty="0"/>
                            <a:t>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98430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𝒉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</a:t>
                          </a:r>
                          <a:r>
                            <a:rPr lang="ar-SA" sz="1600" baseline="0" dirty="0"/>
                            <a:t> (</a:t>
                          </a:r>
                          <a:r>
                            <a:rPr lang="en-US" sz="1600" baseline="0" dirty="0"/>
                            <a:t>h</a:t>
                          </a:r>
                          <a:r>
                            <a:rPr lang="ar-SA" sz="1600" baseline="0" dirty="0"/>
                            <a:t>)</a:t>
                          </a:r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77176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 xmlns:m="http://schemas.openxmlformats.org/officeDocument/2006/math">
                              <m:r>
                                <a:rPr lang="en-US" sz="1600" smtClean="0">
                                  <a:latin typeface="Cambria Math"/>
                                </a:rPr>
                                <m:t>𝒇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600" smtClean="0">
                                  <a:latin typeface="Cambria Math"/>
                                </a:rPr>
                                <m:t>𝑵</m:t>
                              </m:r>
                            </m:oMath>
                          </a14:m>
                          <a:r>
                            <a:rPr lang="ar-SA" sz="1600" dirty="0"/>
                            <a:t>∑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المجموع  ∑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جدول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3582835096"/>
                  </p:ext>
                </p:extLst>
              </p:nvPr>
            </p:nvGraphicFramePr>
            <p:xfrm>
              <a:off x="512924" y="1268760"/>
              <a:ext cx="2088232" cy="4461926"/>
            </p:xfrm>
            <a:graphic>
              <a:graphicData uri="http://schemas.openxmlformats.org/drawingml/2006/table">
                <a:tbl>
                  <a:tblPr rtl="1" firstRow="1" bandRow="1">
                    <a:tableStyleId>{0505E3EF-67EA-436B-97B2-0124C06EBD24}</a:tableStyleId>
                  </a:tblPr>
                  <a:tblGrid>
                    <a:gridCol w="1044116"/>
                    <a:gridCol w="1044116"/>
                  </a:tblGrid>
                  <a:tr h="747646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r="-99419" b="-5056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الفئات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498430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151852" r="-99419" b="-667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 (1)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560734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221739" r="-99419" b="-488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 (2)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477176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374684" r="-99419" b="-4683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 (3)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477176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</a:tr>
                  <a:tr h="623214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444118" r="-99419" b="-1862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1600" dirty="0" smtClean="0"/>
                            <a:t>فئة (</a:t>
                          </a:r>
                          <a:r>
                            <a:rPr lang="en-US" sz="1600" dirty="0" smtClean="0"/>
                            <a:t>k</a:t>
                          </a:r>
                          <a:r>
                            <a:rPr lang="ar-SA" sz="1600" dirty="0" smtClean="0"/>
                            <a:t>)</a:t>
                          </a:r>
                        </a:p>
                      </a:txBody>
                      <a:tcPr anchor="ctr"/>
                    </a:tc>
                  </a:tr>
                  <a:tr h="498430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676829" r="-99419" b="-13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</a:t>
                          </a:r>
                          <a:r>
                            <a:rPr lang="ar-SA" sz="1600" baseline="0" dirty="0" smtClean="0"/>
                            <a:t> (</a:t>
                          </a:r>
                          <a:r>
                            <a:rPr lang="en-US" sz="1600" baseline="0" dirty="0" smtClean="0"/>
                            <a:t>h</a:t>
                          </a:r>
                          <a:r>
                            <a:rPr lang="ar-SA" sz="1600" baseline="0" dirty="0" smtClean="0"/>
                            <a:t>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670526" r="-99419" b="-136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المجموع  ∑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895235"/>
              </p:ext>
            </p:extLst>
          </p:nvPr>
        </p:nvGraphicFramePr>
        <p:xfrm>
          <a:off x="2614136" y="1268760"/>
          <a:ext cx="1512168" cy="4464498"/>
        </p:xfrm>
        <a:graphic>
          <a:graphicData uri="http://schemas.openxmlformats.org/drawingml/2006/table">
            <a:tbl>
              <a:tblPr rtl="1" firstRow="1" bandRow="1">
                <a:tableStyleId>{327F97BB-C833-4FB7-BDE5-3F7075034690}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5046">
                <a:tc>
                  <a:txBody>
                    <a:bodyPr/>
                    <a:lstStyle/>
                    <a:p>
                      <a:pPr algn="ctr"/>
                      <a:r>
                        <a:rPr lang="ar-SA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الحد الأدنى فأكثر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030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440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621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428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475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030">
                <a:tc>
                  <a:txBody>
                    <a:bodyPr/>
                    <a:lstStyle/>
                    <a:p>
                      <a:endParaRPr lang="ar-SA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428">
                <a:tc>
                  <a:txBody>
                    <a:bodyPr/>
                    <a:lstStyle/>
                    <a:p>
                      <a:endParaRPr lang="ar-SA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جدول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0604596"/>
                  </p:ext>
                </p:extLst>
              </p:nvPr>
            </p:nvGraphicFramePr>
            <p:xfrm>
              <a:off x="4139952" y="1282962"/>
              <a:ext cx="2232248" cy="4436251"/>
            </p:xfrm>
            <a:graphic>
              <a:graphicData uri="http://schemas.openxmlformats.org/drawingml/2006/table">
                <a:tbl>
                  <a:tblPr rtl="1" firstRow="1" bandRow="1">
                    <a:tableStyleId>{306799F8-075E-4A3A-A7F6-7FBC6576F1A4}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760725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err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ت.م.ن</a:t>
                          </a:r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07149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𝒉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+…….</m:t>
                                    </m:r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ar-SA" sz="1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1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1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0543">
                    <a:tc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𝒉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+…….</m:t>
                                    </m:r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5523">
                    <a:tc>
                      <a:txBody>
                        <a:bodyPr/>
                        <a:lstStyle/>
                        <a:p>
                          <a:pPr marL="0" marR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𝒉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+…….</m:t>
                                    </m:r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b="0" i="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ar-SA" sz="1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85523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34116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07149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/>
                                      </a:rPr>
                                      <m:t>h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85523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جدول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3920604596"/>
                  </p:ext>
                </p:extLst>
              </p:nvPr>
            </p:nvGraphicFramePr>
            <p:xfrm>
              <a:off x="4139952" y="1282962"/>
              <a:ext cx="2232248" cy="4436251"/>
            </p:xfrm>
            <a:graphic>
              <a:graphicData uri="http://schemas.openxmlformats.org/drawingml/2006/table">
                <a:tbl>
                  <a:tblPr rtl="1" firstRow="1" bandRow="1">
                    <a:tableStyleId>{306799F8-075E-4A3A-A7F6-7FBC6576F1A4}</a:tableStyleId>
                  </a:tblPr>
                  <a:tblGrid>
                    <a:gridCol w="2232248"/>
                  </a:tblGrid>
                  <a:tr h="760725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err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ت.م.ن</a:t>
                          </a:r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</a:tr>
                  <a:tr h="507149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913" t="-150602" r="-1913" b="-1516867"/>
                          </a:stretch>
                        </a:blipFill>
                      </a:tcPr>
                    </a:tc>
                  </a:tr>
                  <a:tr h="570543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913" t="-221277" r="-1913" b="-1239362"/>
                          </a:stretch>
                        </a:blipFill>
                      </a:tcPr>
                    </a:tc>
                  </a:tr>
                  <a:tr h="485523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913" t="-382278" r="-1913" b="-1374684"/>
                          </a:stretch>
                        </a:blipFill>
                      </a:tcPr>
                    </a:tc>
                  </a:tr>
                  <a:tr h="485523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</a:tr>
                  <a:tr h="634116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</a:tr>
                  <a:tr h="507149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913" t="-680723" r="-1913" b="-986747"/>
                          </a:stretch>
                        </a:blipFill>
                      </a:tcPr>
                    </a:tc>
                  </a:tr>
                  <a:tr h="485523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cxnSp>
        <p:nvCxnSpPr>
          <p:cNvPr id="10" name="رابط كسهم مستقيم 9"/>
          <p:cNvCxnSpPr/>
          <p:nvPr/>
        </p:nvCxnSpPr>
        <p:spPr>
          <a:xfrm flipH="1">
            <a:off x="2164668" y="2925861"/>
            <a:ext cx="2232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ربع نص 10"/>
          <p:cNvSpPr txBox="1"/>
          <p:nvPr/>
        </p:nvSpPr>
        <p:spPr>
          <a:xfrm>
            <a:off x="2843808" y="2062852"/>
            <a:ext cx="4225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>
                <a:solidFill>
                  <a:srgbClr val="002060"/>
                </a:solidFill>
              </a:rPr>
              <a:t>—</a:t>
            </a:r>
          </a:p>
        </p:txBody>
      </p:sp>
      <p:cxnSp>
        <p:nvCxnSpPr>
          <p:cNvPr id="12" name="رابط كسهم مستقيم 11"/>
          <p:cNvCxnSpPr/>
          <p:nvPr/>
        </p:nvCxnSpPr>
        <p:spPr>
          <a:xfrm>
            <a:off x="2150220" y="2384425"/>
            <a:ext cx="2421553" cy="50497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flipH="1">
            <a:off x="2200672" y="3427402"/>
            <a:ext cx="2232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flipH="1">
            <a:off x="2194546" y="2348880"/>
            <a:ext cx="201741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>
            <a:off x="2194545" y="2978348"/>
            <a:ext cx="2332904" cy="43715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وسيلة شرح بيضاوية 25"/>
          <p:cNvSpPr/>
          <p:nvPr/>
        </p:nvSpPr>
        <p:spPr>
          <a:xfrm>
            <a:off x="6407696" y="2973854"/>
            <a:ext cx="2736304" cy="1895306"/>
          </a:xfrm>
          <a:prstGeom prst="wedgeEllipseCallout">
            <a:avLst>
              <a:gd name="adj1" fmla="val -63435"/>
              <a:gd name="adj2" fmla="val -7483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rgbClr val="4F3348"/>
                </a:solidFill>
              </a:rPr>
              <a:t>نحصل على التكرار المتجمع النازل بوضع مجموع التكرارات في أول العمود ثم نطرح بطريقة متتالية</a:t>
            </a:r>
          </a:p>
        </p:txBody>
      </p:sp>
      <p:sp>
        <p:nvSpPr>
          <p:cNvPr id="27" name="وسيلة شرح بيضاوية 26"/>
          <p:cNvSpPr/>
          <p:nvPr/>
        </p:nvSpPr>
        <p:spPr>
          <a:xfrm>
            <a:off x="6407696" y="5157192"/>
            <a:ext cx="2629080" cy="1296144"/>
          </a:xfrm>
          <a:prstGeom prst="wedgeEllipseCallout">
            <a:avLst>
              <a:gd name="adj1" fmla="val -91118"/>
              <a:gd name="adj2" fmla="val -57537"/>
            </a:avLst>
          </a:prstGeom>
          <a:solidFill>
            <a:srgbClr val="BF2B9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التكرار المتجمع النازل لأخر فئة = تكرار الفئة الأخيرة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2858151" y="3140968"/>
            <a:ext cx="4225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>
                <a:solidFill>
                  <a:srgbClr val="002060"/>
                </a:solidFill>
              </a:rPr>
              <a:t>—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2894155" y="2604522"/>
            <a:ext cx="4225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>
                <a:solidFill>
                  <a:srgbClr val="002060"/>
                </a:solidFill>
              </a:rPr>
              <a:t>—</a:t>
            </a:r>
          </a:p>
        </p:txBody>
      </p:sp>
    </p:spTree>
    <p:extLst>
      <p:ext uri="{BB962C8B-B14F-4D97-AF65-F5344CB8AC3E}">
        <p14:creationId xmlns:p14="http://schemas.microsoft.com/office/powerpoint/2010/main" val="34835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1" grpId="0"/>
      <p:bldP spid="26" grpId="0" animBg="1"/>
      <p:bldP spid="27" grpId="0" animBg="1"/>
      <p:bldP spid="20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896923"/>
              </p:ext>
            </p:extLst>
          </p:nvPr>
        </p:nvGraphicFramePr>
        <p:xfrm>
          <a:off x="611560" y="1340768"/>
          <a:ext cx="2386872" cy="4332504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31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</a:p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(عدد</a:t>
                      </a:r>
                      <a:r>
                        <a:rPr lang="ar-SA" sz="1600" baseline="0" dirty="0">
                          <a:solidFill>
                            <a:schemeClr val="bg1"/>
                          </a:solidFill>
                        </a:rPr>
                        <a:t> العمال)</a:t>
                      </a:r>
                      <a:endParaRPr lang="ar-SA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bg1"/>
                          </a:solidFill>
                        </a:rPr>
                        <a:t>فئات</a:t>
                      </a:r>
                      <a:r>
                        <a:rPr lang="ar-SA" sz="1400" baseline="0" dirty="0">
                          <a:solidFill>
                            <a:schemeClr val="bg1"/>
                          </a:solidFill>
                        </a:rPr>
                        <a:t> الأجور</a:t>
                      </a:r>
                      <a:endParaRPr lang="ar-SA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40-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60-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70-80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وسيلة شرح مع سهم إلى الأسفل 2"/>
          <p:cNvSpPr/>
          <p:nvPr/>
        </p:nvSpPr>
        <p:spPr>
          <a:xfrm>
            <a:off x="1913762" y="286059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</a:rPr>
              <a:t>المثال السابق</a:t>
            </a: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29133"/>
              </p:ext>
            </p:extLst>
          </p:nvPr>
        </p:nvGraphicFramePr>
        <p:xfrm>
          <a:off x="4474592" y="1340768"/>
          <a:ext cx="936104" cy="4332504"/>
        </p:xfrm>
        <a:graphic>
          <a:graphicData uri="http://schemas.openxmlformats.org/drawingml/2006/table">
            <a:tbl>
              <a:tblPr rtl="1" firstRow="1" bandRow="1">
                <a:tableStyleId>{306799F8-075E-4A3A-A7F6-7FBC6576F1A4}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تكرار متجمع صاعد</a:t>
                      </a:r>
                      <a:endParaRPr lang="ar-SA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34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42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47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908415"/>
              </p:ext>
            </p:extLst>
          </p:nvPr>
        </p:nvGraphicFramePr>
        <p:xfrm>
          <a:off x="3017664" y="1353468"/>
          <a:ext cx="1440160" cy="4297389"/>
        </p:xfrm>
        <a:graphic>
          <a:graphicData uri="http://schemas.openxmlformats.org/drawingml/2006/table">
            <a:tbl>
              <a:tblPr rtl="1" firstRow="1" bandRow="1">
                <a:tableStyleId>{306799F8-075E-4A3A-A7F6-7FBC6576F1A4}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أقل من الحد الأعلى للفئة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أقل من 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أقل من 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أقل من 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أقل من 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أقل من 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أقل من 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أقل من </a:t>
                      </a:r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128012"/>
              </p:ext>
            </p:extLst>
          </p:nvPr>
        </p:nvGraphicFramePr>
        <p:xfrm>
          <a:off x="6876256" y="1328068"/>
          <a:ext cx="936104" cy="4332504"/>
        </p:xfrm>
        <a:graphic>
          <a:graphicData uri="http://schemas.openxmlformats.org/drawingml/2006/table">
            <a:tbl>
              <a:tblPr rtl="1" firstRow="1" bandRow="1">
                <a:tableStyleId>{638B1855-1B75-4FBE-930C-398BA8C253C6}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تكرار متجمع هابط</a:t>
                      </a:r>
                      <a:endParaRPr lang="ar-SA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ar-SA" sz="1800" b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ar-SA" sz="1800" b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ar-SA" sz="1800" b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ar-SA" sz="1800" b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ar-SA" sz="1800" b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ar-SA" sz="1800" b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ar-SA" sz="1800" b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179571"/>
              </p:ext>
            </p:extLst>
          </p:nvPr>
        </p:nvGraphicFramePr>
        <p:xfrm>
          <a:off x="5436096" y="1332260"/>
          <a:ext cx="1440160" cy="4297389"/>
        </p:xfrm>
        <a:graphic>
          <a:graphicData uri="http://schemas.openxmlformats.org/drawingml/2006/table">
            <a:tbl>
              <a:tblPr rtl="1" firstRow="1" bandRow="1">
                <a:tableStyleId>{306799F8-075E-4A3A-A7F6-7FBC6576F1A4}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784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الحد الأدنى للفئة فأكثر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r>
                        <a:rPr lang="ar-SA" sz="18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فأكثر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r>
                        <a:rPr lang="ar-SA" sz="18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فأكثر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r>
                        <a:rPr lang="ar-SA" sz="18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فأكثر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  <a:r>
                        <a:rPr lang="ar-SA" sz="18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فأكثر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</a:t>
                      </a:r>
                      <a:r>
                        <a:rPr lang="ar-SA" sz="18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فأكثر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</a:t>
                      </a:r>
                      <a:r>
                        <a:rPr lang="ar-SA" sz="18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فأكثر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</a:t>
                      </a:r>
                      <a:r>
                        <a:rPr lang="ar-SA" sz="18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فأكثر</a:t>
                      </a:r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73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مجموعة 18"/>
          <p:cNvGrpSpPr/>
          <p:nvPr/>
        </p:nvGrpSpPr>
        <p:grpSpPr>
          <a:xfrm>
            <a:off x="1538138" y="332656"/>
            <a:ext cx="6096000" cy="4064000"/>
            <a:chOff x="1547664" y="1412776"/>
            <a:chExt cx="6096000" cy="4064000"/>
          </a:xfrm>
        </p:grpSpPr>
        <p:graphicFrame>
          <p:nvGraphicFramePr>
            <p:cNvPr id="2" name="مخطط 1"/>
            <p:cNvGraphicFramePr/>
            <p:nvPr>
              <p:extLst>
                <p:ext uri="{D42A27DB-BD31-4B8C-83A1-F6EECF244321}">
                  <p14:modId xmlns:p14="http://schemas.microsoft.com/office/powerpoint/2010/main" val="287211747"/>
                </p:ext>
              </p:extLst>
            </p:nvPr>
          </p:nvGraphicFramePr>
          <p:xfrm>
            <a:off x="1547664" y="1412776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" name="مربع نص 2"/>
            <p:cNvSpPr txBox="1"/>
            <p:nvPr/>
          </p:nvSpPr>
          <p:spPr>
            <a:xfrm>
              <a:off x="2233836" y="5049634"/>
              <a:ext cx="57606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10</a:t>
              </a:r>
              <a:endParaRPr lang="ar-SA" dirty="0"/>
            </a:p>
          </p:txBody>
        </p:sp>
        <p:cxnSp>
          <p:nvCxnSpPr>
            <p:cNvPr id="5" name="رابط مستقيم 4"/>
            <p:cNvCxnSpPr/>
            <p:nvPr/>
          </p:nvCxnSpPr>
          <p:spPr>
            <a:xfrm>
              <a:off x="2615084" y="4972918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مربع نص 5"/>
            <p:cNvSpPr txBox="1"/>
            <p:nvPr/>
          </p:nvSpPr>
          <p:spPr>
            <a:xfrm>
              <a:off x="3292748" y="5062200"/>
              <a:ext cx="57606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30</a:t>
              </a:r>
              <a:endParaRPr lang="ar-SA" dirty="0"/>
            </a:p>
          </p:txBody>
        </p:sp>
        <p:sp>
          <p:nvSpPr>
            <p:cNvPr id="7" name="مربع نص 6"/>
            <p:cNvSpPr txBox="1"/>
            <p:nvPr/>
          </p:nvSpPr>
          <p:spPr>
            <a:xfrm>
              <a:off x="4345434" y="5072484"/>
              <a:ext cx="57606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50</a:t>
              </a:r>
              <a:endParaRPr lang="ar-SA" dirty="0"/>
            </a:p>
          </p:txBody>
        </p:sp>
        <p:sp>
          <p:nvSpPr>
            <p:cNvPr id="8" name="مربع نص 7"/>
            <p:cNvSpPr txBox="1"/>
            <p:nvPr/>
          </p:nvSpPr>
          <p:spPr>
            <a:xfrm>
              <a:off x="5425554" y="5072484"/>
              <a:ext cx="57606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70</a:t>
              </a:r>
              <a:endParaRPr lang="ar-SA" dirty="0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5796136" y="4963702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>
              <a:off x="3660180" y="4970818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>
              <a:off x="4716016" y="4977634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مستطيل 19"/>
          <p:cNvSpPr/>
          <p:nvPr/>
        </p:nvSpPr>
        <p:spPr>
          <a:xfrm>
            <a:off x="4706490" y="4869160"/>
            <a:ext cx="393216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العمال الذين تصل أجورهم إلى 25 ريال فأكثر ؟</a:t>
            </a:r>
          </a:p>
        </p:txBody>
      </p:sp>
      <p:cxnSp>
        <p:nvCxnSpPr>
          <p:cNvPr id="22" name="رابط مستقيم 21"/>
          <p:cNvCxnSpPr/>
          <p:nvPr/>
        </p:nvCxnSpPr>
        <p:spPr>
          <a:xfrm flipV="1">
            <a:off x="3445272" y="1724556"/>
            <a:ext cx="0" cy="219600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5400000" flipV="1">
            <a:off x="2747338" y="1022556"/>
            <a:ext cx="0" cy="140400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مربع نص 29"/>
          <p:cNvSpPr txBox="1"/>
          <p:nvPr/>
        </p:nvSpPr>
        <p:spPr>
          <a:xfrm>
            <a:off x="3131840" y="3861048"/>
            <a:ext cx="4615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25</a:t>
            </a:r>
            <a:endParaRPr lang="ar-SA" sz="1400" dirty="0">
              <a:solidFill>
                <a:srgbClr val="FF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1583824" y="1570667"/>
            <a:ext cx="4615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44</a:t>
            </a:r>
            <a:endParaRPr lang="ar-SA" sz="1400" dirty="0">
              <a:solidFill>
                <a:srgbClr val="FF0000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1182414" y="4725144"/>
            <a:ext cx="2124080" cy="864096"/>
          </a:xfrm>
          <a:prstGeom prst="ellipse">
            <a:avLst/>
          </a:prstGeom>
          <a:solidFill>
            <a:srgbClr val="FF0000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 </a:t>
            </a:r>
            <a:r>
              <a:rPr 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عامل</a:t>
            </a:r>
          </a:p>
        </p:txBody>
      </p:sp>
      <p:sp>
        <p:nvSpPr>
          <p:cNvPr id="34" name="مستطيل 33"/>
          <p:cNvSpPr/>
          <p:nvPr/>
        </p:nvSpPr>
        <p:spPr>
          <a:xfrm>
            <a:off x="4696558" y="5805264"/>
            <a:ext cx="3932164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هو الحد الأدنى للأجور الذي بلغه 20 عامل؟</a:t>
            </a:r>
          </a:p>
        </p:txBody>
      </p:sp>
      <p:sp>
        <p:nvSpPr>
          <p:cNvPr id="35" name="شكل بيضاوي 34"/>
          <p:cNvSpPr/>
          <p:nvPr/>
        </p:nvSpPr>
        <p:spPr>
          <a:xfrm>
            <a:off x="1268515" y="5661248"/>
            <a:ext cx="2124080" cy="864096"/>
          </a:xfrm>
          <a:prstGeom prst="ellipse">
            <a:avLst/>
          </a:prstGeom>
          <a:solidFill>
            <a:srgbClr val="00B050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47 </a:t>
            </a:r>
            <a:r>
              <a:rPr 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ريال</a:t>
            </a:r>
          </a:p>
        </p:txBody>
      </p:sp>
      <p:cxnSp>
        <p:nvCxnSpPr>
          <p:cNvPr id="37" name="رابط مستقيم 36"/>
          <p:cNvCxnSpPr/>
          <p:nvPr/>
        </p:nvCxnSpPr>
        <p:spPr>
          <a:xfrm>
            <a:off x="2045338" y="2906847"/>
            <a:ext cx="2526662" cy="0"/>
          </a:xfrm>
          <a:prstGeom prst="line">
            <a:avLst/>
          </a:prstGeom>
          <a:ln w="19050">
            <a:solidFill>
              <a:srgbClr val="00CC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 rot="5400000">
            <a:off x="4068000" y="3417884"/>
            <a:ext cx="1008000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مربع نص 38"/>
          <p:cNvSpPr txBox="1"/>
          <p:nvPr/>
        </p:nvSpPr>
        <p:spPr>
          <a:xfrm>
            <a:off x="4269379" y="3865455"/>
            <a:ext cx="4615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47</a:t>
            </a:r>
            <a:endParaRPr lang="ar-SA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8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/>
      <p:bldP spid="31" grpId="0"/>
      <p:bldP spid="32" grpId="0" animBg="1"/>
      <p:bldP spid="34" grpId="0" animBg="1"/>
      <p:bldP spid="35" grpId="0" animBg="1"/>
      <p:bldP spid="3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على شكل سحابة 1"/>
          <p:cNvSpPr/>
          <p:nvPr/>
        </p:nvSpPr>
        <p:spPr>
          <a:xfrm>
            <a:off x="7092280" y="74531"/>
            <a:ext cx="1656184" cy="10380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cen Samra" pitchFamily="2" charset="-78"/>
                <a:cs typeface="Hacen Samra" pitchFamily="2" charset="-78"/>
              </a:rPr>
              <a:t>تمرين</a:t>
            </a:r>
            <a:endParaRPr lang="ar-S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cen Samra" pitchFamily="2" charset="-78"/>
              <a:cs typeface="Hacen Samra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23528" y="404664"/>
            <a:ext cx="65527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chemeClr val="tx2">
                    <a:lumMod val="75000"/>
                  </a:schemeClr>
                </a:solidFill>
                <a:latin typeface="Hacen Lebanon" pitchFamily="2" charset="-78"/>
                <a:cs typeface="Hacen Lebanon" pitchFamily="2" charset="-78"/>
              </a:rPr>
              <a:t>الجدول التالي يوضح توزيع عينة من 100 موظف حسب فئات الزيادة في الراتب بالدينار</a:t>
            </a: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339676"/>
              </p:ext>
            </p:extLst>
          </p:nvPr>
        </p:nvGraphicFramePr>
        <p:xfrm>
          <a:off x="467544" y="1844824"/>
          <a:ext cx="7920880" cy="11582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990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90 -100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80 -90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70 -80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60 -70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50 -60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40 -50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30 -40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فئات</a:t>
                      </a:r>
                      <a:r>
                        <a:rPr lang="ar-SA" sz="1600" baseline="0" dirty="0"/>
                        <a:t> الزيادة</a:t>
                      </a:r>
                      <a:endParaRPr lang="ar-SA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4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8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17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36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20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11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4</a:t>
                      </a:r>
                      <a:endParaRPr lang="ar-SA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عدد</a:t>
                      </a:r>
                      <a:r>
                        <a:rPr lang="ar-SA" sz="1600" baseline="0" dirty="0"/>
                        <a:t> الموظفين</a:t>
                      </a:r>
                      <a:endParaRPr lang="ar-SA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827584" y="4077072"/>
            <a:ext cx="741682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chemeClr val="tx2">
                    <a:lumMod val="75000"/>
                  </a:schemeClr>
                </a:solidFill>
                <a:latin typeface="Hacen Lebanon" pitchFamily="2" charset="-78"/>
                <a:cs typeface="Hacen Lebanon" pitchFamily="2" charset="-78"/>
              </a:rPr>
              <a:t>ارسم المنحنى المتجمع النازل و منه أوجد ما يلي: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b="1" dirty="0">
                <a:solidFill>
                  <a:schemeClr val="tx2">
                    <a:lumMod val="75000"/>
                  </a:schemeClr>
                </a:solidFill>
                <a:latin typeface="Hacen Lebanon" pitchFamily="2" charset="-78"/>
                <a:cs typeface="Hacen Lebanon" pitchFamily="2" charset="-78"/>
              </a:rPr>
              <a:t>عدد الموظفين الذين  تصل الزيادة في أجورهم إلى 45 فأكثر.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b="1" dirty="0">
                <a:solidFill>
                  <a:schemeClr val="tx2">
                    <a:lumMod val="75000"/>
                  </a:schemeClr>
                </a:solidFill>
                <a:latin typeface="Hacen Lebanon" pitchFamily="2" charset="-78"/>
                <a:cs typeface="Hacen Lebanon" pitchFamily="2" charset="-78"/>
              </a:rPr>
              <a:t>الحد الأدنى للزيادة  الذي بلغه 40 عامل.</a:t>
            </a:r>
          </a:p>
        </p:txBody>
      </p:sp>
    </p:spTree>
    <p:extLst>
      <p:ext uri="{BB962C8B-B14F-4D97-AF65-F5344CB8AC3E}">
        <p14:creationId xmlns:p14="http://schemas.microsoft.com/office/powerpoint/2010/main" val="147714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722430"/>
              </p:ext>
            </p:extLst>
          </p:nvPr>
        </p:nvGraphicFramePr>
        <p:xfrm>
          <a:off x="2051720" y="980728"/>
          <a:ext cx="2520280" cy="442796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3418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عدد الموظفين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فئات الزيادة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4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dirty="0">
                          <a:solidFill>
                            <a:schemeClr val="dk1"/>
                          </a:solidFill>
                        </a:rPr>
                        <a:t>30-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11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dirty="0">
                          <a:solidFill>
                            <a:schemeClr val="dk1"/>
                          </a:solidFill>
                        </a:rPr>
                        <a:t>40-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20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50-</a:t>
                      </a:r>
                      <a:endParaRPr lang="ar-SA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36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dirty="0">
                          <a:solidFill>
                            <a:schemeClr val="dk1"/>
                          </a:solidFill>
                        </a:rPr>
                        <a:t>60-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17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dirty="0">
                          <a:solidFill>
                            <a:schemeClr val="dk1"/>
                          </a:solidFill>
                        </a:rPr>
                        <a:t>70-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/>
                        <a:t>8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80-</a:t>
                      </a:r>
                      <a:endParaRPr lang="ar-SA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90-</a:t>
                      </a:r>
                      <a:endParaRPr lang="ar-SA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0" dirty="0">
                          <a:solidFill>
                            <a:schemeClr val="tx1"/>
                          </a:solidFill>
                        </a:rPr>
                        <a:t>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060196"/>
              </p:ext>
            </p:extLst>
          </p:nvPr>
        </p:nvGraphicFramePr>
        <p:xfrm>
          <a:off x="4572000" y="980728"/>
          <a:ext cx="1260140" cy="442796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3418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الحد الأدنى للفئة فأكثر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322714"/>
              </p:ext>
            </p:extLst>
          </p:nvPr>
        </p:nvGraphicFramePr>
        <p:xfrm>
          <a:off x="5796136" y="980728"/>
          <a:ext cx="1260140" cy="442796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3418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err="1">
                          <a:solidFill>
                            <a:schemeClr val="lt1"/>
                          </a:solidFill>
                        </a:rPr>
                        <a:t>ت.</a:t>
                      </a:r>
                      <a:r>
                        <a:rPr lang="ar-SA" sz="1600" b="1" baseline="0" dirty="0" err="1">
                          <a:solidFill>
                            <a:schemeClr val="lt1"/>
                          </a:solidFill>
                        </a:rPr>
                        <a:t>م.ن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26987"/>
              </p:ext>
            </p:extLst>
          </p:nvPr>
        </p:nvGraphicFramePr>
        <p:xfrm>
          <a:off x="4572000" y="970848"/>
          <a:ext cx="1260140" cy="442796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3418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الحد الأدنى للفئة فأكثر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 فأكثر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 فأكثر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 فأكثر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 فأكثر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 فأكثر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 فأكثر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 فأكثر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1338133" y="188639"/>
            <a:ext cx="655272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tx2">
                    <a:lumMod val="75000"/>
                  </a:schemeClr>
                </a:solidFill>
                <a:latin typeface="Hacen Lebanon" pitchFamily="2" charset="-78"/>
                <a:cs typeface="Hacen Lebanon" pitchFamily="2" charset="-78"/>
              </a:rPr>
              <a:t>أولاً نكون جدول التوزيع التكراري النازل</a:t>
            </a:r>
          </a:p>
        </p:txBody>
      </p:sp>
    </p:spTree>
    <p:extLst>
      <p:ext uri="{BB962C8B-B14F-4D97-AF65-F5344CB8AC3E}">
        <p14:creationId xmlns:p14="http://schemas.microsoft.com/office/powerpoint/2010/main" val="211520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مخطط 1"/>
          <p:cNvGraphicFramePr/>
          <p:nvPr>
            <p:extLst>
              <p:ext uri="{D42A27DB-BD31-4B8C-83A1-F6EECF244321}">
                <p14:modId xmlns:p14="http://schemas.microsoft.com/office/powerpoint/2010/main" val="261984779"/>
              </p:ext>
            </p:extLst>
          </p:nvPr>
        </p:nvGraphicFramePr>
        <p:xfrm>
          <a:off x="1331640" y="98072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1338133" y="188639"/>
            <a:ext cx="655272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tx2">
                    <a:lumMod val="75000"/>
                  </a:schemeClr>
                </a:solidFill>
                <a:latin typeface="Hacen Lebanon" pitchFamily="2" charset="-78"/>
                <a:cs typeface="Hacen Lebanon" pitchFamily="2" charset="-78"/>
              </a:rPr>
              <a:t>ثانياً نرسم المنحنى المتجمع النازل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179512" y="1196752"/>
            <a:ext cx="115862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err="1"/>
              <a:t>ت.م.ن</a:t>
            </a:r>
            <a:endParaRPr lang="ar-SA" dirty="0"/>
          </a:p>
        </p:txBody>
      </p:sp>
      <p:sp>
        <p:nvSpPr>
          <p:cNvPr id="5" name="مربع نص 4"/>
          <p:cNvSpPr txBox="1"/>
          <p:nvPr/>
        </p:nvSpPr>
        <p:spPr>
          <a:xfrm>
            <a:off x="7092280" y="4437112"/>
            <a:ext cx="18002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/>
              <a:t>الحد الأدنى فأكثر</a:t>
            </a:r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4303018" y="1753766"/>
            <a:ext cx="0" cy="2833573"/>
          </a:xfrm>
          <a:prstGeom prst="line">
            <a:avLst/>
          </a:prstGeom>
          <a:ln w="19050">
            <a:solidFill>
              <a:srgbClr val="BF2B9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H="1">
            <a:off x="1979712" y="1747416"/>
            <a:ext cx="2323306" cy="0"/>
          </a:xfrm>
          <a:prstGeom prst="line">
            <a:avLst/>
          </a:prstGeom>
          <a:ln w="19050">
            <a:solidFill>
              <a:srgbClr val="BF2B9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مربع نص 11"/>
          <p:cNvSpPr txBox="1"/>
          <p:nvPr/>
        </p:nvSpPr>
        <p:spPr>
          <a:xfrm>
            <a:off x="4069999" y="4559920"/>
            <a:ext cx="40253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>
                <a:solidFill>
                  <a:srgbClr val="BF2B9F"/>
                </a:solidFill>
              </a:rPr>
              <a:t>45</a:t>
            </a:r>
            <a:endParaRPr lang="ar-SA" sz="1200" dirty="0">
              <a:solidFill>
                <a:srgbClr val="BF2B9F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653375" y="1583516"/>
            <a:ext cx="40253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>
                <a:solidFill>
                  <a:srgbClr val="BF2B9F"/>
                </a:solidFill>
              </a:rPr>
              <a:t>91</a:t>
            </a:r>
            <a:endParaRPr lang="ar-SA" sz="1200" dirty="0">
              <a:solidFill>
                <a:srgbClr val="BF2B9F"/>
              </a:solidFill>
            </a:endParaRPr>
          </a:p>
        </p:txBody>
      </p:sp>
      <p:cxnSp>
        <p:nvCxnSpPr>
          <p:cNvPr id="15" name="رابط مستقيم 14"/>
          <p:cNvCxnSpPr/>
          <p:nvPr/>
        </p:nvCxnSpPr>
        <p:spPr>
          <a:xfrm>
            <a:off x="1979712" y="3315464"/>
            <a:ext cx="3456384" cy="0"/>
          </a:xfrm>
          <a:prstGeom prst="line">
            <a:avLst/>
          </a:prstGeom>
          <a:ln w="28575">
            <a:solidFill>
              <a:srgbClr val="FFC000"/>
            </a:solidFill>
            <a:prstDash val="lg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5400000">
            <a:off x="4791807" y="3933428"/>
            <a:ext cx="1260000" cy="0"/>
          </a:xfrm>
          <a:prstGeom prst="line">
            <a:avLst/>
          </a:prstGeom>
          <a:ln w="28575">
            <a:solidFill>
              <a:srgbClr val="FFC000"/>
            </a:solidFill>
            <a:prstDash val="lg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مربع نص 18"/>
          <p:cNvSpPr txBox="1"/>
          <p:nvPr/>
        </p:nvSpPr>
        <p:spPr>
          <a:xfrm>
            <a:off x="5153863" y="4521819"/>
            <a:ext cx="40253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>
                <a:solidFill>
                  <a:srgbClr val="FFC000"/>
                </a:solidFill>
              </a:rPr>
              <a:t>67</a:t>
            </a:r>
            <a:endParaRPr lang="ar-SA" sz="1200" dirty="0">
              <a:solidFill>
                <a:srgbClr val="FFC000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706490" y="5157192"/>
            <a:ext cx="3932164" cy="576064"/>
          </a:xfrm>
          <a:prstGeom prst="rect">
            <a:avLst/>
          </a:prstGeom>
          <a:solidFill>
            <a:srgbClr val="BF2B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عدد الموظفين الذين  تصل الزيادة في أجورهم إلى 45 فأكثر=</a:t>
            </a:r>
          </a:p>
        </p:txBody>
      </p:sp>
      <p:sp>
        <p:nvSpPr>
          <p:cNvPr id="21" name="شكل بيضاوي 20"/>
          <p:cNvSpPr/>
          <p:nvPr/>
        </p:nvSpPr>
        <p:spPr>
          <a:xfrm>
            <a:off x="1182414" y="5013176"/>
            <a:ext cx="2124080" cy="864096"/>
          </a:xfrm>
          <a:prstGeom prst="ellipse">
            <a:avLst/>
          </a:prstGeom>
          <a:solidFill>
            <a:srgbClr val="BF2B9F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91</a:t>
            </a:r>
            <a:r>
              <a:rPr 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عامل</a:t>
            </a:r>
          </a:p>
        </p:txBody>
      </p:sp>
      <p:sp>
        <p:nvSpPr>
          <p:cNvPr id="22" name="مستطيل 21"/>
          <p:cNvSpPr/>
          <p:nvPr/>
        </p:nvSpPr>
        <p:spPr>
          <a:xfrm>
            <a:off x="4696558" y="6093296"/>
            <a:ext cx="3932164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الحد الأدنى للزيادة الذي بلغه 40 عامل=</a:t>
            </a:r>
          </a:p>
        </p:txBody>
      </p:sp>
      <p:sp>
        <p:nvSpPr>
          <p:cNvPr id="23" name="شكل بيضاوي 22"/>
          <p:cNvSpPr/>
          <p:nvPr/>
        </p:nvSpPr>
        <p:spPr>
          <a:xfrm>
            <a:off x="1268515" y="5949280"/>
            <a:ext cx="2124080" cy="864096"/>
          </a:xfrm>
          <a:prstGeom prst="ellipse">
            <a:avLst/>
          </a:prstGeom>
          <a:solidFill>
            <a:srgbClr val="FFC000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</a:t>
            </a:r>
            <a:r>
              <a:rPr 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ريال</a:t>
            </a:r>
          </a:p>
        </p:txBody>
      </p:sp>
    </p:spTree>
    <p:extLst>
      <p:ext uri="{BB962C8B-B14F-4D97-AF65-F5344CB8AC3E}">
        <p14:creationId xmlns:p14="http://schemas.microsoft.com/office/powerpoint/2010/main" val="135553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  <p:bldP spid="3" grpId="0" animBg="1"/>
      <p:bldP spid="12" grpId="0"/>
      <p:bldP spid="13" grpId="0"/>
      <p:bldP spid="19" grpId="0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وسيلة شرح مع سهم إلى اليسار 2"/>
          <p:cNvSpPr/>
          <p:nvPr/>
        </p:nvSpPr>
        <p:spPr>
          <a:xfrm>
            <a:off x="6301556" y="171040"/>
            <a:ext cx="1942852" cy="1152128"/>
          </a:xfrm>
          <a:prstGeom prst="leftArrowCallout">
            <a:avLst/>
          </a:prstGeom>
          <a:solidFill>
            <a:schemeClr val="tx2">
              <a:lumMod val="5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البيانات الخام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756940" y="475621"/>
            <a:ext cx="440379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000" b="1" dirty="0"/>
              <a:t>المعلومات و البيانات التي تم الحصول عليها من أفراد المجتمع.</a:t>
            </a:r>
          </a:p>
        </p:txBody>
      </p:sp>
      <p:sp>
        <p:nvSpPr>
          <p:cNvPr id="6" name="وسيلة شرح مع سهم إلى اليسار 5"/>
          <p:cNvSpPr/>
          <p:nvPr/>
        </p:nvSpPr>
        <p:spPr>
          <a:xfrm>
            <a:off x="6269384" y="1789521"/>
            <a:ext cx="1942852" cy="1152128"/>
          </a:xfrm>
          <a:prstGeom prst="leftArrowCallout">
            <a:avLst/>
          </a:prstGeom>
          <a:solidFill>
            <a:srgbClr val="FF0066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FFCC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البيانات المبوبة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756940" y="2011642"/>
            <a:ext cx="4403798" cy="707886"/>
          </a:xfrm>
          <a:prstGeom prst="rect">
            <a:avLst/>
          </a:prstGeom>
          <a:solidFill>
            <a:srgbClr val="FF9999"/>
          </a:solidFill>
          <a:ln w="57150"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000" b="1" dirty="0"/>
              <a:t>البيانات التي تم تنظيمها في توزيعات تكرارية.</a:t>
            </a:r>
          </a:p>
        </p:txBody>
      </p:sp>
      <p:sp>
        <p:nvSpPr>
          <p:cNvPr id="8" name="وسيلة شرح مع سهم إلى اليسار 7"/>
          <p:cNvSpPr/>
          <p:nvPr/>
        </p:nvSpPr>
        <p:spPr>
          <a:xfrm>
            <a:off x="6237407" y="3501008"/>
            <a:ext cx="2071149" cy="1152128"/>
          </a:xfrm>
          <a:prstGeom prst="leftArrowCallout">
            <a:avLst/>
          </a:prstGeom>
          <a:solidFill>
            <a:srgbClr val="00CC00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التوزيعات التكرارية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765572" y="3569240"/>
            <a:ext cx="4403798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000" b="1" dirty="0"/>
              <a:t>جداول لجميع الأوجه أو القيم التي يأخذها المتغير و عدد المفردات التي تمثل التكرارات المقابلة لكل قيمة.</a:t>
            </a:r>
          </a:p>
        </p:txBody>
      </p:sp>
      <p:sp>
        <p:nvSpPr>
          <p:cNvPr id="10" name="وسيلة شرح مع سهم إلى اليسار 9"/>
          <p:cNvSpPr/>
          <p:nvPr/>
        </p:nvSpPr>
        <p:spPr>
          <a:xfrm>
            <a:off x="6334694" y="5013176"/>
            <a:ext cx="1942852" cy="1152128"/>
          </a:xfrm>
          <a:prstGeom prst="leftArrowCallout">
            <a:avLst/>
          </a:prstGeom>
          <a:solidFill>
            <a:srgbClr val="FF0066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FFCC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التكرار النسبي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مربع نص 10"/>
              <p:cNvSpPr txBox="1"/>
              <p:nvPr/>
            </p:nvSpPr>
            <p:spPr>
              <a:xfrm>
                <a:off x="822250" y="5235297"/>
                <a:ext cx="4403798" cy="1344855"/>
              </a:xfrm>
              <a:prstGeom prst="rect">
                <a:avLst/>
              </a:prstGeom>
              <a:solidFill>
                <a:srgbClr val="FF9999"/>
              </a:solidFill>
              <a:ln w="57150">
                <a:solidFill>
                  <a:srgbClr val="FF00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r>
                  <a:rPr lang="ar-SA" sz="2000" b="1" dirty="0"/>
                  <a:t>نسبة تكرار كل فئة إلى مجموع التكرارات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r-SA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0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𝒇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ar-SA" sz="2000" b="1" dirty="0"/>
              </a:p>
            </p:txBody>
          </p:sp>
        </mc:Choice>
        <mc:Fallback xmlns="">
          <p:sp>
            <p:nvSpPr>
              <p:cNvPr id="11" name="مربع نص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250" y="5235297"/>
                <a:ext cx="4403798" cy="134485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437" r="-684"/>
                </a:stretch>
              </a:blipFill>
              <a:ln w="57150">
                <a:solidFill>
                  <a:srgbClr val="FF0066"/>
                </a:solidFill>
              </a:ln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2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مع سهم إلى الأسفل 3"/>
          <p:cNvSpPr/>
          <p:nvPr/>
        </p:nvSpPr>
        <p:spPr>
          <a:xfrm>
            <a:off x="2476624" y="548680"/>
            <a:ext cx="4392488" cy="936104"/>
          </a:xfrm>
          <a:prstGeom prst="downArrowCallout">
            <a:avLst/>
          </a:prstGeom>
          <a:blipFill>
            <a:blip r:embed="rId3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الصورة العامة للجدول التكراري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جدول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1954856"/>
                  </p:ext>
                </p:extLst>
              </p:nvPr>
            </p:nvGraphicFramePr>
            <p:xfrm>
              <a:off x="2123728" y="1700808"/>
              <a:ext cx="2959472" cy="4727963"/>
            </p:xfrm>
            <a:graphic>
              <a:graphicData uri="http://schemas.openxmlformats.org/drawingml/2006/table">
                <a:tbl>
                  <a:tblPr rtl="1" firstRow="1" bandRow="1">
                    <a:tableStyleId>{C4B1156A-380E-4F78-BDF5-A606A8083BF9}</a:tableStyleId>
                  </a:tblPr>
                  <a:tblGrid>
                    <a:gridCol w="147973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7973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864096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التكرار</a:t>
                          </a:r>
                        </a:p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الفئات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6064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 (1)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8072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 (2)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51499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 (3)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960669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/>
                            <a:t>.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76064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𝒌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فئة</a:t>
                          </a:r>
                          <a:r>
                            <a:rPr lang="ar-SA" sz="1600" baseline="0" dirty="0"/>
                            <a:t> (</a:t>
                          </a:r>
                          <a:r>
                            <a:rPr lang="en-US" sz="1600" baseline="0" dirty="0"/>
                            <a:t>k</a:t>
                          </a:r>
                          <a:r>
                            <a:rPr lang="ar-SA" sz="1600" baseline="0" dirty="0"/>
                            <a:t>)</a:t>
                          </a:r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51499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 xmlns:m="http://schemas.openxmlformats.org/officeDocument/2006/math">
                              <m:r>
                                <a:rPr lang="en-US" sz="1600" b="1" i="1" smtClean="0">
                                  <a:latin typeface="Cambria Math"/>
                                </a:rPr>
                                <m:t>𝒇</m:t>
                              </m:r>
                            </m:oMath>
                          </a14:m>
                          <a:r>
                            <a:rPr lang="ar-SA" sz="1600" dirty="0"/>
                            <a:t>∑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المجموع  ∑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جدول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2161954856"/>
                  </p:ext>
                </p:extLst>
              </p:nvPr>
            </p:nvGraphicFramePr>
            <p:xfrm>
              <a:off x="2123728" y="1700808"/>
              <a:ext cx="2959472" cy="4727963"/>
            </p:xfrm>
            <a:graphic>
              <a:graphicData uri="http://schemas.openxmlformats.org/drawingml/2006/table">
                <a:tbl>
                  <a:tblPr rtl="1" firstRow="1" bandRow="1">
                    <a:tableStyleId>{C4B1156A-380E-4F78-BDF5-A606A8083BF9}</a:tableStyleId>
                  </a:tblPr>
                  <a:tblGrid>
                    <a:gridCol w="1479736"/>
                    <a:gridCol w="1479736"/>
                  </a:tblGrid>
                  <a:tr h="864096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r="-100000" b="-446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الفئات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576064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t="-151064" r="-100000" b="-5744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 (1)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648072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t="-220561" r="-100000" b="-4046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 (2)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551499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t="-381111" r="-100000" b="-38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 (3)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960669">
                    <a:tc>
                      <a:txBody>
                        <a:bodyPr/>
                        <a:lstStyle/>
                        <a:p>
                          <a:pPr algn="ctr" rtl="1"/>
                          <a:endParaRPr lang="ar-SA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 smtClean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 smtClean="0"/>
                            <a:t>.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576064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t="-628723" r="-100000" b="-968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فئة</a:t>
                          </a:r>
                          <a:r>
                            <a:rPr lang="ar-SA" sz="1600" baseline="0" dirty="0" smtClean="0"/>
                            <a:t> (</a:t>
                          </a:r>
                          <a:r>
                            <a:rPr lang="en-US" sz="1600" baseline="0" dirty="0" smtClean="0"/>
                            <a:t>k</a:t>
                          </a:r>
                          <a:r>
                            <a:rPr lang="ar-SA" sz="1600" baseline="0" dirty="0" smtClean="0"/>
                            <a:t>)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551499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t="-752747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المجموع  ∑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جدول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6192234"/>
                  </p:ext>
                </p:extLst>
              </p:nvPr>
            </p:nvGraphicFramePr>
            <p:xfrm>
              <a:off x="5076056" y="1700808"/>
              <a:ext cx="1479736" cy="4747908"/>
            </p:xfrm>
            <a:graphic>
              <a:graphicData uri="http://schemas.openxmlformats.org/drawingml/2006/table">
                <a:tbl>
                  <a:tblPr rtl="1" firstRow="1" bandRow="1">
                    <a:tableStyleId>{C4B1156A-380E-4F78-BDF5-A606A8083BF9}</a:tableStyleId>
                  </a:tblPr>
                  <a:tblGrid>
                    <a:gridCol w="147973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51004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400" dirty="0"/>
                            <a:t>التكرار النسبي</a:t>
                          </a:r>
                        </a:p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1" i="1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400" b="1" i="1" smtClean="0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a:rPr lang="en-US" sz="1400" b="1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n-US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4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  <m:sub>
                                        <m:r>
                                          <a:rPr lang="en-US" sz="1400" b="1" i="1" smtClean="0">
                                            <a:latin typeface="Cambria Math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</m:num>
                                  <m:den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en-US" sz="14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r>
                                          <a:rPr lang="en-US" sz="14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</m:nary>
                                  </m:den>
                                </m:f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7347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1600" b="1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en-US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</m:nary>
                                  </m:den>
                                </m:f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98241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1600" b="1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num>
                                  <m:den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en-US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</m:nary>
                                  </m:den>
                                </m:f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88732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en-US" sz="1600" b="1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num>
                                  <m:den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en-US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</m:nary>
                                  </m:den>
                                </m:f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94601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/>
                            <a:t>.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07347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en-US" sz="1600" b="1" i="1" smtClean="0"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𝒌</m:t>
                                        </m:r>
                                      </m:sub>
                                    </m:sSub>
                                  </m:num>
                                  <m:den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en-US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𝒇</m:t>
                                        </m:r>
                                      </m:e>
                                    </m:nary>
                                  </m:den>
                                </m:f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40161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ar-SA" sz="1600" b="1" i="1" smtClean="0">
                                    <a:latin typeface="Cambria Math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جدول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1576192234"/>
                  </p:ext>
                </p:extLst>
              </p:nvPr>
            </p:nvGraphicFramePr>
            <p:xfrm>
              <a:off x="5076056" y="1700808"/>
              <a:ext cx="1479736" cy="4747908"/>
            </p:xfrm>
            <a:graphic>
              <a:graphicData uri="http://schemas.openxmlformats.org/drawingml/2006/table">
                <a:tbl>
                  <a:tblPr rtl="1" firstRow="1" bandRow="1">
                    <a:tableStyleId>{C4B1156A-380E-4F78-BDF5-A606A8083BF9}</a:tableStyleId>
                  </a:tblPr>
                  <a:tblGrid>
                    <a:gridCol w="1479736"/>
                  </a:tblGrid>
                  <a:tr h="851004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413" r="-413" b="-456429"/>
                          </a:stretch>
                        </a:blipFill>
                      </a:tcPr>
                    </a:tc>
                  </a:tr>
                  <a:tr h="607347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413" t="-141414" r="-413" b="-545455"/>
                          </a:stretch>
                        </a:blipFill>
                      </a:tcPr>
                    </a:tc>
                  </a:tr>
                  <a:tr h="598241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413" t="-243878" r="-413" b="-451020"/>
                          </a:stretch>
                        </a:blipFill>
                      </a:tcPr>
                    </a:tc>
                  </a:tr>
                  <a:tr h="597789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413" t="-340404" r="-413" b="-346465"/>
                          </a:stretch>
                        </a:blipFill>
                      </a:tcPr>
                    </a:tc>
                  </a:tr>
                  <a:tr h="94601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 smtClean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 smtClean="0"/>
                            <a:t>.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607347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413" t="-596970" r="-413" b="-89899"/>
                          </a:stretch>
                        </a:blipFill>
                      </a:tcPr>
                    </a:tc>
                  </a:tr>
                  <a:tr h="540161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413" t="-775281" r="-41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جدول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0417796"/>
                  </p:ext>
                </p:extLst>
              </p:nvPr>
            </p:nvGraphicFramePr>
            <p:xfrm>
              <a:off x="6562824" y="1700808"/>
              <a:ext cx="1479736" cy="4752528"/>
            </p:xfrm>
            <a:graphic>
              <a:graphicData uri="http://schemas.openxmlformats.org/drawingml/2006/table">
                <a:tbl>
                  <a:tblPr rtl="1" firstRow="1" bandRow="1">
                    <a:tableStyleId>{C4B1156A-380E-4F78-BDF5-A606A8083BF9}</a:tableStyleId>
                  </a:tblPr>
                  <a:tblGrid>
                    <a:gridCol w="147973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54453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النسبة</a:t>
                          </a:r>
                        </a:p>
                        <a:p>
                          <a:pPr algn="ctr" rtl="1"/>
                          <a:r>
                            <a:rPr lang="en-US" sz="1600" dirty="0"/>
                            <a:t>%</a:t>
                          </a:r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20665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20665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20665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en-US" sz="1600" b="1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907153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/>
                            <a:t>.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79776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SA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en-US" sz="1600" b="1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49151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 xmlns:m="http://schemas.openxmlformats.org/officeDocument/2006/math">
                              <m:r>
                                <a:rPr lang="ar-SA" sz="1600" b="1" i="1" smtClean="0">
                                  <a:latin typeface="Cambria Math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US" sz="1600" dirty="0"/>
                            <a:t>00%</a:t>
                          </a:r>
                          <a:endParaRPr lang="ar-SA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جدول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630417796"/>
                  </p:ext>
                </p:extLst>
              </p:nvPr>
            </p:nvGraphicFramePr>
            <p:xfrm>
              <a:off x="6562824" y="1700808"/>
              <a:ext cx="1479736" cy="4752528"/>
            </p:xfrm>
            <a:graphic>
              <a:graphicData uri="http://schemas.openxmlformats.org/drawingml/2006/table">
                <a:tbl>
                  <a:tblPr rtl="1" firstRow="1" bandRow="1">
                    <a:tableStyleId>{C4B1156A-380E-4F78-BDF5-A606A8083BF9}</a:tableStyleId>
                  </a:tblPr>
                  <a:tblGrid>
                    <a:gridCol w="1479736"/>
                  </a:tblGrid>
                  <a:tr h="854453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النسبة</a:t>
                          </a:r>
                        </a:p>
                        <a:p>
                          <a:pPr algn="ctr" rtl="1"/>
                          <a:r>
                            <a:rPr lang="en-US" sz="1600" dirty="0" smtClean="0"/>
                            <a:t>%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620665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413" t="-137255" r="-413" b="-527451"/>
                          </a:stretch>
                        </a:blipFill>
                      </a:tcPr>
                    </a:tc>
                  </a:tr>
                  <a:tr h="620665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413" t="-237255" r="-413" b="-427451"/>
                          </a:stretch>
                        </a:blipFill>
                      </a:tcPr>
                    </a:tc>
                  </a:tr>
                  <a:tr h="620665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413" t="-337255" r="-413" b="-327451"/>
                          </a:stretch>
                        </a:blipFill>
                      </a:tcPr>
                    </a:tc>
                  </a:tr>
                  <a:tr h="907153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 smtClean="0"/>
                            <a:t>.</a:t>
                          </a:r>
                        </a:p>
                        <a:p>
                          <a:pPr algn="ctr" rtl="1"/>
                          <a:r>
                            <a:rPr lang="ar-SA" sz="1600" dirty="0" smtClean="0"/>
                            <a:t>.</a:t>
                          </a:r>
                          <a:endParaRPr lang="ar-SA" sz="1600" dirty="0"/>
                        </a:p>
                      </a:txBody>
                      <a:tcPr anchor="ctr"/>
                    </a:tc>
                  </a:tr>
                  <a:tr h="579776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413" t="-626316" r="-413" b="-94737"/>
                          </a:stretch>
                        </a:blipFill>
                      </a:tcPr>
                    </a:tc>
                  </a:tr>
                  <a:tr h="549151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413" t="-766667" r="-41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1615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476624" y="548680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مثال لبيانات وصفية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1907704" y="1558598"/>
            <a:ext cx="5688632" cy="400110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/>
              <a:t>الجدول التالي يبين مؤهلات منسوبي إحدى الشركات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17469"/>
              </p:ext>
            </p:extLst>
          </p:nvPr>
        </p:nvGraphicFramePr>
        <p:xfrm>
          <a:off x="1261371" y="2564904"/>
          <a:ext cx="6336701" cy="185420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905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5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5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5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2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52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دكتوراه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ابتدائي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متوسط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متوسط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دكتوراه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002060"/>
                          </a:solidFill>
                        </a:rPr>
                        <a:t>متوسط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1691680" y="4941168"/>
            <a:ext cx="5688632" cy="400110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/>
              <a:t>نكون الجدول التكراري</a:t>
            </a:r>
          </a:p>
        </p:txBody>
      </p:sp>
    </p:spTree>
    <p:extLst>
      <p:ext uri="{BB962C8B-B14F-4D97-AF65-F5344CB8AC3E}">
        <p14:creationId xmlns:p14="http://schemas.microsoft.com/office/powerpoint/2010/main" val="14245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911082"/>
              </p:ext>
            </p:extLst>
          </p:nvPr>
        </p:nvGraphicFramePr>
        <p:xfrm>
          <a:off x="1042813" y="829935"/>
          <a:ext cx="5041355" cy="324000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305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9122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العلامات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المؤهل العلمي</a:t>
                      </a:r>
                    </a:p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(الفئات)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دكتوراه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جامعي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ثانوي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متوسط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ابتدائي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المجموع  ∑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3255530" y="1583888"/>
            <a:ext cx="73596" cy="228600"/>
            <a:chOff x="3203848" y="3940316"/>
            <a:chExt cx="73596" cy="228600"/>
          </a:xfrm>
        </p:grpSpPr>
        <p:cxnSp>
          <p:nvCxnSpPr>
            <p:cNvPr id="4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9" name="مجموعة 8"/>
          <p:cNvGrpSpPr/>
          <p:nvPr/>
        </p:nvGrpSpPr>
        <p:grpSpPr>
          <a:xfrm>
            <a:off x="3184316" y="2068108"/>
            <a:ext cx="289620" cy="288032"/>
            <a:chOff x="3178404" y="3933056"/>
            <a:chExt cx="289620" cy="288032"/>
          </a:xfrm>
        </p:grpSpPr>
        <p:cxnSp>
          <p:nvCxnSpPr>
            <p:cNvPr id="10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5" name="مجموعة 14"/>
          <p:cNvGrpSpPr/>
          <p:nvPr/>
        </p:nvGrpSpPr>
        <p:grpSpPr>
          <a:xfrm>
            <a:off x="4093388" y="2015688"/>
            <a:ext cx="145604" cy="228600"/>
            <a:chOff x="3203848" y="3940316"/>
            <a:chExt cx="145604" cy="228600"/>
          </a:xfrm>
        </p:grpSpPr>
        <p:cxnSp>
          <p:nvCxnSpPr>
            <p:cNvPr id="16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1" name="مجموعة 20"/>
          <p:cNvGrpSpPr/>
          <p:nvPr/>
        </p:nvGrpSpPr>
        <p:grpSpPr>
          <a:xfrm>
            <a:off x="3635896" y="2030884"/>
            <a:ext cx="289620" cy="288032"/>
            <a:chOff x="3178404" y="3933056"/>
            <a:chExt cx="289620" cy="288032"/>
          </a:xfrm>
        </p:grpSpPr>
        <p:cxnSp>
          <p:nvCxnSpPr>
            <p:cNvPr id="22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7" name="مجموعة 26"/>
          <p:cNvGrpSpPr/>
          <p:nvPr/>
        </p:nvGrpSpPr>
        <p:grpSpPr>
          <a:xfrm>
            <a:off x="3184980" y="2467786"/>
            <a:ext cx="289620" cy="288032"/>
            <a:chOff x="3178404" y="3933056"/>
            <a:chExt cx="289620" cy="288032"/>
          </a:xfrm>
        </p:grpSpPr>
        <p:cxnSp>
          <p:nvCxnSpPr>
            <p:cNvPr id="28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9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1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2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3" name="مجموعة 32"/>
          <p:cNvGrpSpPr/>
          <p:nvPr/>
        </p:nvGrpSpPr>
        <p:grpSpPr>
          <a:xfrm>
            <a:off x="3634308" y="2442676"/>
            <a:ext cx="289620" cy="288032"/>
            <a:chOff x="3178404" y="3933056"/>
            <a:chExt cx="289620" cy="288032"/>
          </a:xfrm>
        </p:grpSpPr>
        <p:cxnSp>
          <p:nvCxnSpPr>
            <p:cNvPr id="34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8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5" name="مجموعة 44"/>
          <p:cNvGrpSpPr/>
          <p:nvPr/>
        </p:nvGrpSpPr>
        <p:grpSpPr>
          <a:xfrm>
            <a:off x="4022175" y="2442676"/>
            <a:ext cx="289620" cy="288032"/>
            <a:chOff x="3178404" y="3933056"/>
            <a:chExt cx="289620" cy="288032"/>
          </a:xfrm>
        </p:grpSpPr>
        <p:cxnSp>
          <p:nvCxnSpPr>
            <p:cNvPr id="46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7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8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9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0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52" name="Straight Connector 12"/>
          <p:cNvCxnSpPr/>
          <p:nvPr/>
        </p:nvCxnSpPr>
        <p:spPr>
          <a:xfrm rot="5400000">
            <a:off x="4314478" y="2555928"/>
            <a:ext cx="2286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57" name="مجموعة 56"/>
          <p:cNvGrpSpPr/>
          <p:nvPr/>
        </p:nvGrpSpPr>
        <p:grpSpPr>
          <a:xfrm>
            <a:off x="3227704" y="2932204"/>
            <a:ext cx="145604" cy="228600"/>
            <a:chOff x="3203848" y="3940316"/>
            <a:chExt cx="145604" cy="228600"/>
          </a:xfrm>
        </p:grpSpPr>
        <p:cxnSp>
          <p:nvCxnSpPr>
            <p:cNvPr id="58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9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0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69" name="Straight Connector 12"/>
          <p:cNvCxnSpPr/>
          <p:nvPr/>
        </p:nvCxnSpPr>
        <p:spPr>
          <a:xfrm rot="5400000">
            <a:off x="3111646" y="3470498"/>
            <a:ext cx="2286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0" name="جدول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7503531"/>
                  </p:ext>
                </p:extLst>
              </p:nvPr>
            </p:nvGraphicFramePr>
            <p:xfrm>
              <a:off x="6084168" y="838496"/>
              <a:ext cx="1152128" cy="3258580"/>
            </p:xfrm>
            <a:graphic>
              <a:graphicData uri="http://schemas.openxmlformats.org/drawingml/2006/table">
                <a:tbl>
                  <a:tblPr rtl="1" firstRow="1" bandRow="1">
                    <a:tableStyleId>{7DF18680-E054-41AD-8BC1-D1AEF772440D}</a:tableStyleId>
                  </a:tblPr>
                  <a:tblGrid>
                    <a:gridCol w="115212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669122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>
                              <a:solidFill>
                                <a:schemeClr val="bg1"/>
                              </a:solidFill>
                            </a:rPr>
                            <a:t>التكرار</a:t>
                          </a:r>
                          <a:r>
                            <a:rPr lang="en-US" sz="160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ar-SA" sz="1600" dirty="0">
                              <a:solidFill>
                                <a:schemeClr val="bg1"/>
                              </a:solidFill>
                            </a:rPr>
                            <a:t>النسبي</a:t>
                          </a:r>
                          <a:r>
                            <a:rPr lang="en-US" sz="1600" baseline="0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ar-SA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SA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SA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ar-SA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35</m:t>
                                  </m:r>
                                </m:den>
                              </m:f>
                              <m:r>
                                <a:rPr lang="ar-SA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057</m:t>
                              </m:r>
                            </m:oMath>
                          </a14:m>
                          <a:r>
                            <a:rPr lang="ar-SA" sz="16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SA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lang="ar-SA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35</m:t>
                                  </m:r>
                                </m:den>
                              </m:f>
                              <m:r>
                                <a:rPr lang="ar-SA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ar-SA" sz="1600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0.371</a:t>
                          </a:r>
                          <a:r>
                            <a:rPr lang="ar-SA" sz="1600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ar-SA" sz="16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1600">
                              <a:solidFill>
                                <a:schemeClr val="tx1"/>
                              </a:solidFill>
                            </a:rPr>
                            <a:t>0.457</a:t>
                          </a:r>
                          <a:endParaRPr lang="ar-SA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0.086</a:t>
                          </a:r>
                          <a:endParaRPr lang="ar-SA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0.029</a:t>
                          </a:r>
                          <a:endParaRPr lang="ar-SA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ar-SA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0" name="جدول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2567503531"/>
                  </p:ext>
                </p:extLst>
              </p:nvPr>
            </p:nvGraphicFramePr>
            <p:xfrm>
              <a:off x="6084168" y="838496"/>
              <a:ext cx="1152128" cy="3258580"/>
            </p:xfrm>
            <a:graphic>
              <a:graphicData uri="http://schemas.openxmlformats.org/drawingml/2006/table">
                <a:tbl>
                  <a:tblPr rtl="1" firstRow="1" bandRow="1">
                    <a:tableStyleId>{7DF18680-E054-41AD-8BC1-D1AEF772440D}</a:tableStyleId>
                  </a:tblPr>
                  <a:tblGrid>
                    <a:gridCol w="1152128"/>
                  </a:tblGrid>
                  <a:tr h="669122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1600" dirty="0" smtClean="0">
                              <a:solidFill>
                                <a:schemeClr val="bg1"/>
                              </a:solidFill>
                            </a:rPr>
                            <a:t>التكرار</a:t>
                          </a:r>
                          <a:r>
                            <a:rPr lang="en-US" sz="1600" dirty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ar-SA" sz="1600" dirty="0" smtClean="0">
                              <a:solidFill>
                                <a:schemeClr val="bg1"/>
                              </a:solidFill>
                            </a:rPr>
                            <a:t>النسبي</a:t>
                          </a:r>
                          <a:r>
                            <a:rPr lang="en-US" sz="1600" baseline="0" dirty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ar-SA" sz="16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37769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156338" r="-529" b="-504225"/>
                          </a:stretch>
                        </a:blipFill>
                      </a:tcPr>
                    </a:tc>
                  </a:tr>
                  <a:tr h="437769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252778" r="-529" b="-397222"/>
                          </a:stretch>
                        </a:blipFill>
                      </a:tcPr>
                    </a:tc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1600" smtClean="0">
                              <a:solidFill>
                                <a:schemeClr val="tx1"/>
                              </a:solidFill>
                            </a:rPr>
                            <a:t>0.457</a:t>
                          </a:r>
                          <a:endParaRPr lang="ar-SA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0.086</a:t>
                          </a:r>
                          <a:endParaRPr lang="ar-SA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0.029</a:t>
                          </a:r>
                          <a:endParaRPr lang="ar-SA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848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ar-SA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71" name="جدول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216367"/>
              </p:ext>
            </p:extLst>
          </p:nvPr>
        </p:nvGraphicFramePr>
        <p:xfrm>
          <a:off x="7236296" y="829935"/>
          <a:ext cx="1656184" cy="324000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912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bg1"/>
                          </a:solidFill>
                        </a:rPr>
                        <a:t>التكرار المئوي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ar-SA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0.057×100=5.7%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37.1</a:t>
                      </a:r>
                      <a:r>
                        <a:rPr lang="ar-SA" sz="16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0.371×100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45.7 %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8.6 %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2.9 %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100 %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525452"/>
              </p:ext>
            </p:extLst>
          </p:nvPr>
        </p:nvGraphicFramePr>
        <p:xfrm>
          <a:off x="4788024" y="822421"/>
          <a:ext cx="1305468" cy="324000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305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9122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2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499891" y="332656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مثال لبيانات كمية منفصلة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771699" y="1218408"/>
            <a:ext cx="7848872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dirty="0"/>
              <a:t>الجدول التالي يبين عدد أيام غياب 30 طالب في الأسبوع الثاني من شهر رمضان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982521"/>
              </p:ext>
            </p:extLst>
          </p:nvPr>
        </p:nvGraphicFramePr>
        <p:xfrm>
          <a:off x="1187624" y="1916832"/>
          <a:ext cx="6624735" cy="936104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41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164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624728"/>
              </p:ext>
            </p:extLst>
          </p:nvPr>
        </p:nvGraphicFramePr>
        <p:xfrm>
          <a:off x="771699" y="3212976"/>
          <a:ext cx="5041355" cy="324000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305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9122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العلامات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عدد أيام الغياب</a:t>
                      </a:r>
                    </a:p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(الفئات)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chemeClr val="tx1"/>
                          </a:solidFill>
                        </a:rPr>
                        <a:t>المجموع  ∑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625290"/>
              </p:ext>
            </p:extLst>
          </p:nvPr>
        </p:nvGraphicFramePr>
        <p:xfrm>
          <a:off x="5813054" y="3221537"/>
          <a:ext cx="1152128" cy="324000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9122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النسبي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ar-SA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0.400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0.200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0.233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0.100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0.067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370736"/>
              </p:ext>
            </p:extLst>
          </p:nvPr>
        </p:nvGraphicFramePr>
        <p:xfrm>
          <a:off x="6965182" y="3212976"/>
          <a:ext cx="1656184" cy="324000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912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bg1"/>
                          </a:solidFill>
                        </a:rPr>
                        <a:t>التكرار المئوي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ar-SA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40%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23.3%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6.7%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100 %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0" name="مجموعة 9"/>
          <p:cNvGrpSpPr/>
          <p:nvPr/>
        </p:nvGrpSpPr>
        <p:grpSpPr>
          <a:xfrm>
            <a:off x="3765654" y="4003255"/>
            <a:ext cx="73596" cy="228600"/>
            <a:chOff x="3203848" y="3940316"/>
            <a:chExt cx="73596" cy="228600"/>
          </a:xfrm>
        </p:grpSpPr>
        <p:cxnSp>
          <p:nvCxnSpPr>
            <p:cNvPr id="11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" name="مجموعة 12"/>
          <p:cNvGrpSpPr/>
          <p:nvPr/>
        </p:nvGrpSpPr>
        <p:grpSpPr>
          <a:xfrm>
            <a:off x="2819783" y="4437112"/>
            <a:ext cx="289620" cy="288032"/>
            <a:chOff x="3178404" y="3933056"/>
            <a:chExt cx="289620" cy="288032"/>
          </a:xfrm>
        </p:grpSpPr>
        <p:cxnSp>
          <p:nvCxnSpPr>
            <p:cNvPr id="14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19" name="Straight Connector 12"/>
          <p:cNvCxnSpPr/>
          <p:nvPr/>
        </p:nvCxnSpPr>
        <p:spPr>
          <a:xfrm rot="5400000">
            <a:off x="3183301" y="4520654"/>
            <a:ext cx="2286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0" name="مجموعة 19"/>
          <p:cNvGrpSpPr/>
          <p:nvPr/>
        </p:nvGrpSpPr>
        <p:grpSpPr>
          <a:xfrm>
            <a:off x="2820447" y="4836790"/>
            <a:ext cx="289620" cy="288032"/>
            <a:chOff x="3178404" y="3933056"/>
            <a:chExt cx="289620" cy="288032"/>
          </a:xfrm>
        </p:grpSpPr>
        <p:cxnSp>
          <p:nvCxnSpPr>
            <p:cNvPr id="21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2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6" name="مجموعة 25"/>
          <p:cNvGrpSpPr/>
          <p:nvPr/>
        </p:nvGrpSpPr>
        <p:grpSpPr>
          <a:xfrm>
            <a:off x="3295219" y="4818940"/>
            <a:ext cx="73596" cy="228600"/>
            <a:chOff x="3203848" y="3940316"/>
            <a:chExt cx="73596" cy="228600"/>
          </a:xfrm>
        </p:grpSpPr>
        <p:cxnSp>
          <p:nvCxnSpPr>
            <p:cNvPr id="27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29" name="Straight Connector 12"/>
          <p:cNvCxnSpPr/>
          <p:nvPr/>
        </p:nvCxnSpPr>
        <p:spPr>
          <a:xfrm rot="5400000">
            <a:off x="2835175" y="5839502"/>
            <a:ext cx="2286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0" name="مجموعة 29"/>
          <p:cNvGrpSpPr/>
          <p:nvPr/>
        </p:nvGrpSpPr>
        <p:grpSpPr>
          <a:xfrm>
            <a:off x="2863171" y="5301208"/>
            <a:ext cx="145604" cy="228600"/>
            <a:chOff x="3203848" y="3940316"/>
            <a:chExt cx="145604" cy="228600"/>
          </a:xfrm>
        </p:grpSpPr>
        <p:cxnSp>
          <p:nvCxnSpPr>
            <p:cNvPr id="31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2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3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34" name="Straight Connector 12"/>
          <p:cNvCxnSpPr/>
          <p:nvPr/>
        </p:nvCxnSpPr>
        <p:spPr>
          <a:xfrm rot="5400000">
            <a:off x="2747113" y="5839502"/>
            <a:ext cx="2286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5" name="مجموعة 34"/>
          <p:cNvGrpSpPr/>
          <p:nvPr/>
        </p:nvGrpSpPr>
        <p:grpSpPr>
          <a:xfrm>
            <a:off x="2771631" y="3973539"/>
            <a:ext cx="289620" cy="288032"/>
            <a:chOff x="3178404" y="3933056"/>
            <a:chExt cx="289620" cy="288032"/>
          </a:xfrm>
        </p:grpSpPr>
        <p:cxnSp>
          <p:nvCxnSpPr>
            <p:cNvPr id="36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8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0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1" name="مجموعة 40"/>
          <p:cNvGrpSpPr/>
          <p:nvPr/>
        </p:nvGrpSpPr>
        <p:grpSpPr>
          <a:xfrm>
            <a:off x="3221241" y="3980799"/>
            <a:ext cx="289620" cy="288032"/>
            <a:chOff x="3178404" y="3933056"/>
            <a:chExt cx="289620" cy="288032"/>
          </a:xfrm>
        </p:grpSpPr>
        <p:cxnSp>
          <p:nvCxnSpPr>
            <p:cNvPr id="42" name="Straight Connector 12"/>
            <p:cNvCxnSpPr/>
            <p:nvPr/>
          </p:nvCxnSpPr>
          <p:spPr>
            <a:xfrm rot="5400000">
              <a:off x="3090342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Straight Connector 12"/>
            <p:cNvCxnSpPr/>
            <p:nvPr/>
          </p:nvCxnSpPr>
          <p:spPr>
            <a:xfrm rot="5400000">
              <a:off x="3162350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Straight Connector 12"/>
            <p:cNvCxnSpPr/>
            <p:nvPr/>
          </p:nvCxnSpPr>
          <p:spPr>
            <a:xfrm rot="5400000">
              <a:off x="3234358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Straight Connector 12"/>
            <p:cNvCxnSpPr/>
            <p:nvPr/>
          </p:nvCxnSpPr>
          <p:spPr>
            <a:xfrm rot="5400000">
              <a:off x="3306366" y="4053822"/>
              <a:ext cx="228600" cy="1588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Straight Connector 12"/>
            <p:cNvCxnSpPr/>
            <p:nvPr/>
          </p:nvCxnSpPr>
          <p:spPr>
            <a:xfrm flipH="1">
              <a:off x="3178404" y="3933056"/>
              <a:ext cx="289620" cy="288032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569082"/>
              </p:ext>
            </p:extLst>
          </p:nvPr>
        </p:nvGraphicFramePr>
        <p:xfrm>
          <a:off x="4499992" y="3224049"/>
          <a:ext cx="1305468" cy="324000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305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9122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1"/>
                          </a:solidFill>
                        </a:rPr>
                        <a:t>التكرار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48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6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499891" y="332656"/>
            <a:ext cx="4392488" cy="720080"/>
          </a:xfrm>
          <a:prstGeom prst="downArrowCallou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مثال لبيانات كمية متصلة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771699" y="1218408"/>
            <a:ext cx="7848872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dirty="0"/>
              <a:t>الجدول التالي يبين الأجور اليومية بالريال لعينة من </a:t>
            </a:r>
            <a:r>
              <a:rPr lang="en-US" dirty="0"/>
              <a:t>    50</a:t>
            </a:r>
            <a:r>
              <a:rPr lang="ar-SA" dirty="0"/>
              <a:t>عامل في مصنع ما :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902902"/>
              </p:ext>
            </p:extLst>
          </p:nvPr>
        </p:nvGraphicFramePr>
        <p:xfrm>
          <a:off x="1475659" y="1916832"/>
          <a:ext cx="6336700" cy="234026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40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11560" y="692696"/>
            <a:ext cx="7848872" cy="369332"/>
          </a:xfrm>
          <a:prstGeom prst="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/>
              <a:t>لتكوين الجدول التكراري نتبع الخطوات التالية: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827584" y="1484784"/>
            <a:ext cx="7416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/>
              <a:t>1) نحسب مدى البيانات (</a:t>
            </a:r>
            <a:r>
              <a:rPr lang="en-US" b="1" dirty="0"/>
              <a:t>R</a:t>
            </a:r>
            <a:r>
              <a:rPr lang="ar-SA" b="1" dirty="0"/>
              <a:t>) و هو الفرق بين أكبر قيمة و أصغر قيمة</a:t>
            </a: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2627784" y="2060848"/>
            <a:ext cx="4320480" cy="648072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 = max – min = 79 – 10 = 69</a:t>
            </a:r>
            <a:endParaRPr lang="ar-SA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827584" y="3068960"/>
            <a:ext cx="7416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/>
              <a:t>2) نوجد عدد الفئات (</a:t>
            </a:r>
            <a:r>
              <a:rPr lang="en-US" b="1" dirty="0"/>
              <a:t>k</a:t>
            </a:r>
            <a:r>
              <a:rPr lang="ar-SA" b="1" dirty="0"/>
              <a:t>) :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627784" y="3645024"/>
            <a:ext cx="4320480" cy="648072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k = 1 + 3.3 × log n</a:t>
            </a:r>
            <a:r>
              <a:rPr lang="ar-SA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         عدد البيانات</a:t>
            </a:r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n</a:t>
            </a:r>
            <a:endParaRPr lang="ar-SA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k = 1 + 3.3 × log 50  = 6.61≈ 7</a:t>
            </a:r>
            <a:endParaRPr lang="ar-SA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827584" y="4725144"/>
            <a:ext cx="7416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/>
              <a:t>1) نحدد طول الفئة (</a:t>
            </a:r>
            <a:r>
              <a:rPr lang="en-US" b="1" dirty="0"/>
              <a:t>h</a:t>
            </a:r>
            <a:r>
              <a:rPr lang="ar-SA" b="1" dirty="0"/>
              <a:t>)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مستطيل مستدير الزوايا 7"/>
              <p:cNvSpPr/>
              <p:nvPr/>
            </p:nvSpPr>
            <p:spPr>
              <a:xfrm>
                <a:off x="2627784" y="5301208"/>
                <a:ext cx="4320480" cy="648072"/>
              </a:xfrm>
              <a:prstGeom prst="round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𝒉</m:t>
                      </m:r>
                      <m:r>
                        <a:rPr lang="en-US" b="1" i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accent6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accent6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𝑹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accent6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𝒌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accent6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accent6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𝟔𝟗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accent6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𝟗</m:t>
                      </m:r>
                      <m:r>
                        <a:rPr lang="en-US" b="1" i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𝟖𝟔</m:t>
                      </m:r>
                      <m:r>
                        <a:rPr lang="en-US" b="1" i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≈</m:t>
                      </m:r>
                      <m:r>
                        <a:rPr lang="en-US" b="1" i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𝟏𝟎</m:t>
                      </m:r>
                    </m:oMath>
                  </m:oMathPara>
                </a14:m>
                <a:endParaRPr lang="ar-SA" b="1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مستطيل مستدير الزوايا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01208"/>
                <a:ext cx="4320480" cy="648072"/>
              </a:xfrm>
              <a:prstGeom prst="round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60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دفق الهواء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41B7EA1ABEE36543841D746A2C72568B" ma:contentTypeVersion="1" ma:contentTypeDescription="إنشاء مستند جديد." ma:contentTypeScope="" ma:versionID="874d0b0553619e6199848c2377cdf588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84ef97a1256d579f8c76d06a0e807cb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جدولة تاريخ البدء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جدولة تاريخ الانتهاء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 ma:readOnly="true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F291F1D-F6E5-4FB6-B1D6-A2E47A2B53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5EF0A6D-6FA3-458F-9763-289AD696CC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0BE80-DF52-4758-9FFF-ABDA380A2350}">
  <ds:schemaRefs>
    <ds:schemaRef ds:uri="http://schemas.microsoft.com/office/2006/metadata/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2365</TotalTime>
  <Words>1566</Words>
  <Application>Microsoft Office PowerPoint</Application>
  <PresentationFormat>On-screen Show (4:3)</PresentationFormat>
  <Paragraphs>684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Cambria Math</vt:lpstr>
      <vt:lpstr>Georgia</vt:lpstr>
      <vt:lpstr>Hacen Lebanon</vt:lpstr>
      <vt:lpstr>Hacen Samra</vt:lpstr>
      <vt:lpstr>PT Simple Bold Ruled</vt:lpstr>
      <vt:lpstr>Trebuchet MS</vt:lpstr>
      <vt:lpstr>دفق الهواء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narjes</dc:creator>
  <cp:lastModifiedBy>ADAMTech</cp:lastModifiedBy>
  <cp:revision>379</cp:revision>
  <dcterms:created xsi:type="dcterms:W3CDTF">2012-02-05T14:17:05Z</dcterms:created>
  <dcterms:modified xsi:type="dcterms:W3CDTF">2024-08-06T20:02:58Z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0x01010041B7EA1ABEE36543841D746A2C72568B</vt:lpwstr>
  </property>
</Properties>
</file>