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1AB22-9CFF-424A-9FEF-88A3953850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DEB3BB3E-BEB3-47BB-BD6F-FDF2CF0C0E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67D597D3-021D-4266-8912-5A3CC476B528}"/>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5" name="Footer Placeholder 4">
            <a:extLst>
              <a:ext uri="{FF2B5EF4-FFF2-40B4-BE49-F238E27FC236}">
                <a16:creationId xmlns:a16="http://schemas.microsoft.com/office/drawing/2014/main" id="{FD0BD1E7-2F4A-424B-9A38-96680C5CB42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CE4CC195-5BD3-439A-B786-1640DA1C4A2A}"/>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182053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7C2A9-112C-4626-9614-0532407C424B}"/>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F2705426-C5E9-4F4A-BBAF-DD871320C4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FFC2C53-5767-406E-B556-B5207468824C}"/>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5" name="Footer Placeholder 4">
            <a:extLst>
              <a:ext uri="{FF2B5EF4-FFF2-40B4-BE49-F238E27FC236}">
                <a16:creationId xmlns:a16="http://schemas.microsoft.com/office/drawing/2014/main" id="{3C4C8518-0402-402D-842D-6BC794193009}"/>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DF8E9817-88BD-4DBE-B4B3-F9E80FA62981}"/>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3284112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72A097-02CE-45E1-BF41-8FFC762C9E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ACE88851-9F44-4F69-B017-389BD2928C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7C71D83F-FA13-4A61-B74C-3AC4E8EFA6B6}"/>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5" name="Footer Placeholder 4">
            <a:extLst>
              <a:ext uri="{FF2B5EF4-FFF2-40B4-BE49-F238E27FC236}">
                <a16:creationId xmlns:a16="http://schemas.microsoft.com/office/drawing/2014/main" id="{089DE81F-79C8-46E9-9F71-228A2C3829E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EC0A4DF1-AAC4-4F17-AD19-83513892DD87}"/>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223790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AF556-50A6-4371-8664-ADDBEE73896A}"/>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CC173DA6-996F-4BC3-8F62-017F2168B8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71A382DE-068C-4508-8597-01F3DA830D14}"/>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5" name="Footer Placeholder 4">
            <a:extLst>
              <a:ext uri="{FF2B5EF4-FFF2-40B4-BE49-F238E27FC236}">
                <a16:creationId xmlns:a16="http://schemas.microsoft.com/office/drawing/2014/main" id="{46B59D14-115B-4AF3-AD02-40A1FC53C599}"/>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316E9B4-7D76-4504-89C7-214F72D1D6B5}"/>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313312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E2A3C-76BA-48BC-BCF6-060CD5A0E8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0F9EE818-4956-4D6E-AAB3-3323708633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3DA6CF-27E5-4456-9123-22382A891296}"/>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5" name="Footer Placeholder 4">
            <a:extLst>
              <a:ext uri="{FF2B5EF4-FFF2-40B4-BE49-F238E27FC236}">
                <a16:creationId xmlns:a16="http://schemas.microsoft.com/office/drawing/2014/main" id="{31EE1160-24DF-44EE-8BE6-11A6DA0F549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D0E94D0C-F28E-4F1B-88F8-03B27820674B}"/>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87173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93C0F-E682-4B6F-92AF-80DFE33B7B19}"/>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1CDE96FA-8DE7-4372-972B-77AA64C102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B8CDE375-57E3-476D-B39D-65E243CA5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0FED0472-72FB-40BA-BAE9-CF3FBE27D6CB}"/>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6" name="Footer Placeholder 5">
            <a:extLst>
              <a:ext uri="{FF2B5EF4-FFF2-40B4-BE49-F238E27FC236}">
                <a16:creationId xmlns:a16="http://schemas.microsoft.com/office/drawing/2014/main" id="{C06F877A-5449-4D9B-9FFD-105BC406989A}"/>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96B56F9-995E-49D3-819D-57011165311F}"/>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171038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1EFC0-CE34-4B4F-84F3-75B5739E2A0C}"/>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1ACF948C-0DFC-415F-BCF7-9561616036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0F8C7C-BA4F-4B5A-9059-882678C3C4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4F117BD7-17F6-4261-81F6-8E0CD82BB6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43F9A8-FEA3-4C4B-9D6D-5F3ADAA171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6C7DF990-02F6-43DA-8725-DD207C0DB2C5}"/>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8" name="Footer Placeholder 7">
            <a:extLst>
              <a:ext uri="{FF2B5EF4-FFF2-40B4-BE49-F238E27FC236}">
                <a16:creationId xmlns:a16="http://schemas.microsoft.com/office/drawing/2014/main" id="{A2013672-F3B6-47CA-B715-C9F7343E6DB0}"/>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E83C1637-6C57-47B4-A1D9-A85920E49F07}"/>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126993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4F3FE-115D-40BE-AE53-1055D27DE787}"/>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54907898-5017-43D6-8926-346E7C55DC6F}"/>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4" name="Footer Placeholder 3">
            <a:extLst>
              <a:ext uri="{FF2B5EF4-FFF2-40B4-BE49-F238E27FC236}">
                <a16:creationId xmlns:a16="http://schemas.microsoft.com/office/drawing/2014/main" id="{5519EDE1-B892-4E09-9FCF-48E4F5A41542}"/>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FA9413C8-F4AE-4978-AFBC-8390BC9AA602}"/>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4230970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46BED4-8C9D-452B-8C02-B0BA7145B525}"/>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3" name="Footer Placeholder 2">
            <a:extLst>
              <a:ext uri="{FF2B5EF4-FFF2-40B4-BE49-F238E27FC236}">
                <a16:creationId xmlns:a16="http://schemas.microsoft.com/office/drawing/2014/main" id="{3D58A887-B19D-4621-A8AD-526F31B19020}"/>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A2C175A3-76A1-44FE-9960-77CEA5303653}"/>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295370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3FF8-FDC6-4FEB-89DA-EE71358A52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47D6F5E6-6959-490E-98E5-4FAB1B54DD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EFC4A5B0-B79C-430A-A997-74845426E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0A9568-638E-46CC-A72F-C54C3BD3065E}"/>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6" name="Footer Placeholder 5">
            <a:extLst>
              <a:ext uri="{FF2B5EF4-FFF2-40B4-BE49-F238E27FC236}">
                <a16:creationId xmlns:a16="http://schemas.microsoft.com/office/drawing/2014/main" id="{49C55AB2-5F08-4BB4-9EA6-C5A82253192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60323C4D-7960-4187-A6CB-4786FFA0C304}"/>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1783196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4552A-90B4-4DE0-9B98-A2296F3B40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823B0447-FCE0-4C14-8EB5-CCB3321720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0CBE011A-D04B-439D-B3ED-B393C291E0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45C208-3EAD-48DF-A583-D7B3A27D3FA7}"/>
              </a:ext>
            </a:extLst>
          </p:cNvPr>
          <p:cNvSpPr>
            <a:spLocks noGrp="1"/>
          </p:cNvSpPr>
          <p:nvPr>
            <p:ph type="dt" sz="half" idx="10"/>
          </p:nvPr>
        </p:nvSpPr>
        <p:spPr/>
        <p:txBody>
          <a:bodyPr/>
          <a:lstStyle/>
          <a:p>
            <a:fld id="{81B25D14-55DC-4B88-A603-F7BB6204F250}" type="datetimeFigureOut">
              <a:rPr lang="en-IL" smtClean="0"/>
              <a:t>12/03/2022</a:t>
            </a:fld>
            <a:endParaRPr lang="en-IL"/>
          </a:p>
        </p:txBody>
      </p:sp>
      <p:sp>
        <p:nvSpPr>
          <p:cNvPr id="6" name="Footer Placeholder 5">
            <a:extLst>
              <a:ext uri="{FF2B5EF4-FFF2-40B4-BE49-F238E27FC236}">
                <a16:creationId xmlns:a16="http://schemas.microsoft.com/office/drawing/2014/main" id="{8C2DF5A5-6974-4043-83FA-21C179766C50}"/>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50ADE808-E9D1-48B1-BB6E-0C54FB1913DB}"/>
              </a:ext>
            </a:extLst>
          </p:cNvPr>
          <p:cNvSpPr>
            <a:spLocks noGrp="1"/>
          </p:cNvSpPr>
          <p:nvPr>
            <p:ph type="sldNum" sz="quarter" idx="12"/>
          </p:nvPr>
        </p:nvSpPr>
        <p:spPr/>
        <p:txBody>
          <a:bodyPr/>
          <a:lstStyle/>
          <a:p>
            <a:fld id="{809E22DA-0A4A-4AAC-B991-598BB32CC0F2}" type="slidenum">
              <a:rPr lang="en-IL" smtClean="0"/>
              <a:t>‹#›</a:t>
            </a:fld>
            <a:endParaRPr lang="en-IL"/>
          </a:p>
        </p:txBody>
      </p:sp>
    </p:spTree>
    <p:extLst>
      <p:ext uri="{BB962C8B-B14F-4D97-AF65-F5344CB8AC3E}">
        <p14:creationId xmlns:p14="http://schemas.microsoft.com/office/powerpoint/2010/main" val="250108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4EC55D-A769-4636-B460-9FAC849AB2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79CDA176-439C-48DE-9091-666370649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6AC4351C-8C7B-432C-B158-C4180D70CC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25D14-55DC-4B88-A603-F7BB6204F250}" type="datetimeFigureOut">
              <a:rPr lang="en-IL" smtClean="0"/>
              <a:t>12/03/2022</a:t>
            </a:fld>
            <a:endParaRPr lang="en-IL"/>
          </a:p>
        </p:txBody>
      </p:sp>
      <p:sp>
        <p:nvSpPr>
          <p:cNvPr id="5" name="Footer Placeholder 4">
            <a:extLst>
              <a:ext uri="{FF2B5EF4-FFF2-40B4-BE49-F238E27FC236}">
                <a16:creationId xmlns:a16="http://schemas.microsoft.com/office/drawing/2014/main" id="{8BD7823F-CCF1-4569-8B27-F838B88DA1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9C8092DC-5665-4B56-BD11-E6A1D544DC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E22DA-0A4A-4AAC-B991-598BB32CC0F2}" type="slidenum">
              <a:rPr lang="en-IL" smtClean="0"/>
              <a:t>‹#›</a:t>
            </a:fld>
            <a:endParaRPr lang="en-IL"/>
          </a:p>
        </p:txBody>
      </p:sp>
    </p:spTree>
    <p:extLst>
      <p:ext uri="{BB962C8B-B14F-4D97-AF65-F5344CB8AC3E}">
        <p14:creationId xmlns:p14="http://schemas.microsoft.com/office/powerpoint/2010/main" val="1262273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دور الشريعة الإسلامية في محاربة الفساد:</a:t>
            </a:r>
          </a:p>
        </p:txBody>
      </p:sp>
      <p:sp>
        <p:nvSpPr>
          <p:cNvPr id="3" name="Content Placeholder 2"/>
          <p:cNvSpPr>
            <a:spLocks noGrp="1"/>
          </p:cNvSpPr>
          <p:nvPr>
            <p:ph idx="1"/>
          </p:nvPr>
        </p:nvSpPr>
        <p:spPr/>
        <p:txBody>
          <a:bodyPr/>
          <a:lstStyle/>
          <a:p>
            <a:pPr algn="r" rtl="1"/>
            <a:r>
              <a:rPr lang="ar-SA" dirty="0"/>
              <a:t>من سماحة الشريعة الإسلامية أنها كفلت للناس حفظ الأساسيات الخمسة التي لا يأمن الإنسان، ولا يسعد في عيشه إلا بالطمأنينة على سامتها، هذه الأساسيات أو الكليات هي: النفس، والمال، والعرض، والعقل، والدين.</a:t>
            </a:r>
            <a:endParaRPr lang="en-US" dirty="0"/>
          </a:p>
          <a:p>
            <a:pPr algn="r" rtl="1"/>
            <a:r>
              <a:rPr lang="ar-SA" dirty="0"/>
              <a:t>يشمل الفساد في معناه العام في الشريعة الإسلامية كل اعتداء على الأنفس والأموال والموارد، وأكل الأموال بالباطل.</a:t>
            </a:r>
            <a:endParaRPr lang="en-US" dirty="0"/>
          </a:p>
          <a:p>
            <a:pPr marL="0" indent="0" algn="r" rtl="1">
              <a:buNone/>
            </a:pPr>
            <a:endParaRPr lang="ar-SA" dirty="0"/>
          </a:p>
        </p:txBody>
      </p:sp>
    </p:spTree>
    <p:extLst>
      <p:ext uri="{BB962C8B-B14F-4D97-AF65-F5344CB8AC3E}">
        <p14:creationId xmlns:p14="http://schemas.microsoft.com/office/powerpoint/2010/main" val="228680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1893"/>
          </a:xfrm>
        </p:spPr>
        <p:txBody>
          <a:bodyPr>
            <a:normAutofit fontScale="90000"/>
          </a:bodyPr>
          <a:lstStyle/>
          <a:p>
            <a:pPr algn="r" rtl="1"/>
            <a:r>
              <a:rPr lang="ar-SA" dirty="0"/>
              <a:t>آلية تعامل الشريعة الإسلامية مع جرائم الفساد الواردة في قانون مكافحة الفساد:</a:t>
            </a:r>
          </a:p>
        </p:txBody>
      </p:sp>
      <p:sp>
        <p:nvSpPr>
          <p:cNvPr id="3" name="Content Placeholder 2"/>
          <p:cNvSpPr>
            <a:spLocks noGrp="1"/>
          </p:cNvSpPr>
          <p:nvPr>
            <p:ph idx="1"/>
          </p:nvPr>
        </p:nvSpPr>
        <p:spPr>
          <a:xfrm>
            <a:off x="838200" y="1537855"/>
            <a:ext cx="10515600" cy="4946072"/>
          </a:xfrm>
        </p:spPr>
        <p:txBody>
          <a:bodyPr>
            <a:normAutofit lnSpcReduction="10000"/>
          </a:bodyPr>
          <a:lstStyle/>
          <a:p>
            <a:pPr marL="0" indent="0" algn="r" rtl="1">
              <a:buNone/>
            </a:pPr>
            <a:r>
              <a:rPr lang="ar-SA" dirty="0"/>
              <a:t>1. الرشوة: </a:t>
            </a:r>
          </a:p>
          <a:p>
            <a:pPr marL="0" indent="0" algn="r" rtl="1">
              <a:buNone/>
            </a:pPr>
            <a:r>
              <a:rPr lang="ar-SA" dirty="0"/>
              <a:t>حرم الله عز وجل الرشوة بقوله تعالى : " وَلاَ تَأْكُلُواْ أَمْوَالَكُم بَيْنَكُم بِالْبَاطِلِ وَتُدْلُواْ بِهَا إلى الْحُكَّامِ لِتَأْكُلُواْ فَرِيقًا مِّنْ أَمْوَالِ النَّاسِ بِالإِثْمِ وَأَنتُمْ تَعْلَمُونَ "، وعن عبد الله بن عمرو، رضي الله عنهما، قال: لعن رسول الله صلى الله عليه وسلم الراشي والمرتشي. </a:t>
            </a:r>
          </a:p>
          <a:p>
            <a:pPr marL="0" indent="0" algn="r" rtl="1">
              <a:buNone/>
            </a:pPr>
            <a:r>
              <a:rPr lang="ar-SA" dirty="0"/>
              <a:t>2. الاختلاس: </a:t>
            </a:r>
          </a:p>
          <a:p>
            <a:pPr marL="0" indent="0" algn="r" rtl="1">
              <a:buNone/>
            </a:pPr>
            <a:r>
              <a:rPr lang="ar-SA" dirty="0"/>
              <a:t>مثال: استلم موظف مبلغاً لضريبة، أو رسماً، أو قيمة شيء منقول تسلمه من المكلف أو من المشتري، وأخذ المبلغ لنفسه، فإن ما تسلمه يعتبر مالًا عاماً، والفعل المادي في الاختلاس، هو أخذ هذا المال وإخراجه من حيازة الدولة إلى حيازة الموظف الجاني.</a:t>
            </a:r>
          </a:p>
          <a:p>
            <a:pPr marL="0" indent="0" algn="r" rtl="1">
              <a:buNone/>
            </a:pPr>
            <a:r>
              <a:rPr lang="ar-SA" dirty="0"/>
              <a:t>وقد أمر سبحانه عباده بأداء الأمانات إلى أهلها، فقال تعالى: " إِنَّ الله يَأْمُرُكُمْ أَنْ تُؤَدُّوا الْأمَانَاتِ إلى أَهْلِهَا وَإِذَا حَكَمْتُمْ بَيْنَ النَّاسِ أَنْ تَحْكُمُوا بِالْعَدْلِ إِنَّ الله نِعِمَّا يَعِظُكُمْ به إنَ الله كان سَمِيعًا بَصِيرًا "، وجعل رسول الله صلى الله عليه وسلم الأمانة دليلًا على إيمان المرء وحسن خلقه، فقال عليه الصلاة والسلام: لا إِيمَانَ لِمَنْ لا أَمَانَةَ لَهُ، وَلا دِينَ لِمَنْ لَا عَهْدَ لَهُ.</a:t>
            </a:r>
          </a:p>
        </p:txBody>
      </p:sp>
    </p:spTree>
    <p:extLst>
      <p:ext uri="{BB962C8B-B14F-4D97-AF65-F5344CB8AC3E}">
        <p14:creationId xmlns:p14="http://schemas.microsoft.com/office/powerpoint/2010/main" val="337523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3" y="526473"/>
            <a:ext cx="10979727" cy="5957454"/>
          </a:xfrm>
        </p:spPr>
        <p:txBody>
          <a:bodyPr>
            <a:normAutofit fontScale="92500" lnSpcReduction="10000"/>
          </a:bodyPr>
          <a:lstStyle/>
          <a:p>
            <a:pPr marL="0" indent="0" algn="r" rtl="1">
              <a:buNone/>
            </a:pPr>
            <a:r>
              <a:rPr lang="ar-SA" dirty="0"/>
              <a:t>3. التزوير والتزييف:</a:t>
            </a:r>
          </a:p>
          <a:p>
            <a:pPr marL="0" indent="0" algn="r" rtl="1">
              <a:buNone/>
            </a:pPr>
            <a:r>
              <a:rPr lang="ar-SA" dirty="0"/>
              <a:t>فالكذب والتزوير في البيانات الشخصية، والشهادات الدراسية، وشهادات الخبرة، يعد من الغش الذي حرمه الشرع، ولا يجوز تعجل الرزق بالسبل غير المشروعة، فهو يأتي صاحبه بقدر الله تعالى، وذلك بعد أخذه بالأسباب المباحة، والكذب والغش ليس منها، وقال رسول الله صلى الله عليه وسلم: مَنْ غَشَّ فَلَيْسَ مِنِّي.</a:t>
            </a:r>
          </a:p>
          <a:p>
            <a:pPr marL="0" indent="0" algn="r" rtl="1">
              <a:buNone/>
            </a:pPr>
            <a:r>
              <a:rPr lang="ar-SA" dirty="0"/>
              <a:t>4. استثمار الوظيفة:</a:t>
            </a:r>
          </a:p>
          <a:p>
            <a:pPr marL="0" indent="0" algn="r" rtl="1">
              <a:buNone/>
            </a:pPr>
            <a:r>
              <a:rPr lang="ar-SA" dirty="0"/>
              <a:t>أمثلة: استغلال الموظف لوظيفته من أجل الحصول على منفعة له، أو لشخص على صلة به أو معرفة. </a:t>
            </a:r>
          </a:p>
          <a:p>
            <a:pPr marL="0" indent="0" algn="r" rtl="1">
              <a:buNone/>
            </a:pPr>
            <a:r>
              <a:rPr lang="ar-SA" dirty="0"/>
              <a:t>إن استثمار الوظيفة يعدّ من الخيانة للأمانة؛ لأنّ الموظف أو العامل مؤتمن على ما تحت يده، ولا يجوز له التّصرّف فيه حسب حاجته.</a:t>
            </a:r>
          </a:p>
          <a:p>
            <a:pPr marL="0" indent="0" algn="r" rtl="1">
              <a:buNone/>
            </a:pPr>
            <a:r>
              <a:rPr lang="ar-SA" dirty="0"/>
              <a:t>5. إساءة الائتمان: </a:t>
            </a:r>
          </a:p>
          <a:p>
            <a:pPr marL="0" indent="0" algn="r" rtl="1">
              <a:buNone/>
            </a:pPr>
            <a:r>
              <a:rPr lang="ar-SA" dirty="0"/>
              <a:t>مثال: قيام أمين الصندوق في أحد المجالس المحلية بأخذ أموال الصندوق لحسابه الخاص.</a:t>
            </a:r>
          </a:p>
          <a:p>
            <a:pPr marL="0" indent="0" algn="r" rtl="1">
              <a:buNone/>
            </a:pPr>
            <a:r>
              <a:rPr lang="ar-SA" dirty="0"/>
              <a:t>لا يجوز للمسلم أو الموظف أخذ المال بغير حق، لقوله عز وجل: " يَا أَيُّهَا الَّذِينَ آمَنُوا لا تَأْكُلُوا أَمْوَالَكُمْ بَيْنَكُمْ بِالْبَاطِلِ".</a:t>
            </a:r>
          </a:p>
          <a:p>
            <a:pPr marL="0" indent="0" algn="r" rtl="1">
              <a:buNone/>
            </a:pPr>
            <a:r>
              <a:rPr lang="ar-SA" dirty="0"/>
              <a:t>كما أن وقوع الظلم على المسلم لا يسوغ للموظف خيانة الأمانة، فالنبي صلى الله عليه وسلم يقول: أَدِّ الَأمَانَةَ إلى مَنْ ائْتَمَنَكَ، وَلا تَخُنْ مَنْ خَانَكَ.</a:t>
            </a:r>
          </a:p>
          <a:p>
            <a:pPr marL="0" indent="0" algn="r" rtl="1">
              <a:buNone/>
            </a:pPr>
            <a:endParaRPr lang="ar-SA" dirty="0"/>
          </a:p>
        </p:txBody>
      </p:sp>
    </p:spTree>
    <p:extLst>
      <p:ext uri="{BB962C8B-B14F-4D97-AF65-F5344CB8AC3E}">
        <p14:creationId xmlns:p14="http://schemas.microsoft.com/office/powerpoint/2010/main" val="2235803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8036"/>
            <a:ext cx="10515600" cy="5832764"/>
          </a:xfrm>
        </p:spPr>
        <p:txBody>
          <a:bodyPr>
            <a:normAutofit fontScale="92500" lnSpcReduction="10000"/>
          </a:bodyPr>
          <a:lstStyle/>
          <a:p>
            <a:pPr marL="0" indent="0" algn="r" rtl="1">
              <a:buNone/>
            </a:pPr>
            <a:r>
              <a:rPr lang="ar-SA" dirty="0"/>
              <a:t>6. التهاون في أداء الواجبات الوظيفية:</a:t>
            </a:r>
          </a:p>
          <a:p>
            <a:pPr marL="0" indent="0" algn="r" rtl="1">
              <a:buNone/>
            </a:pPr>
            <a:r>
              <a:rPr lang="ar-SA" dirty="0"/>
              <a:t>مثال: موظف في مصلحة المياه تبلّغ من إدارته بوجود كسر في إحدى مواسير المياه، إلا</a:t>
            </a:r>
          </a:p>
          <a:p>
            <a:pPr marL="0" indent="0" algn="r" rtl="1">
              <a:buNone/>
            </a:pPr>
            <a:r>
              <a:rPr lang="ar-SA" dirty="0"/>
              <a:t>أنه لم يقم بتصليحها، مما أدى إلى هدر المال العام.</a:t>
            </a:r>
          </a:p>
          <a:p>
            <a:pPr marL="0" indent="0" algn="r" rtl="1">
              <a:buNone/>
            </a:pPr>
            <a:r>
              <a:rPr lang="ar-SA" dirty="0"/>
              <a:t>إن من أخطر الأعمال التي يسأل عنها الإنسان ما يتعلق منها بالصالح العام، فعنْ عَبْدِ اللَّهِ</a:t>
            </a:r>
          </a:p>
          <a:p>
            <a:pPr marL="0" indent="0" algn="r" rtl="1">
              <a:buNone/>
            </a:pPr>
            <a:r>
              <a:rPr lang="ar-SA" dirty="0"/>
              <a:t>بْنِ عُمَرَ، رضِي اللَّهُ عَنْهُمَا، أنَّهُ: سَمِعَ رَسُولَ اللَّهِ، صَلَّ اللهُ عَلَيْهِ وَسَلَّمَ، يقَولُ: “كلُكُّمْ رَاعٍ وَمَسْئوُلٌ عَنْ رَعِيتَّهِ، فاَلِإمَامُ رَاعٍ وَهُوَ مَسْئوُلٌ عَنْ رَعِيتَّهِ، وَالرَّجُلُ فيِ أهَلهِ رَاع وَهُوَ مَسْئوُلٌ عَنْ رَعِيتَّهِ، وَالمرَأةَ فِي بيَتْ زَوْجِهاَ رَاعِيةَ وَهِيَ مَسْئوُلةَ عَنْ رَعِيَّتِهَا، وَالخَادِمُ فِي مَالِ سَيِّدِه رَاعٍ وَهُوَ مَسْئُولٌ عَنْ رَعِيَّتِه”.</a:t>
            </a:r>
          </a:p>
          <a:p>
            <a:pPr marL="0" indent="0" algn="r" rtl="1">
              <a:buNone/>
            </a:pPr>
            <a:r>
              <a:rPr lang="ar-SA" dirty="0"/>
              <a:t>7. غسل الأموال الناتجة عن جرائم الفساد: </a:t>
            </a:r>
          </a:p>
          <a:p>
            <a:pPr marL="0" indent="0" algn="r" rtl="1">
              <a:buNone/>
            </a:pPr>
            <a:r>
              <a:rPr lang="ar-SA" dirty="0"/>
              <a:t>مثال: قيام مرتكب جرم الفساد باختلاس مبلغ من المال من الأموال العامة بشراء سيارة عمومي لابنه من ذلك المال، ليبدو أن مصدر المال هو ناتج ربح عمل السيارة العمومي.</a:t>
            </a:r>
          </a:p>
          <a:p>
            <a:pPr marL="0" indent="0" algn="r" rtl="1">
              <a:buNone/>
            </a:pPr>
            <a:r>
              <a:rPr lang="ar-SA" dirty="0"/>
              <a:t>حرم الله على المسلم الاختلاس من المال العام، ثم التظاهر بأنه ناتج عن كسب مشروع، فهو ذنب عظيم، وفعل يترتب عليه كثير من الأخطار والآثام، والله تعالى يقول:" وَتَعَاوَنُوا علَى الْبِرِّ وَالتَّقْوَى وَلَا تَعَاوَنُوا عَلَى الْإثْمِ وَالْعُدْوَانِ "</a:t>
            </a:r>
          </a:p>
          <a:p>
            <a:pPr marL="0" indent="0" algn="r" rtl="1">
              <a:buNone/>
            </a:pPr>
            <a:endParaRPr lang="ar-SA" dirty="0"/>
          </a:p>
        </p:txBody>
      </p:sp>
    </p:spTree>
    <p:extLst>
      <p:ext uri="{BB962C8B-B14F-4D97-AF65-F5344CB8AC3E}">
        <p14:creationId xmlns:p14="http://schemas.microsoft.com/office/powerpoint/2010/main" val="416255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6096000"/>
          </a:xfrm>
        </p:spPr>
        <p:txBody>
          <a:bodyPr>
            <a:normAutofit/>
          </a:bodyPr>
          <a:lstStyle/>
          <a:p>
            <a:pPr marL="0" indent="0" algn="r" rtl="1">
              <a:buNone/>
            </a:pPr>
            <a:r>
              <a:rPr lang="ar-SA" dirty="0"/>
              <a:t>8. الكسب غير المشروع:</a:t>
            </a:r>
          </a:p>
          <a:p>
            <a:pPr marL="0" indent="0" algn="r" rtl="1">
              <a:buNone/>
            </a:pPr>
            <a:r>
              <a:rPr lang="ar-SA" dirty="0"/>
              <a:t>مثال: قيام موظف في وزارة أو بلدية أو مؤسسة مجتمع مدني غير ربحية بتقاضي راتب،</a:t>
            </a:r>
          </a:p>
          <a:p>
            <a:pPr marL="0" indent="0" algn="r" rtl="1">
              <a:buNone/>
            </a:pPr>
            <a:r>
              <a:rPr lang="ar-SA" dirty="0"/>
              <a:t>وهو لا يعمل في هذه الوظيفة.</a:t>
            </a:r>
          </a:p>
          <a:p>
            <a:pPr marL="0" indent="0" algn="r" rtl="1">
              <a:buNone/>
            </a:pPr>
            <a:r>
              <a:rPr lang="ar-SA" dirty="0"/>
              <a:t>وقد توعد رسول الله، صلى الله عليه وسلم، من يتعدى على الأموال العامة، فعن خَوْلةَ الأنصاريَّة، رضي الله عنها، قالت: سَمِعتْ النبيَّ، صلى الله عليه وسلم، يقول:" إنَّ رجالًا يتخوَّضون في مالِ الله بغير حقٍّ، فلهم النارُ يومَ القيامة".</a:t>
            </a:r>
          </a:p>
          <a:p>
            <a:pPr marL="0" indent="0" algn="r" rtl="1">
              <a:buNone/>
            </a:pPr>
            <a:r>
              <a:rPr lang="ar-SA" dirty="0"/>
              <a:t>9. المتاجرة بالنفوذ: </a:t>
            </a:r>
          </a:p>
          <a:p>
            <a:pPr marL="0" indent="0" algn="r">
              <a:buNone/>
            </a:pPr>
            <a:r>
              <a:rPr lang="ar-SA" dirty="0"/>
              <a:t>مثال: موظف عسكري ذو رتبة عسكرية سامية بحكم علاقته مع أحد موظفي الضريبة، يطلب منه تخفيض مبلغ الضريبة، عن شركة ابنه أو زوجته، مستغلًا نفوذه الفعلي للتخفيض بشكل مخالف للقانون.</a:t>
            </a:r>
            <a:endParaRPr lang="en-US" dirty="0"/>
          </a:p>
          <a:p>
            <a:pPr marL="0" indent="0" algn="r">
              <a:buNone/>
            </a:pPr>
            <a:r>
              <a:rPr lang="ar-SA" dirty="0"/>
              <a:t>فإنَّ العمل في الوظيفة العمومية أمانة سيسأل عنها الموظف يوم القيامة، فعن مَعْقِلَ بْنَ يَسَارٍ الْمُزَنِّ، رضي الله عنه، قال: سَمِعْتُ رَسُولَ اللهِ، صَلَّ اللهُ عَلَيْهِ وَسَلَّمَ، يقَولُ:" مَا مِنْ عَبْدٍ يسَتَرعْيهِ اللهُ رَعِيَّةً، يمُوتُ يوْمَ يُموتُ وَهُوَ غَاشٌّ لرَعِيَّتِهِ، إلِّ حَرَّمَ اللهُ عَلَيْهِ الجْنَّةَ ".</a:t>
            </a:r>
          </a:p>
        </p:txBody>
      </p:sp>
    </p:spTree>
    <p:extLst>
      <p:ext uri="{BB962C8B-B14F-4D97-AF65-F5344CB8AC3E}">
        <p14:creationId xmlns:p14="http://schemas.microsoft.com/office/powerpoint/2010/main" val="3604532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805054"/>
          </a:xfrm>
        </p:spPr>
        <p:txBody>
          <a:bodyPr>
            <a:normAutofit lnSpcReduction="10000"/>
          </a:bodyPr>
          <a:lstStyle/>
          <a:p>
            <a:pPr marL="0" indent="0" algn="r">
              <a:buNone/>
            </a:pPr>
            <a:r>
              <a:rPr lang="ar-SA" dirty="0"/>
              <a:t>10. إساءة استعمال السلطة: </a:t>
            </a:r>
          </a:p>
          <a:p>
            <a:pPr marL="0" indent="0" algn="r">
              <a:buNone/>
            </a:pPr>
            <a:r>
              <a:rPr lang="ar-SA" dirty="0"/>
              <a:t>مثال: قيام شرطي بحجز حرية مواطن لمجرد وجود عداوة بينهما، في هذه الحالة يمكن أن</a:t>
            </a:r>
          </a:p>
          <a:p>
            <a:pPr marL="0" indent="0" algn="r">
              <a:buNone/>
            </a:pPr>
            <a:r>
              <a:rPr lang="ar-SA" dirty="0"/>
              <a:t>نكون أمام جريمة إساءة استعمال السلطة، لأن الشرطة يحق لها في حالات معينة حجز حرية مواطن ضمن شروط معينة.</a:t>
            </a:r>
          </a:p>
          <a:p>
            <a:pPr marL="0" indent="0" algn="r">
              <a:buNone/>
            </a:pPr>
            <a:r>
              <a:rPr lang="ar-SA" dirty="0"/>
              <a:t>لا يجوز للمسؤول التعسف في استخدام حقه وصلاحياته المنوطة به؛ لأن ذلك مخالف للقسط الذي أمر الله أن يقوم الناس به، قال جلّ ذكره:" لَقَدْ أَرْسَلْنَا رُسُلَنَا بِالْبَيِّنَاتِ وَأَنْزَلْنَا مَعَهُمُ الْكِتَابَ وَالْمِيزَانَ لِيَقُومَ النَّاسُ بِالْقِسْطِ".</a:t>
            </a:r>
            <a:endParaRPr lang="en-US" dirty="0"/>
          </a:p>
          <a:p>
            <a:pPr marL="0" indent="0" algn="r">
              <a:buNone/>
            </a:pPr>
            <a:r>
              <a:rPr lang="ar-SA" dirty="0"/>
              <a:t>11. قبول الواسطة والمحسوبية:</a:t>
            </a:r>
          </a:p>
          <a:p>
            <a:pPr marL="0" indent="0" algn="r">
              <a:buNone/>
            </a:pPr>
            <a:r>
              <a:rPr lang="ar-SA" dirty="0"/>
              <a:t>مثال: تعيين موظف دون اتباع معايير التوظيف، حيث لم يتم الإعلان عن الشاغر الوظيفي،</a:t>
            </a:r>
          </a:p>
          <a:p>
            <a:pPr marL="0" indent="0" algn="r">
              <a:buNone/>
            </a:pPr>
            <a:r>
              <a:rPr lang="ar-SA" dirty="0"/>
              <a:t>وذلك لوجود صلة قرابة بين الشخص الحاصل على الوظيفة والذي قام بالتعيين.</a:t>
            </a:r>
          </a:p>
          <a:p>
            <a:pPr marL="0" indent="0" algn="r">
              <a:buNone/>
            </a:pPr>
            <a:r>
              <a:rPr lang="ar-SA" dirty="0"/>
              <a:t>الأصل في المسلم أن يتوخى العدل في كل ما يأتي ويذر، ويحذر من الظلم بشتى صوره،</a:t>
            </a:r>
          </a:p>
          <a:p>
            <a:pPr marL="0" indent="0" algn="r">
              <a:buNone/>
            </a:pPr>
            <a:r>
              <a:rPr lang="en-US" dirty="0"/>
              <a:t> </a:t>
            </a:r>
            <a:r>
              <a:rPr lang="ar-SA" dirty="0"/>
              <a:t>فالله تعالى يقول: " إنّ الله يَأْمُرُ بِالْعَدْلِ وَالْإحْسَانِ وَإِيتَاءِ ذِي الْقُرْبَى وَيَنْهَى عَنِ الْفَحْشَاء وَالْمُنْكَرِ وَالْبَغْي يَعِظُكُمْ لَعَلَّكُمْ تَذَكَّرُونَ ".</a:t>
            </a:r>
          </a:p>
        </p:txBody>
      </p:sp>
    </p:spTree>
    <p:extLst>
      <p:ext uri="{BB962C8B-B14F-4D97-AF65-F5344CB8AC3E}">
        <p14:creationId xmlns:p14="http://schemas.microsoft.com/office/powerpoint/2010/main" val="95521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1164"/>
            <a:ext cx="10515600" cy="5763491"/>
          </a:xfrm>
        </p:spPr>
        <p:txBody>
          <a:bodyPr>
            <a:normAutofit/>
          </a:bodyPr>
          <a:lstStyle/>
          <a:p>
            <a:pPr marL="0" indent="0" algn="r">
              <a:buNone/>
            </a:pPr>
            <a:r>
              <a:rPr lang="ar-SA" dirty="0"/>
              <a:t>12. عدم الإعلان أو الإفصاح عن استثمارات أو ممتلكات أو منافع تؤدي إلى تضارب في المصالح: </a:t>
            </a:r>
          </a:p>
          <a:p>
            <a:pPr marL="0" indent="0" algn="r">
              <a:buNone/>
            </a:pPr>
            <a:r>
              <a:rPr lang="ar-SA" dirty="0"/>
              <a:t>مثال: عضو في مجلس إدارة لإحدى الشركات التي تقدمت بعطاء لذات المؤسسة، التي</a:t>
            </a:r>
          </a:p>
          <a:p>
            <a:pPr marL="0" indent="0" algn="r">
              <a:buNone/>
            </a:pPr>
            <a:r>
              <a:rPr lang="ar-SA" dirty="0"/>
              <a:t>يعمل بها الموظف، وقام بترسية العطاء، من أجل التربح لصالح الشركة.</a:t>
            </a:r>
          </a:p>
          <a:p>
            <a:pPr marL="0" indent="0" algn="r">
              <a:buNone/>
            </a:pPr>
            <a:r>
              <a:rPr lang="ar-SA" dirty="0"/>
              <a:t>الأصل في المسلم أن يفي بكل عقد يبرمه، قال تعالى:" ياَ أيَهُّاَ الذَّينَ آمَنوُا أوَفوُا باِلعْقُودِ"، والنبي صلى الله عليه وسلم، يقول: " المْسْلمِونَ عَلَى شُرُوطِهِمْ ".</a:t>
            </a:r>
          </a:p>
          <a:p>
            <a:pPr marL="0" indent="0" algn="r">
              <a:buNone/>
            </a:pPr>
            <a:r>
              <a:rPr lang="ar-SA" dirty="0"/>
              <a:t>13. إعاقة سير العدالة: </a:t>
            </a:r>
          </a:p>
          <a:p>
            <a:pPr marL="0" indent="0" algn="r">
              <a:buNone/>
            </a:pPr>
            <a:r>
              <a:rPr lang="ar-SA" dirty="0"/>
              <a:t>مثال: أحد الأشخاص الخاضعين لأحكام القانون يهدد أو يطلب من شخص الإدلاء بشهادة</a:t>
            </a:r>
          </a:p>
          <a:p>
            <a:pPr marL="0" indent="0" algn="r">
              <a:buNone/>
            </a:pPr>
            <a:r>
              <a:rPr lang="ar-SA" dirty="0"/>
              <a:t>زور، سواء أمام المحكمة، أو الهيئة، لعرقلة سير التحريات، والتي من شأنها الكشف عن</a:t>
            </a:r>
          </a:p>
          <a:p>
            <a:pPr marL="0" indent="0" algn="r">
              <a:buNone/>
            </a:pPr>
            <a:r>
              <a:rPr lang="ar-SA" dirty="0"/>
              <a:t>جرائم الفساد.</a:t>
            </a:r>
          </a:p>
          <a:p>
            <a:pPr marL="0" indent="0" algn="r">
              <a:buNone/>
            </a:pPr>
            <a:r>
              <a:rPr lang="ar-SA" dirty="0"/>
              <a:t>فشهادة الزور من أكبر الكبائر في الإسلام، قال تعالى:" </a:t>
            </a:r>
            <a:r>
              <a:rPr lang="ar-SA"/>
              <a:t>وَالَّذِينَ لَا </a:t>
            </a:r>
            <a:r>
              <a:rPr lang="ar-SA" dirty="0"/>
              <a:t>يَشْهَدُونَ الزُّورَ وَإذِاَ مَرُّوا باِللغَّوِ مَرُّوا كرِاما ".</a:t>
            </a:r>
          </a:p>
        </p:txBody>
      </p:sp>
    </p:spTree>
    <p:extLst>
      <p:ext uri="{BB962C8B-B14F-4D97-AF65-F5344CB8AC3E}">
        <p14:creationId xmlns:p14="http://schemas.microsoft.com/office/powerpoint/2010/main" val="1961578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1125</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دور الشريعة الإسلامية في محاربة الفساد:</vt:lpstr>
      <vt:lpstr>آلية تعامل الشريعة الإسلامية مع جرائم الفساد الواردة في قانون مكافحة الفساد:</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الشريعة الإسلامية في محاربة الفساد:</dc:title>
  <dc:creator>hsmsaleh68@outlook.com</dc:creator>
  <cp:lastModifiedBy>hsmsaleh68@outlook.com</cp:lastModifiedBy>
  <cp:revision>1</cp:revision>
  <dcterms:created xsi:type="dcterms:W3CDTF">2022-03-12T10:45:55Z</dcterms:created>
  <dcterms:modified xsi:type="dcterms:W3CDTF">2022-03-12T10:46:20Z</dcterms:modified>
</cp:coreProperties>
</file>