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6" r:id="rId2"/>
    <p:sldId id="277" r:id="rId3"/>
    <p:sldId id="278" r:id="rId4"/>
    <p:sldId id="279" r:id="rId5"/>
    <p:sldId id="280" r:id="rId6"/>
    <p:sldId id="281" r:id="rId7"/>
    <p:sldId id="282" r:id="rId8"/>
    <p:sldId id="27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717" autoAdjust="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E4784D-E5D8-4DF4-9BE7-3ACC6270B3DB}" type="datetimeFigureOut">
              <a:rPr lang="en-US" smtClean="0"/>
              <a:pPr/>
              <a:t>4/7/2021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03881D-C254-43C0-83AC-49BE70A939AB}" type="slidenum">
              <a:rPr lang="en-US" smtClean="0"/>
              <a:pPr/>
              <a:t>‹#›</a:t>
            </a:fld>
            <a:endParaRPr lang="en-US"/>
          </a:p>
        </p:txBody>
      </p:sp>
    </p:spTree>
    <p:extLst>
      <p:ext uri="{BB962C8B-B14F-4D97-AF65-F5344CB8AC3E}">
        <p14:creationId xmlns:p14="http://schemas.microsoft.com/office/powerpoint/2010/main" val="317891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7EF2894-7468-4140-B9B7-F66E7F7F0172}" type="datetime5">
              <a:rPr lang="en-US" smtClean="0"/>
              <a:pPr/>
              <a:t>7-Apr-21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D275F42-C598-493B-B6CF-68609FFA487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A0DB38-2D56-4B7B-832F-915D384B5214}" type="datetime5">
              <a:rPr lang="en-US" smtClean="0"/>
              <a:pPr/>
              <a:t>7-Apr-21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482BD69-7E5F-4978-BF99-A4466001F3E7}" type="datetime5">
              <a:rPr lang="en-US" smtClean="0"/>
              <a:pPr/>
              <a:t>7-Apr-21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92AA1F7-A526-45FE-B584-38FFAE472878}" type="datetime5">
              <a:rPr lang="en-US" smtClean="0"/>
              <a:pPr/>
              <a:t>7-Apr-21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4CCFB67-5134-4BBF-95FE-8481B7201039}" type="datetime5">
              <a:rPr lang="en-US" smtClean="0"/>
              <a:pPr/>
              <a:t>7-Apr-21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25BF0C0-ABBF-4F1D-956E-6131811CF843}" type="datetime5">
              <a:rPr lang="en-US" smtClean="0"/>
              <a:pPr/>
              <a:t>7-Apr-21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2E8BF4B-8855-4065-99C9-EF0B8EB6C4EB}" type="datetime5">
              <a:rPr lang="en-US" smtClean="0"/>
              <a:pPr/>
              <a:t>7-Apr-21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B91F7BA-C5F7-44EA-A4F1-7CE033CF50EE}" type="datetime5">
              <a:rPr lang="en-US" smtClean="0"/>
              <a:pPr/>
              <a:t>7-Apr-21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EDF2A57-B0D3-487D-97CC-625C3218FF2F}" type="datetime5">
              <a:rPr lang="en-US" smtClean="0"/>
              <a:pPr/>
              <a:t>7-Apr-21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170A70B-22D2-4F58-AA78-DEABFA89188F}" type="datetime5">
              <a:rPr lang="en-US" smtClean="0"/>
              <a:pPr/>
              <a:t>7-Apr-21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315C8F7-E6EB-4EB1-8B58-CA106EE9759C}" type="datetime5">
              <a:rPr lang="en-US" smtClean="0"/>
              <a:pPr/>
              <a:t>7-Apr-21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D275F42-C598-493B-B6CF-68609FFA487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B9BB97D-19EC-4453-97B2-156014B59CA8}" type="datetime5">
              <a:rPr lang="en-US" smtClean="0"/>
              <a:pPr/>
              <a:t>7-Apr-21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D275F42-C598-493B-B6CF-68609FFA48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1214422"/>
            <a:ext cx="7772400" cy="1800200"/>
          </a:xfrm>
        </p:spPr>
        <p:txBody>
          <a:bodyPr>
            <a:noAutofit/>
          </a:bodyPr>
          <a:lstStyle/>
          <a:p>
            <a:pPr algn="ctr" rtl="1"/>
            <a:r>
              <a:rPr lang="ar-SA" sz="4400" dirty="0" smtClean="0"/>
              <a:t>الطاقة الجسمية </a:t>
            </a:r>
            <a:r>
              <a:rPr lang="ar-SA" sz="4400" dirty="0" smtClean="0"/>
              <a:t>..1</a:t>
            </a:r>
            <a:r>
              <a:rPr lang="ar-SA" sz="4400" dirty="0" smtClean="0"/>
              <a:t/>
            </a:r>
            <a:br>
              <a:rPr lang="ar-SA" sz="4400" dirty="0" smtClean="0"/>
            </a:br>
            <a:endParaRPr lang="en-US" sz="4400" dirty="0"/>
          </a:p>
        </p:txBody>
      </p:sp>
      <p:sp>
        <p:nvSpPr>
          <p:cNvPr id="3" name="Subtitle 2"/>
          <p:cNvSpPr>
            <a:spLocks noGrp="1"/>
          </p:cNvSpPr>
          <p:nvPr>
            <p:ph type="subTitle" idx="1"/>
          </p:nvPr>
        </p:nvSpPr>
        <p:spPr>
          <a:xfrm>
            <a:off x="1371600" y="3068960"/>
            <a:ext cx="6400800" cy="1728192"/>
          </a:xfrm>
        </p:spPr>
        <p:txBody>
          <a:bodyPr>
            <a:normAutofit fontScale="85000" lnSpcReduction="20000"/>
          </a:bodyPr>
          <a:lstStyle/>
          <a:p>
            <a:pPr algn="ctr" rtl="1"/>
            <a:r>
              <a:rPr lang="ar-SA" b="1" dirty="0" smtClean="0"/>
              <a:t>ا.د</a:t>
            </a:r>
            <a:r>
              <a:rPr lang="ar-SA" b="1" dirty="0"/>
              <a:t>. محمود </a:t>
            </a:r>
            <a:r>
              <a:rPr lang="ar-SA" b="1" dirty="0" smtClean="0"/>
              <a:t>سليمان عزب</a:t>
            </a:r>
            <a:endParaRPr lang="en-US" b="1" dirty="0"/>
          </a:p>
          <a:p>
            <a:pPr algn="ctr" rtl="1"/>
            <a:r>
              <a:rPr lang="en-US" b="1" dirty="0" smtClean="0"/>
              <a:t>Dr. </a:t>
            </a:r>
            <a:r>
              <a:rPr lang="en-US" b="1" dirty="0"/>
              <a:t>Mahmoud </a:t>
            </a:r>
            <a:r>
              <a:rPr lang="en-US" b="1" dirty="0" err="1" smtClean="0"/>
              <a:t>Solaiman</a:t>
            </a:r>
            <a:r>
              <a:rPr lang="en-US" b="1" dirty="0" smtClean="0"/>
              <a:t> Azab</a:t>
            </a:r>
            <a:endParaRPr lang="en-US" b="1" dirty="0"/>
          </a:p>
          <a:p>
            <a:pPr algn="ctr" rtl="1"/>
            <a:r>
              <a:rPr lang="ar-SA" b="1" dirty="0"/>
              <a:t>جامعة فلسطين التقنية – خضوري </a:t>
            </a:r>
            <a:endParaRPr lang="en-US" b="1" dirty="0"/>
          </a:p>
          <a:p>
            <a:r>
              <a:rPr lang="en-US" sz="2800" b="1" dirty="0" smtClean="0"/>
              <a:t>Palestine Technical University- Khadouri</a:t>
            </a:r>
            <a:endParaRPr lang="en-US" b="1" dirty="0" smtClean="0"/>
          </a:p>
          <a:p>
            <a:pPr algn="ctr"/>
            <a:r>
              <a:rPr lang="ar-SA" b="1" dirty="0" smtClean="0"/>
              <a:t>دائرة التربية الرياضية </a:t>
            </a:r>
            <a:endParaRPr lang="en-US" b="1" dirty="0"/>
          </a:p>
          <a:p>
            <a:endParaRPr lang="en-US" dirty="0"/>
          </a:p>
        </p:txBody>
      </p:sp>
      <p:sp>
        <p:nvSpPr>
          <p:cNvPr id="4" name="Date Placeholder 3"/>
          <p:cNvSpPr>
            <a:spLocks noGrp="1"/>
          </p:cNvSpPr>
          <p:nvPr>
            <p:ph type="dt" sz="half" idx="10"/>
          </p:nvPr>
        </p:nvSpPr>
        <p:spPr/>
        <p:txBody>
          <a:bodyPr/>
          <a:lstStyle/>
          <a:p>
            <a:fld id="{9B9EB633-4E1C-4018-9FF8-73B4EE5EC7B3}" type="datetime5">
              <a:rPr lang="en-US" smtClean="0"/>
              <a:pPr/>
              <a:t>7-Apr-21</a:t>
            </a:fld>
            <a:endParaRPr lang="en-US"/>
          </a:p>
        </p:txBody>
      </p:sp>
      <p:sp>
        <p:nvSpPr>
          <p:cNvPr id="5" name="Slide Number Placeholder 4"/>
          <p:cNvSpPr>
            <a:spLocks noGrp="1"/>
          </p:cNvSpPr>
          <p:nvPr>
            <p:ph type="sldNum" sz="quarter" idx="12"/>
          </p:nvPr>
        </p:nvSpPr>
        <p:spPr/>
        <p:txBody>
          <a:bodyPr/>
          <a:lstStyle/>
          <a:p>
            <a:fld id="{1D275F42-C598-493B-B6CF-68609FFA487F}" type="slidenum">
              <a:rPr lang="en-US" smtClean="0"/>
              <a:pPr/>
              <a:t>1</a:t>
            </a:fld>
            <a:endParaRPr lang="en-US"/>
          </a:p>
        </p:txBody>
      </p:sp>
      <p:pic>
        <p:nvPicPr>
          <p:cNvPr id="6" name="Picture 1"/>
          <p:cNvPicPr/>
          <p:nvPr/>
        </p:nvPicPr>
        <p:blipFill>
          <a:blip r:embed="rId2" cstate="print"/>
          <a:srcRect/>
          <a:stretch>
            <a:fillRect/>
          </a:stretch>
        </p:blipFill>
        <p:spPr bwMode="auto">
          <a:xfrm>
            <a:off x="6858016" y="142852"/>
            <a:ext cx="1268416" cy="1143008"/>
          </a:xfrm>
          <a:prstGeom prst="rect">
            <a:avLst/>
          </a:prstGeom>
          <a:noFill/>
          <a:ln w="9525">
            <a:noFill/>
            <a:miter lim="800000"/>
            <a:headEnd/>
            <a:tailEnd/>
          </a:ln>
        </p:spPr>
      </p:pic>
      <p:pic>
        <p:nvPicPr>
          <p:cNvPr id="7" name="Picture 1"/>
          <p:cNvPicPr/>
          <p:nvPr/>
        </p:nvPicPr>
        <p:blipFill>
          <a:blip r:embed="rId2" cstate="print"/>
          <a:srcRect/>
          <a:stretch>
            <a:fillRect/>
          </a:stretch>
        </p:blipFill>
        <p:spPr bwMode="auto">
          <a:xfrm>
            <a:off x="357158" y="142852"/>
            <a:ext cx="1357322" cy="1071570"/>
          </a:xfrm>
          <a:prstGeom prst="rect">
            <a:avLst/>
          </a:prstGeom>
          <a:noFill/>
          <a:ln w="9525">
            <a:noFill/>
            <a:miter lim="800000"/>
            <a:headEnd/>
            <a:tailEnd/>
          </a:ln>
        </p:spPr>
      </p:pic>
      <p:pic>
        <p:nvPicPr>
          <p:cNvPr id="8" name="صورة 7" descr="C:\Users\m.azab\Desktop\unnamed.jpg"/>
          <p:cNvPicPr/>
          <p:nvPr/>
        </p:nvPicPr>
        <p:blipFill>
          <a:blip r:embed="rId3"/>
          <a:srcRect/>
          <a:stretch>
            <a:fillRect/>
          </a:stretch>
        </p:blipFill>
        <p:spPr bwMode="auto">
          <a:xfrm>
            <a:off x="6588224" y="1484784"/>
            <a:ext cx="2069346" cy="1728192"/>
          </a:xfrm>
          <a:prstGeom prst="rect">
            <a:avLst/>
          </a:prstGeom>
          <a:noFill/>
          <a:ln w="9525">
            <a:noFill/>
            <a:miter lim="800000"/>
            <a:headEnd/>
            <a:tailEnd/>
          </a:ln>
        </p:spPr>
      </p:pic>
      <p:pic>
        <p:nvPicPr>
          <p:cNvPr id="9" name="صورة 8" descr="C:\Users\m.azab\Desktop\unnamed.jpg"/>
          <p:cNvPicPr/>
          <p:nvPr/>
        </p:nvPicPr>
        <p:blipFill>
          <a:blip r:embed="rId3"/>
          <a:srcRect/>
          <a:stretch>
            <a:fillRect/>
          </a:stretch>
        </p:blipFill>
        <p:spPr bwMode="auto">
          <a:xfrm>
            <a:off x="179512" y="1406861"/>
            <a:ext cx="2160240" cy="194421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692696"/>
            <a:ext cx="7772400" cy="4118615"/>
          </a:xfrm>
        </p:spPr>
        <p:txBody>
          <a:bodyPr>
            <a:normAutofit lnSpcReduction="10000"/>
          </a:bodyPr>
          <a:lstStyle/>
          <a:p>
            <a:pPr rtl="1"/>
            <a:r>
              <a:rPr lang="ar-IQ" b="1" dirty="0"/>
              <a:t> </a:t>
            </a:r>
            <a:r>
              <a:rPr lang="ar-JO" b="1" u="sng" dirty="0"/>
              <a:t>الطاقة الجسمية:</a:t>
            </a:r>
            <a:endParaRPr lang="en-US" dirty="0"/>
          </a:p>
          <a:p>
            <a:pPr rtl="1"/>
            <a:r>
              <a:rPr lang="ar-JO" b="1" dirty="0"/>
              <a:t>الطاقة الجسمية جزءٌ مهم وفعّال في حياة الفرد بل هي عصب الحياة الذي يرتكز عليه كل شيء في حياة الفرد والمجتمع وهي نعمة من الله تعالى وهبها لجميع مخلوقاته للعيش في هذا الكون العظيم فالنشاط البدني هو الذي شيَّد معظم الحضارات وبني الأمم ولو ألقيت نظرة سريعة حولك لوجدت أنّ معظم الأشياء قد استخدم فيها النشاط البدني الذي هو أساس الحياة كما أنّه لا يستطيع الإنسان أن يمارس النشاطات اليومية دون الطاقة اللازمة لذلك والقيام بالعمال المكلف بها.</a:t>
            </a:r>
            <a:endParaRPr lang="en-US" dirty="0"/>
          </a:p>
          <a:p>
            <a:pPr rtl="1"/>
            <a:r>
              <a:rPr lang="en-US" b="1" dirty="0"/>
              <a:t> </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7-Apr-21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2</a:t>
            </a:fld>
            <a:endParaRPr lang="en-US"/>
          </a:p>
        </p:txBody>
      </p:sp>
    </p:spTree>
    <p:extLst>
      <p:ext uri="{BB962C8B-B14F-4D97-AF65-F5344CB8AC3E}">
        <p14:creationId xmlns:p14="http://schemas.microsoft.com/office/powerpoint/2010/main" val="3349563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548680"/>
            <a:ext cx="7772400" cy="4262631"/>
          </a:xfrm>
        </p:spPr>
        <p:txBody>
          <a:bodyPr>
            <a:normAutofit/>
          </a:bodyPr>
          <a:lstStyle/>
          <a:p>
            <a:pPr rtl="1"/>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7-Apr-21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3</a:t>
            </a:fld>
            <a:endParaRPr lang="en-US"/>
          </a:p>
        </p:txBody>
      </p:sp>
      <p:pic>
        <p:nvPicPr>
          <p:cNvPr id="6" name="صورة 5" descr="C:\Users\m.azab\Desktop\dddaa96a-e489-4f3d-86e9-1f6010f6764c.jpg"/>
          <p:cNvPicPr/>
          <p:nvPr/>
        </p:nvPicPr>
        <p:blipFill>
          <a:blip r:embed="rId2"/>
          <a:srcRect/>
          <a:stretch>
            <a:fillRect/>
          </a:stretch>
        </p:blipFill>
        <p:spPr bwMode="auto">
          <a:xfrm>
            <a:off x="2483768" y="620688"/>
            <a:ext cx="4686300" cy="4286250"/>
          </a:xfrm>
          <a:prstGeom prst="rect">
            <a:avLst/>
          </a:prstGeom>
          <a:noFill/>
          <a:ln w="9525">
            <a:noFill/>
            <a:miter lim="800000"/>
            <a:headEnd/>
            <a:tailEnd/>
          </a:ln>
        </p:spPr>
      </p:pic>
    </p:spTree>
    <p:extLst>
      <p:ext uri="{BB962C8B-B14F-4D97-AF65-F5344CB8AC3E}">
        <p14:creationId xmlns:p14="http://schemas.microsoft.com/office/powerpoint/2010/main" val="464509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476672"/>
            <a:ext cx="7772400" cy="4334639"/>
          </a:xfrm>
        </p:spPr>
        <p:txBody>
          <a:bodyPr>
            <a:normAutofit/>
          </a:bodyPr>
          <a:lstStyle/>
          <a:p>
            <a:pPr rtl="1"/>
            <a:r>
              <a:rPr lang="ar-JO" b="1" u="sng" dirty="0"/>
              <a:t>الطاقة:</a:t>
            </a:r>
            <a:endParaRPr lang="en-US" dirty="0"/>
          </a:p>
          <a:p>
            <a:pPr rtl="1"/>
            <a:r>
              <a:rPr lang="ar-JO" b="1" dirty="0"/>
              <a:t>هي القوة التي تعمل على تحريك الأشياء ونقلها من مكان إلى مكان آخر.</a:t>
            </a:r>
            <a:endParaRPr lang="en-US" dirty="0"/>
          </a:p>
          <a:p>
            <a:pPr rtl="1"/>
            <a:r>
              <a:rPr lang="ar-JO" b="1" dirty="0"/>
              <a:t> </a:t>
            </a:r>
            <a:endParaRPr lang="en-US" dirty="0"/>
          </a:p>
          <a:p>
            <a:pPr rtl="1"/>
            <a:r>
              <a:rPr lang="ar-JO" b="1" u="sng" dirty="0"/>
              <a:t>الطاقة الجسمية:</a:t>
            </a:r>
            <a:endParaRPr lang="en-US" dirty="0"/>
          </a:p>
          <a:p>
            <a:pPr rtl="1"/>
            <a:r>
              <a:rPr lang="ar-JO" b="1" dirty="0"/>
              <a:t>هي القوة التي تعمل على تحريك العضلات وتحريك الجسم من مكان إلى آخر والقيام بالنشاطات اليومية.</a:t>
            </a:r>
            <a:endParaRPr lang="en-US" dirty="0"/>
          </a:p>
          <a:p>
            <a:pPr rtl="1"/>
            <a:r>
              <a:rPr lang="ar-JO" b="1" dirty="0"/>
              <a:t> </a:t>
            </a:r>
            <a:endParaRPr lang="en-US" dirty="0"/>
          </a:p>
          <a:p>
            <a:pPr rtl="1"/>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7-Apr-21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4</a:t>
            </a:fld>
            <a:endParaRPr lang="en-US"/>
          </a:p>
        </p:txBody>
      </p:sp>
    </p:spTree>
    <p:extLst>
      <p:ext uri="{BB962C8B-B14F-4D97-AF65-F5344CB8AC3E}">
        <p14:creationId xmlns:p14="http://schemas.microsoft.com/office/powerpoint/2010/main" val="623751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188640"/>
            <a:ext cx="7772400" cy="4622671"/>
          </a:xfrm>
        </p:spPr>
        <p:txBody>
          <a:bodyPr>
            <a:normAutofit lnSpcReduction="10000"/>
          </a:bodyPr>
          <a:lstStyle/>
          <a:p>
            <a:pPr rtl="1"/>
            <a:r>
              <a:rPr lang="ar-JO" b="1" dirty="0"/>
              <a:t>-   الرياضي الذي يفقد من وزنه ( 4 – 7 ) % يحتاج الى ( 36 ) ساعة للتعويض التام (الاماهة التامة)</a:t>
            </a:r>
            <a:r>
              <a:rPr lang="ar-IQ" b="1" dirty="0"/>
              <a:t>.</a:t>
            </a:r>
            <a:endParaRPr lang="en-US" dirty="0"/>
          </a:p>
          <a:p>
            <a:pPr rtl="1"/>
            <a:r>
              <a:rPr lang="ar-JO" b="1" dirty="0"/>
              <a:t>8-   تدعيم قوة التحمل اذ تشير التجارب انه كلما زاد تناول الماء بالمقدار </a:t>
            </a:r>
            <a:r>
              <a:rPr lang="ar-JO" b="1" dirty="0" err="1"/>
              <a:t>الموصى</a:t>
            </a:r>
            <a:r>
              <a:rPr lang="ar-JO" b="1" dirty="0"/>
              <a:t> به أثناء التمرين قلّ استهلاك </a:t>
            </a:r>
            <a:r>
              <a:rPr lang="ar-JO" b="1" dirty="0" err="1"/>
              <a:t>الكلايكوجين</a:t>
            </a:r>
            <a:r>
              <a:rPr lang="ar-JO" b="1" dirty="0"/>
              <a:t> الذي تحتاج اليه العضلات ليعطيها الطاقة، فتناول السوائل أثناء ممارسة النشاط البدني يجعل العضلات تستهلك تلك السوائل بدلا من </a:t>
            </a:r>
            <a:r>
              <a:rPr lang="ar-JO" b="1" dirty="0" err="1"/>
              <a:t>الكلايكوجين</a:t>
            </a:r>
            <a:r>
              <a:rPr lang="ar-JO" b="1" dirty="0"/>
              <a:t> (أي تكسير </a:t>
            </a:r>
            <a:r>
              <a:rPr lang="ar-JO" b="1" dirty="0" err="1"/>
              <a:t>كلايكوجين</a:t>
            </a:r>
            <a:r>
              <a:rPr lang="ar-JO" b="1" dirty="0"/>
              <a:t> العضلة للحصول على الطاقة ) ونتيجة لذلك سوف لن يحصل اجهاد سريع للعضلة وبذلك نستطيع تأخير ظهور التعب، لان كمية الماء في الكبد تقدر ب75 % وبالعضلات حوالي 80%</a:t>
            </a:r>
            <a:r>
              <a:rPr lang="ar-IQ" b="1" dirty="0"/>
              <a:t>.</a:t>
            </a:r>
            <a:endParaRPr lang="en-US" dirty="0"/>
          </a:p>
          <a:p>
            <a:pPr rtl="1"/>
            <a:r>
              <a:rPr lang="ar-JO" b="1" dirty="0"/>
              <a:t> </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7-Apr-21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5</a:t>
            </a:fld>
            <a:endParaRPr lang="en-US"/>
          </a:p>
        </p:txBody>
      </p:sp>
    </p:spTree>
    <p:extLst>
      <p:ext uri="{BB962C8B-B14F-4D97-AF65-F5344CB8AC3E}">
        <p14:creationId xmlns:p14="http://schemas.microsoft.com/office/powerpoint/2010/main" val="2286102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476672"/>
            <a:ext cx="7772400" cy="4334639"/>
          </a:xfrm>
        </p:spPr>
        <p:txBody>
          <a:bodyPr>
            <a:normAutofit/>
          </a:bodyPr>
          <a:lstStyle/>
          <a:p>
            <a:pPr rtl="1"/>
            <a:r>
              <a:rPr lang="ar-JO" b="1" u="sng" dirty="0"/>
              <a:t> فوائد الطاقة هي:</a:t>
            </a:r>
            <a:endParaRPr lang="en-US" dirty="0"/>
          </a:p>
          <a:p>
            <a:pPr rtl="1"/>
            <a:r>
              <a:rPr lang="ar-JO" b="1" dirty="0"/>
              <a:t>- الأساس في حركة الجسم وتنقلاته.</a:t>
            </a:r>
            <a:endParaRPr lang="en-US" dirty="0"/>
          </a:p>
          <a:p>
            <a:pPr rtl="1"/>
            <a:r>
              <a:rPr lang="ar-JO" b="1" dirty="0"/>
              <a:t>- الأساس في بقاء المخلوقات على قيد الحياة.</a:t>
            </a:r>
            <a:endParaRPr lang="en-US" dirty="0"/>
          </a:p>
          <a:p>
            <a:pPr rtl="1"/>
            <a:r>
              <a:rPr lang="ar-JO" b="1" dirty="0"/>
              <a:t>- القيام بالنشاطات مثل ممارسة الرياضة.</a:t>
            </a:r>
            <a:endParaRPr lang="en-US" dirty="0"/>
          </a:p>
          <a:p>
            <a:pPr rtl="1"/>
            <a:r>
              <a:rPr lang="ar-JO" b="1" dirty="0"/>
              <a:t> </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7-Apr-21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6</a:t>
            </a:fld>
            <a:endParaRPr lang="en-US"/>
          </a:p>
        </p:txBody>
      </p:sp>
    </p:spTree>
    <p:extLst>
      <p:ext uri="{BB962C8B-B14F-4D97-AF65-F5344CB8AC3E}">
        <p14:creationId xmlns:p14="http://schemas.microsoft.com/office/powerpoint/2010/main" val="3164472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620688"/>
            <a:ext cx="7772400" cy="4190623"/>
          </a:xfrm>
        </p:spPr>
        <p:txBody>
          <a:bodyPr>
            <a:normAutofit/>
          </a:bodyPr>
          <a:lstStyle/>
          <a:p>
            <a:pPr rtl="1"/>
            <a:r>
              <a:rPr lang="ar-JO" b="1" dirty="0"/>
              <a:t> </a:t>
            </a:r>
            <a:r>
              <a:rPr lang="ar-JO" b="1" u="sng" dirty="0"/>
              <a:t>مصادرها الأساسية:</a:t>
            </a:r>
            <a:endParaRPr lang="en-US" dirty="0"/>
          </a:p>
          <a:p>
            <a:pPr rtl="1"/>
            <a:r>
              <a:rPr lang="ar-JO" b="1" dirty="0"/>
              <a:t>الطعام هو المصدر للطاقة و جسم الإنسان يحتاج لجميع مصادر الغذاء من كربوهيدرات (نشويات) </a:t>
            </a:r>
            <a:r>
              <a:rPr lang="en-US" b="1" dirty="0"/>
              <a:t>Carbohydrates</a:t>
            </a:r>
            <a:r>
              <a:rPr lang="ar-JO" b="1" dirty="0"/>
              <a:t> و بروتينات </a:t>
            </a:r>
            <a:r>
              <a:rPr lang="en-US" b="1" dirty="0"/>
              <a:t>Proteins</a:t>
            </a:r>
            <a:r>
              <a:rPr lang="ar-JO" b="1" dirty="0"/>
              <a:t> و دهون </a:t>
            </a:r>
            <a:r>
              <a:rPr lang="en-US" b="1" dirty="0"/>
              <a:t>fat</a:t>
            </a:r>
            <a:r>
              <a:rPr lang="ar-JO" b="1" dirty="0"/>
              <a:t> . ويحتاج الجسم الطبيعي هذه المصادر لإنتاج الطاقة بنسب مُختلفة.                                                                                                      </a:t>
            </a:r>
            <a:br>
              <a:rPr lang="ar-JO" b="1" dirty="0"/>
            </a:br>
            <a:r>
              <a:rPr lang="ar-JO" b="1" dirty="0"/>
              <a:t>- الكربوهيدرات 50% </a:t>
            </a:r>
            <a:br>
              <a:rPr lang="ar-JO" b="1" dirty="0"/>
            </a:br>
            <a:r>
              <a:rPr lang="ar-JO" b="1" dirty="0"/>
              <a:t>- الدهون 35% </a:t>
            </a:r>
            <a:br>
              <a:rPr lang="ar-JO" b="1" dirty="0"/>
            </a:br>
            <a:r>
              <a:rPr lang="ar-JO" b="1" dirty="0"/>
              <a:t>- البروتينات 15% </a:t>
            </a:r>
            <a:endParaRPr lang="en-US" dirty="0"/>
          </a:p>
          <a:p>
            <a:pPr rtl="1"/>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7-Apr-21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7</a:t>
            </a:fld>
            <a:endParaRPr lang="en-US"/>
          </a:p>
        </p:txBody>
      </p:sp>
    </p:spTree>
    <p:extLst>
      <p:ext uri="{BB962C8B-B14F-4D97-AF65-F5344CB8AC3E}">
        <p14:creationId xmlns:p14="http://schemas.microsoft.com/office/powerpoint/2010/main" val="3921508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2497C-4A66-4E7E-9218-5F66E9AC56E6}" type="datetime5">
              <a:rPr lang="en-US" smtClean="0"/>
              <a:pPr/>
              <a:t>7-Apr-21</a:t>
            </a:fld>
            <a:endParaRPr lang="en-US"/>
          </a:p>
        </p:txBody>
      </p:sp>
      <p:sp>
        <p:nvSpPr>
          <p:cNvPr id="3" name="Slide Number Placeholder 2"/>
          <p:cNvSpPr>
            <a:spLocks noGrp="1"/>
          </p:cNvSpPr>
          <p:nvPr>
            <p:ph type="sldNum" sz="quarter" idx="12"/>
          </p:nvPr>
        </p:nvSpPr>
        <p:spPr/>
        <p:txBody>
          <a:bodyPr/>
          <a:lstStyle/>
          <a:p>
            <a:fld id="{1D275F42-C598-493B-B6CF-68609FFA487F}" type="slidenum">
              <a:rPr lang="en-US" smtClean="0"/>
              <a:pPr/>
              <a:t>8</a:t>
            </a:fld>
            <a:endParaRPr lang="en-US"/>
          </a:p>
        </p:txBody>
      </p:sp>
      <p:sp>
        <p:nvSpPr>
          <p:cNvPr id="4" name="Rectangle 3"/>
          <p:cNvSpPr/>
          <p:nvPr/>
        </p:nvSpPr>
        <p:spPr>
          <a:xfrm>
            <a:off x="3779912" y="980728"/>
            <a:ext cx="1975221" cy="923330"/>
          </a:xfrm>
          <a:prstGeom prst="rect">
            <a:avLst/>
          </a:prstGeom>
          <a:noFill/>
        </p:spPr>
        <p:txBody>
          <a:bodyPr wrap="none" lIns="91440" tIns="45720" rIns="91440" bIns="45720">
            <a:spAutoFit/>
          </a:bodyPr>
          <a:lstStyle/>
          <a:p>
            <a:pPr algn="ctr"/>
            <a:r>
              <a:rPr lang="ar-JO" sz="5400" b="1" cap="none" spc="0" dirty="0" smtClean="0">
                <a:ln w="17780" cmpd="sng">
                  <a:solidFill>
                    <a:srgbClr val="FFFFFF"/>
                  </a:solidFill>
                  <a:prstDash val="solid"/>
                  <a:miter lim="800000"/>
                </a:ln>
                <a:solidFill>
                  <a:schemeClr val="accent5">
                    <a:lumMod val="75000"/>
                  </a:schemeClr>
                </a:solidFill>
                <a:effectLst>
                  <a:outerShdw blurRad="50800" algn="tl" rotWithShape="0">
                    <a:srgbClr val="000000"/>
                  </a:outerShdw>
                </a:effectLst>
              </a:rPr>
              <a:t>الخاتمة</a:t>
            </a:r>
            <a:r>
              <a:rPr lang="ar-JO"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Rectangle 4"/>
          <p:cNvSpPr/>
          <p:nvPr/>
        </p:nvSpPr>
        <p:spPr>
          <a:xfrm>
            <a:off x="755576" y="2780928"/>
            <a:ext cx="7651454" cy="1754326"/>
          </a:xfrm>
          <a:prstGeom prst="rect">
            <a:avLst/>
          </a:prstGeom>
          <a:noFill/>
        </p:spPr>
        <p:txBody>
          <a:bodyPr wrap="square" lIns="91440" tIns="45720" rIns="91440" bIns="45720">
            <a:spAutoFit/>
          </a:bodyPr>
          <a:lstStyle/>
          <a:p>
            <a:pPr algn="ctr"/>
            <a:r>
              <a:rPr lang="ar-JO" sz="5400" b="1" cap="none" spc="0"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اشكر لكم حسن اصغائكم </a:t>
            </a:r>
          </a:p>
          <a:p>
            <a:pPr algn="ctr"/>
            <a:r>
              <a:rPr lang="ar-JO" sz="5400" b="1"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والسلام عليكم ورحمة الله وبركاته</a:t>
            </a:r>
            <a:endParaRPr lang="en-US" sz="5400" b="1" cap="none" spc="0" dirty="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488</TotalTime>
  <Words>97</Words>
  <Application>Microsoft Office PowerPoint</Application>
  <PresentationFormat>عرض على الشاشة (3:4)‏</PresentationFormat>
  <Paragraphs>44</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Concourse</vt:lpstr>
      <vt:lpstr>الطاقة الجسمية ..1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دراسة تحليلية للصعوبات التي تواجه طلبة تخصص التربية الرياضية في المساقات العملية في جامعة فلسطين التقنية خضوري  Analytical study of the difficulties facing students in the field of physical education in practical subjects at the Palestine Technical University- Khadouri</dc:title>
  <dc:creator>Customer</dc:creator>
  <cp:lastModifiedBy>microworks</cp:lastModifiedBy>
  <cp:revision>114</cp:revision>
  <dcterms:created xsi:type="dcterms:W3CDTF">2017-10-26T15:09:56Z</dcterms:created>
  <dcterms:modified xsi:type="dcterms:W3CDTF">2021-04-07T13:23:32Z</dcterms:modified>
</cp:coreProperties>
</file>