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85" r:id="rId2"/>
    <p:sldId id="286" r:id="rId3"/>
    <p:sldId id="287" r:id="rId4"/>
    <p:sldId id="289" r:id="rId5"/>
    <p:sldId id="290" r:id="rId6"/>
    <p:sldId id="310" r:id="rId7"/>
    <p:sldId id="307" r:id="rId8"/>
    <p:sldId id="291"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4" r:id="rId62"/>
    <p:sldId id="365" r:id="rId63"/>
    <p:sldId id="363" r:id="rId64"/>
    <p:sldId id="366" r:id="rId65"/>
    <p:sldId id="367"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p:cViewPr>
        <p:scale>
          <a:sx n="90" d="100"/>
          <a:sy n="90" d="100"/>
        </p:scale>
        <p:origin x="-1267" y="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0B7DC-819C-419B-8249-F4AC90F98829}" type="datetimeFigureOut">
              <a:rPr lang="en-US" smtClean="0"/>
              <a:t>4/15/2024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1B9817-670E-4250-8A3E-C161FD07F68A}" type="slidenum">
              <a:rPr lang="en-US" smtClean="0"/>
              <a:t>‹#›</a:t>
            </a:fld>
            <a:endParaRPr lang="en-US"/>
          </a:p>
        </p:txBody>
      </p:sp>
    </p:spTree>
    <p:extLst>
      <p:ext uri="{BB962C8B-B14F-4D97-AF65-F5344CB8AC3E}">
        <p14:creationId xmlns:p14="http://schemas.microsoft.com/office/powerpoint/2010/main" val="22240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149150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ww.youtube.com/watch?v=YDBdoV3gh7g"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youtube.com/watch?v=Unh99Qn7CmI"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ww.youtube.com/watch?v=VGj32euYZ2c"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124744"/>
            <a:ext cx="8229600" cy="41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860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838200"/>
            <a:ext cx="6559485" cy="4728931"/>
          </a:xfrm>
          <a:prstGeom prst="rect">
            <a:avLst/>
          </a:prstGeom>
        </p:spPr>
      </p:pic>
    </p:spTree>
    <p:extLst>
      <p:ext uri="{BB962C8B-B14F-4D97-AF65-F5344CB8AC3E}">
        <p14:creationId xmlns:p14="http://schemas.microsoft.com/office/powerpoint/2010/main" val="3498098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
          <p:cNvSpPr/>
          <p:nvPr/>
        </p:nvSpPr>
        <p:spPr>
          <a:xfrm>
            <a:off x="0" y="736453"/>
            <a:ext cx="9067800" cy="3693319"/>
          </a:xfrm>
          <a:prstGeom prst="rect">
            <a:avLst/>
          </a:prstGeom>
        </p:spPr>
        <p:txBody>
          <a:bodyPr wrap="square">
            <a:spAutoFit/>
          </a:bodyPr>
          <a:lstStyle/>
          <a:p>
            <a:r>
              <a:rPr lang="en-US" dirty="0"/>
              <a:t> </a:t>
            </a:r>
          </a:p>
          <a:p>
            <a:pPr algn="r" rtl="1" fontAlgn="ctr"/>
            <a:r>
              <a:rPr lang="ar-YE" b="1" dirty="0"/>
              <a:t>تعريفات عامة في القواطع الكهربائية</a:t>
            </a:r>
            <a:r>
              <a:rPr lang="en-US" b="1" dirty="0"/>
              <a:t> :</a:t>
            </a:r>
            <a:endParaRPr lang="en-US" dirty="0"/>
          </a:p>
          <a:p>
            <a:pPr algn="r" rtl="1"/>
            <a:r>
              <a:rPr lang="en-US" b="1" dirty="0" smtClean="0"/>
              <a:t>:</a:t>
            </a:r>
            <a:r>
              <a:rPr lang="en-US" b="1" dirty="0" err="1" smtClean="0"/>
              <a:t>Ue</a:t>
            </a:r>
            <a:r>
              <a:rPr lang="en-US" b="1" dirty="0" smtClean="0"/>
              <a:t> </a:t>
            </a:r>
            <a:r>
              <a:rPr lang="en-US" dirty="0"/>
              <a:t> </a:t>
            </a:r>
            <a:r>
              <a:rPr lang="ar-SA" dirty="0"/>
              <a:t>جهد الاستخدام المقنن (</a:t>
            </a:r>
            <a:r>
              <a:rPr lang="ar-SA" dirty="0" smtClean="0"/>
              <a:t>الاسمي</a:t>
            </a:r>
            <a:r>
              <a:rPr lang="en-US" dirty="0" smtClean="0"/>
              <a:t>(</a:t>
            </a:r>
            <a:endParaRPr lang="en-US" dirty="0"/>
          </a:p>
          <a:p>
            <a:pPr algn="r" rtl="1"/>
            <a:r>
              <a:rPr lang="en-US" b="1" dirty="0" smtClean="0"/>
              <a:t>:</a:t>
            </a:r>
            <a:r>
              <a:rPr lang="en-US" b="1" dirty="0" err="1" smtClean="0"/>
              <a:t>Ui</a:t>
            </a:r>
            <a:r>
              <a:rPr lang="en-US" b="1" dirty="0"/>
              <a:t> </a:t>
            </a:r>
            <a:r>
              <a:rPr lang="en-US" dirty="0"/>
              <a:t> </a:t>
            </a:r>
            <a:r>
              <a:rPr lang="ar-SA" dirty="0"/>
              <a:t>جهد العزل المقنن</a:t>
            </a:r>
            <a:r>
              <a:rPr lang="en-US" dirty="0"/>
              <a:t> .</a:t>
            </a:r>
          </a:p>
          <a:p>
            <a:pPr algn="r" rtl="1"/>
            <a:r>
              <a:rPr lang="en-US" b="1" dirty="0" smtClean="0"/>
              <a:t>:</a:t>
            </a:r>
            <a:r>
              <a:rPr lang="en-US" b="1" dirty="0" err="1" smtClean="0"/>
              <a:t>Uimp</a:t>
            </a:r>
            <a:r>
              <a:rPr lang="en-US" b="1" dirty="0" smtClean="0"/>
              <a:t> </a:t>
            </a:r>
            <a:r>
              <a:rPr lang="en-US" b="1" dirty="0"/>
              <a:t>:</a:t>
            </a:r>
            <a:r>
              <a:rPr lang="en-US" dirty="0"/>
              <a:t> </a:t>
            </a:r>
            <a:r>
              <a:rPr lang="ar-SA" dirty="0"/>
              <a:t>جهد الصدمة المقنن</a:t>
            </a:r>
            <a:r>
              <a:rPr lang="en-US" dirty="0"/>
              <a:t>.</a:t>
            </a:r>
          </a:p>
          <a:p>
            <a:pPr algn="r" rtl="1"/>
            <a:r>
              <a:rPr lang="en-US" b="1" dirty="0" smtClean="0"/>
              <a:t>:</a:t>
            </a:r>
            <a:r>
              <a:rPr lang="en-US" b="1" dirty="0" err="1" smtClean="0"/>
              <a:t>Icu</a:t>
            </a:r>
            <a:r>
              <a:rPr lang="en-US" b="1" dirty="0"/>
              <a:t> </a:t>
            </a:r>
            <a:r>
              <a:rPr lang="en-US" dirty="0"/>
              <a:t> </a:t>
            </a:r>
            <a:r>
              <a:rPr lang="ar-SA" dirty="0"/>
              <a:t>التيار الأقصى لفصل القصر وهي أقصى قيمة لسعة القطع التي يتحملها القاطع مرة واحدة ويقوم بفصل تيارها ولكن يجب بعدها اختبار القاطع.ينتج عن ذلك استبدال القواطع المنمنمة والمقولبة حيث إنها لا تختبر من الداخل.وبالنسبة للقواطع الهوائية يتم استبدال تماسات الفصل أو أي أجزاء بها عطل حيث إنها مصممة لذلك</a:t>
            </a:r>
            <a:r>
              <a:rPr lang="en-US" dirty="0"/>
              <a:t>.</a:t>
            </a:r>
          </a:p>
          <a:p>
            <a:pPr algn="r" rtl="1"/>
            <a:r>
              <a:rPr lang="en-US" b="1" dirty="0" smtClean="0"/>
              <a:t>:</a:t>
            </a:r>
            <a:r>
              <a:rPr lang="en-US" b="1" dirty="0" err="1" smtClean="0"/>
              <a:t>Ics</a:t>
            </a:r>
            <a:r>
              <a:rPr lang="en-US" b="1" dirty="0"/>
              <a:t> </a:t>
            </a:r>
            <a:r>
              <a:rPr lang="en-US" dirty="0"/>
              <a:t> </a:t>
            </a:r>
            <a:r>
              <a:rPr lang="ar-SA" dirty="0"/>
              <a:t>التيار التشغيلي لفصل القصر وهي نسبة مئوية من</a:t>
            </a:r>
            <a:r>
              <a:rPr lang="en-US" dirty="0"/>
              <a:t> </a:t>
            </a:r>
            <a:r>
              <a:rPr lang="en-US" dirty="0" err="1"/>
              <a:t>Icu</a:t>
            </a:r>
            <a:r>
              <a:rPr lang="en-US" dirty="0"/>
              <a:t> (</a:t>
            </a:r>
            <a:r>
              <a:rPr lang="en-US" dirty="0" err="1"/>
              <a:t>Ics</a:t>
            </a:r>
            <a:r>
              <a:rPr lang="en-US" dirty="0"/>
              <a:t>=100, 75, 50, 25%Icu) .</a:t>
            </a:r>
          </a:p>
          <a:p>
            <a:pPr algn="r" rtl="1"/>
            <a:r>
              <a:rPr lang="ar-SA" dirty="0"/>
              <a:t>والتي يتحملها القاطع ثلاث مرات متتالية بفاصل زمني قدره ثلاث دقائق ويجب اختبار القاطع بعدها</a:t>
            </a:r>
            <a:r>
              <a:rPr lang="en-US" dirty="0"/>
              <a:t>.</a:t>
            </a:r>
          </a:p>
          <a:p>
            <a:pPr algn="r" rtl="1"/>
            <a:r>
              <a:rPr lang="en-US" b="1" dirty="0" smtClean="0"/>
              <a:t>:In</a:t>
            </a:r>
            <a:r>
              <a:rPr lang="en-US" b="1" dirty="0"/>
              <a:t> </a:t>
            </a:r>
            <a:r>
              <a:rPr lang="ar-SA" dirty="0" smtClean="0"/>
              <a:t>التيار </a:t>
            </a:r>
            <a:r>
              <a:rPr lang="ar-SA" dirty="0"/>
              <a:t>المقنن (</a:t>
            </a:r>
            <a:r>
              <a:rPr lang="ar-SA" dirty="0" smtClean="0"/>
              <a:t>الاسمي</a:t>
            </a:r>
            <a:r>
              <a:rPr lang="en-US" dirty="0" smtClean="0"/>
              <a:t>(</a:t>
            </a:r>
            <a:endParaRPr lang="en-US" dirty="0"/>
          </a:p>
          <a:p>
            <a:pPr algn="r" rtl="1"/>
            <a:r>
              <a:rPr lang="en-US" b="1" dirty="0" smtClean="0"/>
              <a:t>:</a:t>
            </a:r>
            <a:r>
              <a:rPr lang="en-US" b="1" dirty="0" err="1" smtClean="0"/>
              <a:t>Im</a:t>
            </a:r>
            <a:r>
              <a:rPr lang="en-US" b="1" dirty="0"/>
              <a:t> </a:t>
            </a:r>
            <a:r>
              <a:rPr lang="en-US" dirty="0"/>
              <a:t> </a:t>
            </a:r>
            <a:r>
              <a:rPr lang="ar-SA" dirty="0"/>
              <a:t>تيار الفصل المغناطيسي</a:t>
            </a:r>
            <a:r>
              <a:rPr lang="en-US" dirty="0"/>
              <a:t>.</a:t>
            </a:r>
          </a:p>
          <a:p>
            <a:pPr algn="r" rtl="1"/>
            <a:r>
              <a:rPr lang="en-US" b="1" dirty="0" smtClean="0"/>
              <a:t>:</a:t>
            </a:r>
            <a:r>
              <a:rPr lang="en-US" b="1" dirty="0" err="1" smtClean="0"/>
              <a:t>Ir</a:t>
            </a:r>
            <a:r>
              <a:rPr lang="en-US" b="1" dirty="0"/>
              <a:t> </a:t>
            </a:r>
            <a:r>
              <a:rPr lang="en-US" dirty="0"/>
              <a:t> </a:t>
            </a:r>
            <a:r>
              <a:rPr lang="ar-SA" dirty="0"/>
              <a:t>تيار الفصل الحراري</a:t>
            </a:r>
            <a:r>
              <a:rPr lang="en-US" dirty="0"/>
              <a:t>.</a:t>
            </a:r>
          </a:p>
        </p:txBody>
      </p:sp>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21718" y="1044952"/>
            <a:ext cx="5580636" cy="3750919"/>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2667000" y="838200"/>
            <a:ext cx="6305855" cy="4743002"/>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408107" y="785040"/>
            <a:ext cx="7516693" cy="4777559"/>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مستطيل 1"/>
          <p:cNvSpPr/>
          <p:nvPr/>
        </p:nvSpPr>
        <p:spPr>
          <a:xfrm>
            <a:off x="-76199" y="889844"/>
            <a:ext cx="9220200" cy="3416320"/>
          </a:xfrm>
          <a:prstGeom prst="rect">
            <a:avLst/>
          </a:prstGeom>
        </p:spPr>
        <p:txBody>
          <a:bodyPr wrap="square">
            <a:spAutoFit/>
          </a:bodyPr>
          <a:lstStyle/>
          <a:p>
            <a:r>
              <a:rPr lang="en-US" dirty="0"/>
              <a:t> </a:t>
            </a:r>
          </a:p>
          <a:p>
            <a:pPr algn="r" rtl="1" fontAlgn="ctr"/>
            <a:r>
              <a:rPr lang="ar-YE" b="1" dirty="0"/>
              <a:t>تقسم القواطع الكهربائية إلى الفئات التالية من حيث معايرة زمن الفصل</a:t>
            </a:r>
            <a:r>
              <a:rPr lang="en-US" b="1" dirty="0"/>
              <a:t> :</a:t>
            </a:r>
            <a:endParaRPr lang="en-US" dirty="0"/>
          </a:p>
          <a:p>
            <a:pPr algn="r" rtl="1"/>
            <a:r>
              <a:rPr lang="en-US" b="1" dirty="0"/>
              <a:t>Cat. A </a:t>
            </a:r>
            <a:r>
              <a:rPr lang="en-US" dirty="0"/>
              <a:t> </a:t>
            </a:r>
            <a:r>
              <a:rPr lang="ar-SA" dirty="0"/>
              <a:t>لا يمكن معايرة زمن فصل القاطع الكهربائي</a:t>
            </a:r>
            <a:r>
              <a:rPr lang="en-US" dirty="0"/>
              <a:t>.</a:t>
            </a:r>
          </a:p>
          <a:p>
            <a:pPr algn="r" rtl="1"/>
            <a:r>
              <a:rPr lang="en-US" b="1" dirty="0" err="1"/>
              <a:t>Cat.B</a:t>
            </a:r>
            <a:r>
              <a:rPr lang="en-US" b="1" dirty="0"/>
              <a:t> </a:t>
            </a:r>
            <a:r>
              <a:rPr lang="en-US" dirty="0"/>
              <a:t> </a:t>
            </a:r>
            <a:r>
              <a:rPr lang="ar-SA" dirty="0"/>
              <a:t>يمكن معايرة زمن الفصل الحراري وزمن الفصل المغناطيسي للقاطع</a:t>
            </a:r>
            <a:r>
              <a:rPr lang="en-US" dirty="0"/>
              <a:t>.</a:t>
            </a:r>
          </a:p>
          <a:p>
            <a:pPr algn="r" rtl="1"/>
            <a:r>
              <a:rPr lang="en-US" dirty="0"/>
              <a:t> </a:t>
            </a:r>
          </a:p>
          <a:p>
            <a:pPr algn="r" rtl="1" fontAlgn="ctr"/>
            <a:r>
              <a:rPr lang="ar-YE" b="1" dirty="0"/>
              <a:t>القواطع المنمنمة</a:t>
            </a:r>
            <a:r>
              <a:rPr lang="en-US" b="1" dirty="0"/>
              <a:t> MCB:</a:t>
            </a:r>
            <a:endParaRPr lang="en-US" dirty="0"/>
          </a:p>
          <a:p>
            <a:pPr algn="r" rtl="1"/>
            <a:r>
              <a:rPr lang="ar-SA" dirty="0"/>
              <a:t>يتم تقسيم واختيار منحنيات التيار/الزمن لهذه القواطع على النحو التالي</a:t>
            </a:r>
            <a:r>
              <a:rPr lang="en-US" dirty="0"/>
              <a:t>:</a:t>
            </a:r>
          </a:p>
          <a:p>
            <a:pPr algn="r" rtl="1"/>
            <a:r>
              <a:rPr lang="ar-SA" b="1" dirty="0"/>
              <a:t>المنحني</a:t>
            </a:r>
            <a:r>
              <a:rPr lang="en-US" b="1" dirty="0"/>
              <a:t> B :</a:t>
            </a:r>
            <a:r>
              <a:rPr lang="en-US" dirty="0"/>
              <a:t> </a:t>
            </a:r>
            <a:r>
              <a:rPr lang="ar-SA" dirty="0"/>
              <a:t>يُختار لوقاية المولدات والأشخاص والكابلات الطويلة</a:t>
            </a:r>
            <a:r>
              <a:rPr lang="en-US" dirty="0"/>
              <a:t>. </a:t>
            </a:r>
            <a:r>
              <a:rPr lang="en-US" dirty="0" err="1"/>
              <a:t>Im</a:t>
            </a:r>
            <a:r>
              <a:rPr lang="ar-SA" dirty="0"/>
              <a:t>يتراوح بين . </a:t>
            </a:r>
            <a:r>
              <a:rPr lang="en-US" dirty="0"/>
              <a:t>5In,3In</a:t>
            </a:r>
          </a:p>
          <a:p>
            <a:pPr algn="r" rtl="1"/>
            <a:r>
              <a:rPr lang="ar-SA" b="1" dirty="0"/>
              <a:t>المنحني</a:t>
            </a:r>
            <a:r>
              <a:rPr lang="en-US" b="1" dirty="0"/>
              <a:t> C : </a:t>
            </a:r>
            <a:r>
              <a:rPr lang="ar-SA" dirty="0"/>
              <a:t>يُختار لوقاية الكابلات المغذية لأحمال اعتيادية(إضاءة ، </a:t>
            </a:r>
            <a:r>
              <a:rPr lang="ar-SA" dirty="0" err="1"/>
              <a:t>أفياش</a:t>
            </a:r>
            <a:r>
              <a:rPr lang="en-US" dirty="0"/>
              <a:t>). </a:t>
            </a:r>
            <a:r>
              <a:rPr lang="en-US" dirty="0" err="1"/>
              <a:t>Im</a:t>
            </a:r>
            <a:r>
              <a:rPr lang="en-US" dirty="0"/>
              <a:t> </a:t>
            </a:r>
            <a:r>
              <a:rPr lang="ar-SA" dirty="0"/>
              <a:t>يتراوح بين . </a:t>
            </a:r>
            <a:r>
              <a:rPr lang="en-US" dirty="0"/>
              <a:t>10In,5In</a:t>
            </a:r>
          </a:p>
          <a:p>
            <a:pPr algn="r" rtl="1"/>
            <a:r>
              <a:rPr lang="ar-SA" b="1" dirty="0"/>
              <a:t>المنحني</a:t>
            </a:r>
            <a:r>
              <a:rPr lang="en-US" b="1" dirty="0"/>
              <a:t> D : </a:t>
            </a:r>
            <a:r>
              <a:rPr lang="ar-SA" dirty="0"/>
              <a:t>يُختار لوقاية الكابلات المغذية لأحمال بتيارات تعشيق عالية (المحولات</a:t>
            </a:r>
            <a:r>
              <a:rPr lang="en-US" dirty="0"/>
              <a:t>/LV </a:t>
            </a:r>
            <a:r>
              <a:rPr lang="ar-SA" dirty="0"/>
              <a:t>، </a:t>
            </a:r>
            <a:r>
              <a:rPr lang="en-US" dirty="0"/>
              <a:t>LV </a:t>
            </a:r>
            <a:r>
              <a:rPr lang="ar-SA" dirty="0"/>
              <a:t>المحركات</a:t>
            </a:r>
            <a:r>
              <a:rPr lang="en-US" dirty="0"/>
              <a:t>) </a:t>
            </a:r>
            <a:r>
              <a:rPr lang="en-US" dirty="0" err="1"/>
              <a:t>Im</a:t>
            </a:r>
            <a:r>
              <a:rPr lang="en-US" dirty="0"/>
              <a:t> </a:t>
            </a:r>
            <a:r>
              <a:rPr lang="ar-SA" dirty="0"/>
              <a:t>يتراوح بين </a:t>
            </a:r>
            <a:r>
              <a:rPr lang="en-US" dirty="0"/>
              <a:t>10In , 20In</a:t>
            </a:r>
          </a:p>
          <a:p>
            <a:pPr rtl="1"/>
            <a:r>
              <a:rPr lang="en-US" dirty="0"/>
              <a:t> </a:t>
            </a:r>
            <a:endParaRPr lang="en-US" dirty="0"/>
          </a:p>
        </p:txBody>
      </p:sp>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2160" y="951131"/>
            <a:ext cx="6101879" cy="4367577"/>
          </a:xfrm>
          <a:prstGeom prst="rect">
            <a:avLst/>
          </a:prstGeom>
        </p:spPr>
      </p:pic>
      <p:sp>
        <p:nvSpPr>
          <p:cNvPr id="2" name="مستطيل 1"/>
          <p:cNvSpPr/>
          <p:nvPr/>
        </p:nvSpPr>
        <p:spPr>
          <a:xfrm>
            <a:off x="118076" y="5669599"/>
            <a:ext cx="6282724" cy="646331"/>
          </a:xfrm>
          <a:prstGeom prst="rect">
            <a:avLst/>
          </a:prstGeom>
        </p:spPr>
        <p:txBody>
          <a:bodyPr wrap="square">
            <a:spAutoFit/>
          </a:bodyPr>
          <a:lstStyle/>
          <a:p>
            <a:r>
              <a:rPr lang="en-US" dirty="0">
                <a:hlinkClick r:id="rId5"/>
              </a:rPr>
              <a:t>https://</a:t>
            </a:r>
            <a:r>
              <a:rPr lang="en-US" dirty="0" smtClean="0">
                <a:hlinkClick r:id="rId5"/>
              </a:rPr>
              <a:t>www.youtube.com/watch?v=YDBdoV3gh7g</a:t>
            </a:r>
            <a:endParaRPr lang="ar-SA" dirty="0" smtClean="0"/>
          </a:p>
          <a:p>
            <a:endParaRPr lang="en-US" dirty="0"/>
          </a:p>
        </p:txBody>
      </p:sp>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765540"/>
            <a:ext cx="6701358" cy="4904059"/>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عنوان 1"/>
          <p:cNvSpPr txBox="1">
            <a:spLocks/>
          </p:cNvSpPr>
          <p:nvPr/>
        </p:nvSpPr>
        <p:spPr>
          <a:xfrm>
            <a:off x="939800" y="753299"/>
            <a:ext cx="8229600" cy="74371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dirty="0" smtClean="0">
                <a:solidFill>
                  <a:srgbClr val="FF0000"/>
                </a:solidFill>
              </a:rPr>
              <a:t>Number of pole</a:t>
            </a:r>
            <a:endParaRPr lang="en-US" sz="3600" dirty="0">
              <a:solidFill>
                <a:srgbClr val="FF0000"/>
              </a:solidFill>
            </a:endParaRPr>
          </a:p>
        </p:txBody>
      </p:sp>
      <p:sp>
        <p:nvSpPr>
          <p:cNvPr id="12" name="عنصر نائب للمحتوى 4"/>
          <p:cNvSpPr txBox="1">
            <a:spLocks/>
          </p:cNvSpPr>
          <p:nvPr/>
        </p:nvSpPr>
        <p:spPr>
          <a:xfrm>
            <a:off x="457200" y="1676400"/>
            <a:ext cx="8305800" cy="464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Single pole (SP) MCB</a:t>
            </a:r>
          </a:p>
          <a:p>
            <a:endParaRPr lang="en-US" b="1" dirty="0" smtClean="0"/>
          </a:p>
          <a:p>
            <a:endParaRPr lang="en-US" b="1" dirty="0" smtClean="0"/>
          </a:p>
          <a:p>
            <a:endParaRPr lang="en-US" b="1" dirty="0" smtClean="0"/>
          </a:p>
          <a:p>
            <a:endParaRPr lang="en-US" b="1" dirty="0" smtClean="0"/>
          </a:p>
          <a:p>
            <a:r>
              <a:rPr lang="en-US" b="1" dirty="0" smtClean="0"/>
              <a:t>Double pole (DP) MCB</a:t>
            </a:r>
          </a:p>
          <a:p>
            <a:endParaRPr lang="en-US" dirty="0"/>
          </a:p>
        </p:txBody>
      </p:sp>
      <p:pic>
        <p:nvPicPr>
          <p:cNvPr id="13" name="Picture 2"/>
          <p:cNvPicPr>
            <a:picLocks noChangeAspect="1" noChangeArrowheads="1"/>
          </p:cNvPicPr>
          <p:nvPr/>
        </p:nvPicPr>
        <p:blipFill>
          <a:blip r:embed="rId4"/>
          <a:srcRect/>
          <a:stretch>
            <a:fillRect/>
          </a:stretch>
        </p:blipFill>
        <p:spPr bwMode="auto">
          <a:xfrm>
            <a:off x="7288210" y="1497011"/>
            <a:ext cx="1855789" cy="1855789"/>
          </a:xfrm>
          <a:prstGeom prst="rect">
            <a:avLst/>
          </a:prstGeom>
          <a:noFill/>
          <a:ln w="9525">
            <a:noFill/>
            <a:miter lim="800000"/>
            <a:headEnd/>
            <a:tailEnd/>
          </a:ln>
          <a:effectLst/>
        </p:spPr>
      </p:pic>
      <p:pic>
        <p:nvPicPr>
          <p:cNvPr id="14" name="Picture 4"/>
          <p:cNvPicPr>
            <a:picLocks noChangeAspect="1" noChangeArrowheads="1"/>
          </p:cNvPicPr>
          <p:nvPr/>
        </p:nvPicPr>
        <p:blipFill>
          <a:blip r:embed="rId5"/>
          <a:srcRect/>
          <a:stretch>
            <a:fillRect/>
          </a:stretch>
        </p:blipFill>
        <p:spPr bwMode="auto">
          <a:xfrm>
            <a:off x="7184680" y="3449216"/>
            <a:ext cx="1955226" cy="1808584"/>
          </a:xfrm>
          <a:prstGeom prst="rect">
            <a:avLst/>
          </a:prstGeom>
          <a:noFill/>
          <a:ln w="9525">
            <a:noFill/>
            <a:miter lim="800000"/>
            <a:headEnd/>
            <a:tailEnd/>
          </a:ln>
          <a:effectLst/>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عنوان 1"/>
          <p:cNvSpPr txBox="1">
            <a:spLocks/>
          </p:cNvSpPr>
          <p:nvPr/>
        </p:nvSpPr>
        <p:spPr>
          <a:xfrm>
            <a:off x="457200" y="704088"/>
            <a:ext cx="8229600" cy="8199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t>Number of pole</a:t>
            </a:r>
            <a:endParaRPr lang="en-US" sz="4000" dirty="0"/>
          </a:p>
        </p:txBody>
      </p:sp>
      <p:sp>
        <p:nvSpPr>
          <p:cNvPr id="12" name="عنصر نائب للمحتوى 3"/>
          <p:cNvSpPr txBox="1">
            <a:spLocks/>
          </p:cNvSpPr>
          <p:nvPr/>
        </p:nvSpPr>
        <p:spPr>
          <a:xfrm>
            <a:off x="613315" y="1414284"/>
            <a:ext cx="8229600" cy="472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t>Triple pole (TP) MCB</a:t>
            </a:r>
          </a:p>
          <a:p>
            <a:endParaRPr lang="en-US" dirty="0" smtClean="0"/>
          </a:p>
          <a:p>
            <a:endParaRPr lang="en-US" dirty="0" smtClean="0"/>
          </a:p>
          <a:p>
            <a:endParaRPr lang="en-US" dirty="0" smtClean="0"/>
          </a:p>
          <a:p>
            <a:endParaRPr lang="en-US" dirty="0" smtClean="0"/>
          </a:p>
          <a:p>
            <a:r>
              <a:rPr lang="en-US" b="1" dirty="0" smtClean="0"/>
              <a:t>4 pole (4P) MCB</a:t>
            </a:r>
            <a:endParaRPr lang="en-US" dirty="0"/>
          </a:p>
        </p:txBody>
      </p:sp>
      <p:pic>
        <p:nvPicPr>
          <p:cNvPr id="13" name="Picture 2"/>
          <p:cNvPicPr>
            <a:picLocks noChangeAspect="1" noChangeArrowheads="1"/>
          </p:cNvPicPr>
          <p:nvPr/>
        </p:nvPicPr>
        <p:blipFill>
          <a:blip r:embed="rId4"/>
          <a:srcRect/>
          <a:stretch>
            <a:fillRect/>
          </a:stretch>
        </p:blipFill>
        <p:spPr bwMode="auto">
          <a:xfrm>
            <a:off x="6934200" y="1405817"/>
            <a:ext cx="2114550" cy="2114550"/>
          </a:xfrm>
          <a:prstGeom prst="rect">
            <a:avLst/>
          </a:prstGeom>
          <a:noFill/>
          <a:ln w="9525">
            <a:noFill/>
            <a:miter lim="800000"/>
            <a:headEnd/>
            <a:tailEnd/>
          </a:ln>
          <a:effectLst/>
        </p:spPr>
      </p:pic>
      <p:pic>
        <p:nvPicPr>
          <p:cNvPr id="14" name="Picture 3"/>
          <p:cNvPicPr>
            <a:picLocks noChangeAspect="1" noChangeArrowheads="1"/>
          </p:cNvPicPr>
          <p:nvPr/>
        </p:nvPicPr>
        <p:blipFill>
          <a:blip r:embed="rId5" cstate="print"/>
          <a:srcRect/>
          <a:stretch>
            <a:fillRect/>
          </a:stretch>
        </p:blipFill>
        <p:spPr bwMode="auto">
          <a:xfrm>
            <a:off x="6762750" y="3644073"/>
            <a:ext cx="2286000" cy="2017059"/>
          </a:xfrm>
          <a:prstGeom prst="rect">
            <a:avLst/>
          </a:prstGeom>
          <a:noFill/>
          <a:ln w="9525">
            <a:noFill/>
            <a:miter lim="800000"/>
            <a:headEnd/>
            <a:tailEnd/>
          </a:ln>
          <a:effectLst/>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668771" y="1125974"/>
            <a:ext cx="3541450" cy="4265006"/>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Second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a:t>
            </a:r>
            <a:r>
              <a:rPr lang="ar-SA" sz="3600" b="1" dirty="0" smtClean="0">
                <a:solidFill>
                  <a:schemeClr val="accent4">
                    <a:lumMod val="75000"/>
                  </a:schemeClr>
                </a:solidFill>
              </a:rPr>
              <a:t>1</a:t>
            </a:r>
            <a:r>
              <a:rPr lang="en-US" sz="3600" b="1" dirty="0" smtClean="0">
                <a:solidFill>
                  <a:schemeClr val="accent4">
                    <a:lumMod val="75000"/>
                  </a:schemeClr>
                </a:solidFill>
              </a:rPr>
              <a:t>7:</a:t>
            </a:r>
            <a:br>
              <a:rPr lang="en-US" sz="3600" b="1" dirty="0" smtClean="0">
                <a:solidFill>
                  <a:schemeClr val="accent4">
                    <a:lumMod val="75000"/>
                  </a:schemeClr>
                </a:solidFill>
              </a:rPr>
            </a:b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2" name="مستطيل 1"/>
          <p:cNvSpPr/>
          <p:nvPr/>
        </p:nvSpPr>
        <p:spPr>
          <a:xfrm>
            <a:off x="388075" y="3396566"/>
            <a:ext cx="4572000" cy="646331"/>
          </a:xfrm>
          <a:prstGeom prst="rect">
            <a:avLst/>
          </a:prstGeom>
        </p:spPr>
        <p:txBody>
          <a:bodyPr>
            <a:spAutoFit/>
          </a:bodyPr>
          <a:lstStyle/>
          <a:p>
            <a:pPr algn="ctr">
              <a:buNone/>
            </a:pPr>
            <a:r>
              <a:rPr lang="en-US" b="1" dirty="0"/>
              <a:t>Miniature Circuit Breaker</a:t>
            </a:r>
          </a:p>
          <a:p>
            <a:pPr algn="ctr">
              <a:buNone/>
            </a:pPr>
            <a:r>
              <a:rPr lang="en-US" b="1" dirty="0"/>
              <a:t>MCB</a:t>
            </a:r>
            <a:endParaRPr lang="en-US" b="1" dirty="0"/>
          </a:p>
        </p:txBody>
      </p:sp>
    </p:spTree>
    <p:extLst>
      <p:ext uri="{BB962C8B-B14F-4D97-AF65-F5344CB8AC3E}">
        <p14:creationId xmlns:p14="http://schemas.microsoft.com/office/powerpoint/2010/main" val="940055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3"/>
          <p:cNvPicPr>
            <a:picLocks noChangeAspect="1"/>
          </p:cNvPicPr>
          <p:nvPr/>
        </p:nvPicPr>
        <p:blipFill>
          <a:blip r:embed="rId4"/>
          <a:stretch>
            <a:fillRect/>
          </a:stretch>
        </p:blipFill>
        <p:spPr>
          <a:xfrm>
            <a:off x="118076" y="736453"/>
            <a:ext cx="6818586" cy="4890024"/>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6" y="838200"/>
            <a:ext cx="5697855" cy="4428182"/>
          </a:xfrm>
          <a:prstGeom prst="rect">
            <a:avLst/>
          </a:prstGeom>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375891"/>
            <a:ext cx="3073400" cy="1676400"/>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748138"/>
            <a:ext cx="6705600" cy="4883897"/>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804496"/>
            <a:ext cx="6619243" cy="4681904"/>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736453"/>
            <a:ext cx="6658905" cy="4834314"/>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983" y="736453"/>
            <a:ext cx="6400233" cy="4777167"/>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44" y="736453"/>
            <a:ext cx="6648223" cy="4843830"/>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382" y="761853"/>
            <a:ext cx="6311435" cy="4572000"/>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1905000" y="838200"/>
            <a:ext cx="6887688" cy="4572000"/>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1143001" y="838201"/>
            <a:ext cx="6172200" cy="4725502"/>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838201"/>
            <a:ext cx="686858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00" y="2057400"/>
            <a:ext cx="2126933" cy="2514600"/>
          </a:xfrm>
          <a:prstGeom prst="rect">
            <a:avLst/>
          </a:prstGeom>
        </p:spPr>
      </p:pic>
      <p:pic>
        <p:nvPicPr>
          <p:cNvPr id="12" name="Picture 2"/>
          <p:cNvPicPr>
            <a:picLocks noChangeAspect="1"/>
          </p:cNvPicPr>
          <p:nvPr/>
        </p:nvPicPr>
        <p:blipFill>
          <a:blip r:embed="rId6"/>
          <a:stretch>
            <a:fillRect/>
          </a:stretch>
        </p:blipFill>
        <p:spPr>
          <a:xfrm>
            <a:off x="118076" y="5531828"/>
            <a:ext cx="6390028" cy="610827"/>
          </a:xfrm>
          <a:prstGeom prst="rect">
            <a:avLst/>
          </a:prstGeom>
        </p:spPr>
      </p:pic>
    </p:spTree>
    <p:extLst>
      <p:ext uri="{BB962C8B-B14F-4D97-AF65-F5344CB8AC3E}">
        <p14:creationId xmlns:p14="http://schemas.microsoft.com/office/powerpoint/2010/main" val="1149022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762001" y="831120"/>
            <a:ext cx="5257799" cy="2285197"/>
          </a:xfrm>
          <a:prstGeom prst="rect">
            <a:avLst/>
          </a:prstGeom>
        </p:spPr>
      </p:pic>
      <p:pic>
        <p:nvPicPr>
          <p:cNvPr id="12" name="Picture 2"/>
          <p:cNvPicPr>
            <a:picLocks noChangeAspect="1"/>
          </p:cNvPicPr>
          <p:nvPr/>
        </p:nvPicPr>
        <p:blipFill>
          <a:blip r:embed="rId5"/>
          <a:stretch>
            <a:fillRect/>
          </a:stretch>
        </p:blipFill>
        <p:spPr>
          <a:xfrm>
            <a:off x="647338" y="3581400"/>
            <a:ext cx="4872738" cy="2292402"/>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3"/>
          <p:cNvPicPr>
            <a:picLocks noChangeAspect="1"/>
          </p:cNvPicPr>
          <p:nvPr/>
        </p:nvPicPr>
        <p:blipFill>
          <a:blip r:embed="rId4"/>
          <a:stretch>
            <a:fillRect/>
          </a:stretch>
        </p:blipFill>
        <p:spPr>
          <a:xfrm>
            <a:off x="228600" y="736453"/>
            <a:ext cx="6635276" cy="4548188"/>
          </a:xfrm>
          <a:prstGeom prst="rect">
            <a:avLst/>
          </a:prstGeom>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3360"/>
            <a:ext cx="5135786" cy="243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56" y="3561916"/>
            <a:ext cx="5122947" cy="253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
          <p:cNvSpPr txBox="1"/>
          <p:nvPr/>
        </p:nvSpPr>
        <p:spPr>
          <a:xfrm>
            <a:off x="5916205" y="1424694"/>
            <a:ext cx="3057719" cy="646331"/>
          </a:xfrm>
          <a:prstGeom prst="rect">
            <a:avLst/>
          </a:prstGeom>
          <a:noFill/>
        </p:spPr>
        <p:txBody>
          <a:bodyPr wrap="square" rtlCol="0">
            <a:spAutoFit/>
          </a:bodyPr>
          <a:lstStyle/>
          <a:p>
            <a:pPr algn="r"/>
            <a:r>
              <a:rPr lang="ar-SA" b="1" u="sng" dirty="0">
                <a:solidFill>
                  <a:srgbClr val="FF0000"/>
                </a:solidFill>
                <a:latin typeface="Times New Roman" pitchFamily="18" charset="0"/>
                <a:cs typeface="Times New Roman" pitchFamily="18" charset="0"/>
              </a:rPr>
              <a:t>أ</a:t>
            </a:r>
            <a:r>
              <a:rPr lang="ar-SA" b="1" u="sng" dirty="0" smtClean="0">
                <a:solidFill>
                  <a:srgbClr val="FF0000"/>
                </a:solidFill>
                <a:latin typeface="Times New Roman" pitchFamily="18" charset="0"/>
                <a:cs typeface="Times New Roman" pitchFamily="18" charset="0"/>
              </a:rPr>
              <a:t>ي  اذا تجاوز  التيار 50 امبير  يفصل القاطع  اتوماتيكا </a:t>
            </a:r>
            <a:endParaRPr lang="en-US"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Box 1"/>
          <p:cNvSpPr txBox="1"/>
          <p:nvPr/>
        </p:nvSpPr>
        <p:spPr>
          <a:xfrm>
            <a:off x="6415068" y="2266030"/>
            <a:ext cx="2724837" cy="923330"/>
          </a:xfrm>
          <a:prstGeom prst="rect">
            <a:avLst/>
          </a:prstGeom>
          <a:noFill/>
        </p:spPr>
        <p:txBody>
          <a:bodyPr wrap="square" rtlCol="0">
            <a:spAutoFit/>
          </a:bodyPr>
          <a:lstStyle/>
          <a:p>
            <a:pPr algn="r"/>
            <a:r>
              <a:rPr lang="ar-SA" b="1" u="sng" dirty="0">
                <a:solidFill>
                  <a:srgbClr val="FF0000"/>
                </a:solidFill>
                <a:latin typeface="Times New Roman" pitchFamily="18" charset="0"/>
                <a:cs typeface="Times New Roman" pitchFamily="18" charset="0"/>
              </a:rPr>
              <a:t>أي  اذا تجاوز  التيار </a:t>
            </a:r>
            <a:r>
              <a:rPr lang="ar-SA" b="1" u="sng" dirty="0" smtClean="0">
                <a:solidFill>
                  <a:srgbClr val="FF0000"/>
                </a:solidFill>
                <a:latin typeface="Times New Roman" pitchFamily="18" charset="0"/>
                <a:cs typeface="Times New Roman" pitchFamily="18" charset="0"/>
              </a:rPr>
              <a:t>100 </a:t>
            </a:r>
            <a:r>
              <a:rPr lang="ar-SA" b="1" u="sng" dirty="0">
                <a:solidFill>
                  <a:srgbClr val="FF0000"/>
                </a:solidFill>
                <a:latin typeface="Times New Roman" pitchFamily="18" charset="0"/>
                <a:cs typeface="Times New Roman" pitchFamily="18" charset="0"/>
              </a:rPr>
              <a:t>امبير  يفصل القاطع  اتوماتيكا </a:t>
            </a:r>
            <a:endParaRPr lang="en-US" b="1" u="sng" dirty="0">
              <a:solidFill>
                <a:srgbClr val="FF0000"/>
              </a:solidFill>
              <a:latin typeface="Times New Roman" pitchFamily="18" charset="0"/>
              <a:cs typeface="Times New Roman" pitchFamily="18" charset="0"/>
            </a:endParaRPr>
          </a:p>
          <a:p>
            <a:endParaRPr lang="en-US" dirty="0"/>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80" y="838201"/>
            <a:ext cx="626588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75" y="3733801"/>
            <a:ext cx="6296993" cy="24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838200"/>
            <a:ext cx="5943600" cy="259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86" y="3920278"/>
            <a:ext cx="5943599" cy="234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
          <p:cNvSpPr/>
          <p:nvPr/>
        </p:nvSpPr>
        <p:spPr>
          <a:xfrm>
            <a:off x="6172201" y="2131870"/>
            <a:ext cx="2744668" cy="646331"/>
          </a:xfrm>
          <a:prstGeom prst="rect">
            <a:avLst/>
          </a:prstGeom>
        </p:spPr>
        <p:txBody>
          <a:bodyPr wrap="square">
            <a:spAutoFit/>
          </a:bodyPr>
          <a:lstStyle/>
          <a:p>
            <a:pPr algn="r"/>
            <a:r>
              <a:rPr lang="ar-SA" b="1" u="sng" dirty="0">
                <a:solidFill>
                  <a:srgbClr val="FF0000"/>
                </a:solidFill>
                <a:latin typeface="Times New Roman" pitchFamily="18" charset="0"/>
                <a:cs typeface="Times New Roman" pitchFamily="18" charset="0"/>
              </a:rPr>
              <a:t>أي  اذا تجاوز  </a:t>
            </a:r>
            <a:r>
              <a:rPr lang="ar-SA" b="1" u="sng" dirty="0" smtClean="0">
                <a:solidFill>
                  <a:srgbClr val="FF0000"/>
                </a:solidFill>
                <a:latin typeface="Times New Roman" pitchFamily="18" charset="0"/>
                <a:cs typeface="Times New Roman" pitchFamily="18" charset="0"/>
              </a:rPr>
              <a:t>التيار 640 </a:t>
            </a:r>
            <a:r>
              <a:rPr lang="ar-SA" b="1" u="sng" dirty="0">
                <a:solidFill>
                  <a:srgbClr val="FF0000"/>
                </a:solidFill>
                <a:latin typeface="Times New Roman" pitchFamily="18" charset="0"/>
                <a:cs typeface="Times New Roman" pitchFamily="18" charset="0"/>
              </a:rPr>
              <a:t>امبير  يفصل القاطع  اتوماتيكا </a:t>
            </a:r>
            <a:endParaRPr lang="en-US"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252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p:cNvPicPr>
          <p:nvPr/>
        </p:nvPicPr>
        <p:blipFill>
          <a:blip r:embed="rId4"/>
          <a:stretch>
            <a:fillRect/>
          </a:stretch>
        </p:blipFill>
        <p:spPr>
          <a:xfrm>
            <a:off x="149242" y="951132"/>
            <a:ext cx="5844534" cy="4987078"/>
          </a:xfrm>
          <a:prstGeom prst="rect">
            <a:avLst/>
          </a:prstGeom>
        </p:spPr>
      </p:pic>
    </p:spTree>
    <p:extLst>
      <p:ext uri="{BB962C8B-B14F-4D97-AF65-F5344CB8AC3E}">
        <p14:creationId xmlns:p14="http://schemas.microsoft.com/office/powerpoint/2010/main" val="4086786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287867" y="736453"/>
            <a:ext cx="7789333" cy="4755019"/>
          </a:xfrm>
          <a:prstGeom prst="rect">
            <a:avLst/>
          </a:prstGeom>
        </p:spPr>
      </p:pic>
    </p:spTree>
    <p:extLst>
      <p:ext uri="{BB962C8B-B14F-4D97-AF65-F5344CB8AC3E}">
        <p14:creationId xmlns:p14="http://schemas.microsoft.com/office/powerpoint/2010/main" val="40867866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753771"/>
            <a:ext cx="6563054" cy="4881961"/>
          </a:xfrm>
          <a:prstGeom prst="rect">
            <a:avLst/>
          </a:prstGeom>
        </p:spPr>
      </p:pic>
    </p:spTree>
    <p:extLst>
      <p:ext uri="{BB962C8B-B14F-4D97-AF65-F5344CB8AC3E}">
        <p14:creationId xmlns:p14="http://schemas.microsoft.com/office/powerpoint/2010/main" val="40867866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756605"/>
            <a:ext cx="6742928" cy="4890570"/>
          </a:xfrm>
          <a:prstGeom prst="rect">
            <a:avLst/>
          </a:prstGeom>
        </p:spPr>
      </p:pic>
    </p:spTree>
    <p:extLst>
      <p:ext uri="{BB962C8B-B14F-4D97-AF65-F5344CB8AC3E}">
        <p14:creationId xmlns:p14="http://schemas.microsoft.com/office/powerpoint/2010/main" val="4086786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1828800" y="770320"/>
            <a:ext cx="6632294" cy="4956225"/>
          </a:xfrm>
          <a:prstGeom prst="rect">
            <a:avLst/>
          </a:prstGeom>
        </p:spPr>
      </p:pic>
    </p:spTree>
    <p:extLst>
      <p:ext uri="{BB962C8B-B14F-4D97-AF65-F5344CB8AC3E}">
        <p14:creationId xmlns:p14="http://schemas.microsoft.com/office/powerpoint/2010/main" val="1711851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1663839" y="745383"/>
            <a:ext cx="7467600" cy="923330"/>
          </a:xfrm>
          <a:prstGeom prst="rect">
            <a:avLst/>
          </a:prstGeom>
        </p:spPr>
        <p:txBody>
          <a:bodyPr wrap="square">
            <a:spAutoFit/>
          </a:bodyPr>
          <a:lstStyle/>
          <a:p>
            <a:pPr algn="r"/>
            <a:r>
              <a:rPr lang="ar-SA" dirty="0"/>
              <a:t>إن القاطع الكهربائي هو أداة حماية ذات آلية تمكنها من القيام بفصل التيار الكهربائي عن الدائرة الكهربائية عند حدوث أعطال (زيادة في التيار </a:t>
            </a:r>
            <a:r>
              <a:rPr lang="ar-SA" dirty="0" smtClean="0"/>
              <a:t>الكهربائي).</a:t>
            </a:r>
            <a:r>
              <a:rPr lang="en-US" dirty="0" smtClean="0"/>
              <a:t>)</a:t>
            </a:r>
            <a:endParaRPr lang="en-US" dirty="0"/>
          </a:p>
          <a:p>
            <a:r>
              <a:rPr lang="en-US" dirty="0"/>
              <a:t> </a:t>
            </a:r>
          </a:p>
        </p:txBody>
      </p:sp>
      <p:pic>
        <p:nvPicPr>
          <p:cNvPr id="10" name="Picture 2"/>
          <p:cNvPicPr/>
          <p:nvPr/>
        </p:nvPicPr>
        <p:blipFill>
          <a:blip r:embed="rId4"/>
          <a:stretch>
            <a:fillRect/>
          </a:stretch>
        </p:blipFill>
        <p:spPr>
          <a:xfrm>
            <a:off x="5105400" y="1447800"/>
            <a:ext cx="3429000" cy="1828800"/>
          </a:xfrm>
          <a:prstGeom prst="rect">
            <a:avLst/>
          </a:prstGeom>
        </p:spPr>
      </p:pic>
      <p:sp>
        <p:nvSpPr>
          <p:cNvPr id="11" name="Rectangle 3"/>
          <p:cNvSpPr/>
          <p:nvPr/>
        </p:nvSpPr>
        <p:spPr>
          <a:xfrm>
            <a:off x="100986" y="3276600"/>
            <a:ext cx="9043014" cy="1477328"/>
          </a:xfrm>
          <a:prstGeom prst="rect">
            <a:avLst/>
          </a:prstGeom>
        </p:spPr>
        <p:txBody>
          <a:bodyPr wrap="square">
            <a:spAutoFit/>
          </a:bodyPr>
          <a:lstStyle/>
          <a:p>
            <a:r>
              <a:rPr lang="en-US" dirty="0"/>
              <a:t> </a:t>
            </a:r>
          </a:p>
          <a:p>
            <a:pPr algn="r" fontAlgn="ctr"/>
            <a:r>
              <a:rPr lang="en-US" dirty="0"/>
              <a:t>	</a:t>
            </a:r>
            <a:r>
              <a:rPr lang="ar-YE" b="1" dirty="0"/>
              <a:t>القاطع الكهربائي </a:t>
            </a:r>
            <a:r>
              <a:rPr lang="ar-YE" b="1" dirty="0" smtClean="0"/>
              <a:t>الحساس</a:t>
            </a:r>
            <a:endParaRPr lang="en-US" dirty="0"/>
          </a:p>
          <a:p>
            <a:pPr algn="r"/>
            <a:r>
              <a:rPr lang="ar-SA" dirty="0"/>
              <a:t>يقوم هذا القاطع بنفس وظيفة القاطع التقليدي ولكنه أسرع بكثير في استجابته للأعطال الكهربائية أي أنه يقوم بفصل التيار الكهربائي عن الأحمال عند حدوث أعطال خلال فترة زمنية قصيرة جداً مقارنة مع القاطع التقليدي مما يوفر حماية عالية للأرواح والممتلكات. </a:t>
            </a:r>
            <a:endParaRPr lang="en-US" dirty="0"/>
          </a:p>
        </p:txBody>
      </p:sp>
      <p:pic>
        <p:nvPicPr>
          <p:cNvPr id="12" name="Picture 4"/>
          <p:cNvPicPr/>
          <p:nvPr/>
        </p:nvPicPr>
        <p:blipFill>
          <a:blip r:embed="rId5"/>
          <a:stretch>
            <a:fillRect/>
          </a:stretch>
        </p:blipFill>
        <p:spPr>
          <a:xfrm>
            <a:off x="838200" y="4452607"/>
            <a:ext cx="3962400" cy="1666875"/>
          </a:xfrm>
          <a:prstGeom prst="rect">
            <a:avLst/>
          </a:prstGeom>
        </p:spPr>
      </p:pic>
      <p:pic>
        <p:nvPicPr>
          <p:cNvPr id="2" name="صورة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230" y="1126483"/>
            <a:ext cx="2919822" cy="2356249"/>
          </a:xfrm>
          <a:prstGeom prst="rect">
            <a:avLst/>
          </a:prstGeom>
        </p:spPr>
      </p:pic>
      <p:sp>
        <p:nvSpPr>
          <p:cNvPr id="3" name="مستطيل 2"/>
          <p:cNvSpPr/>
          <p:nvPr/>
        </p:nvSpPr>
        <p:spPr>
          <a:xfrm>
            <a:off x="-5987" y="6035999"/>
            <a:ext cx="6395184" cy="646331"/>
          </a:xfrm>
          <a:prstGeom prst="rect">
            <a:avLst/>
          </a:prstGeom>
        </p:spPr>
        <p:txBody>
          <a:bodyPr wrap="square">
            <a:spAutoFit/>
          </a:bodyPr>
          <a:lstStyle/>
          <a:p>
            <a:r>
              <a:rPr lang="en-US" dirty="0">
                <a:hlinkClick r:id="rId7"/>
              </a:rPr>
              <a:t>https://</a:t>
            </a:r>
            <a:r>
              <a:rPr lang="en-US" dirty="0" smtClean="0">
                <a:hlinkClick r:id="rId7"/>
              </a:rPr>
              <a:t>www.youtube.com/watch?v=Unh99Qn7CmI</a:t>
            </a:r>
            <a:endParaRPr lang="ar-SA" dirty="0" smtClean="0"/>
          </a:p>
          <a:p>
            <a:endParaRPr lang="en-US" dirty="0"/>
          </a:p>
        </p:txBody>
      </p:sp>
    </p:spTree>
    <p:extLst>
      <p:ext uri="{BB962C8B-B14F-4D97-AF65-F5344CB8AC3E}">
        <p14:creationId xmlns:p14="http://schemas.microsoft.com/office/powerpoint/2010/main" val="3313389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1676400" y="736453"/>
            <a:ext cx="7086600" cy="4966677"/>
          </a:xfrm>
          <a:prstGeom prst="rect">
            <a:avLst/>
          </a:prstGeom>
        </p:spPr>
      </p:pic>
    </p:spTree>
    <p:extLst>
      <p:ext uri="{BB962C8B-B14F-4D97-AF65-F5344CB8AC3E}">
        <p14:creationId xmlns:p14="http://schemas.microsoft.com/office/powerpoint/2010/main" val="1711851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838200" y="849108"/>
            <a:ext cx="5943600" cy="2427491"/>
          </a:xfrm>
          <a:prstGeom prst="rect">
            <a:avLst/>
          </a:prstGeom>
        </p:spPr>
      </p:pic>
      <p:pic>
        <p:nvPicPr>
          <p:cNvPr id="12" name="Picture 2"/>
          <p:cNvPicPr>
            <a:picLocks noChangeAspect="1"/>
          </p:cNvPicPr>
          <p:nvPr/>
        </p:nvPicPr>
        <p:blipFill>
          <a:blip r:embed="rId5"/>
          <a:stretch>
            <a:fillRect/>
          </a:stretch>
        </p:blipFill>
        <p:spPr>
          <a:xfrm>
            <a:off x="475362" y="3352800"/>
            <a:ext cx="3773676" cy="2517873"/>
          </a:xfrm>
          <a:prstGeom prst="rect">
            <a:avLst/>
          </a:prstGeom>
        </p:spPr>
      </p:pic>
      <p:pic>
        <p:nvPicPr>
          <p:cNvPr id="13" name="Picture 3"/>
          <p:cNvPicPr>
            <a:picLocks noChangeAspect="1"/>
          </p:cNvPicPr>
          <p:nvPr/>
        </p:nvPicPr>
        <p:blipFill>
          <a:blip r:embed="rId6"/>
          <a:stretch>
            <a:fillRect/>
          </a:stretch>
        </p:blipFill>
        <p:spPr>
          <a:xfrm>
            <a:off x="5105400" y="3301999"/>
            <a:ext cx="3953343" cy="2517873"/>
          </a:xfrm>
          <a:prstGeom prst="rect">
            <a:avLst/>
          </a:prstGeom>
        </p:spPr>
      </p:pic>
    </p:spTree>
    <p:extLst>
      <p:ext uri="{BB962C8B-B14F-4D97-AF65-F5344CB8AC3E}">
        <p14:creationId xmlns:p14="http://schemas.microsoft.com/office/powerpoint/2010/main" val="1711851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stretch>
            <a:fillRect/>
          </a:stretch>
        </p:blipFill>
        <p:spPr>
          <a:xfrm>
            <a:off x="2937933" y="833478"/>
            <a:ext cx="6172200" cy="2991628"/>
          </a:xfrm>
          <a:prstGeom prst="rect">
            <a:avLst/>
          </a:prstGeom>
        </p:spPr>
      </p:pic>
      <p:pic>
        <p:nvPicPr>
          <p:cNvPr id="12" name="Picture 2"/>
          <p:cNvPicPr>
            <a:picLocks noChangeAspect="1"/>
          </p:cNvPicPr>
          <p:nvPr/>
        </p:nvPicPr>
        <p:blipFill>
          <a:blip r:embed="rId5"/>
          <a:stretch>
            <a:fillRect/>
          </a:stretch>
        </p:blipFill>
        <p:spPr>
          <a:xfrm>
            <a:off x="457200" y="3825106"/>
            <a:ext cx="5904528" cy="2456284"/>
          </a:xfrm>
          <a:prstGeom prst="rect">
            <a:avLst/>
          </a:prstGeom>
        </p:spPr>
      </p:pic>
    </p:spTree>
    <p:extLst>
      <p:ext uri="{BB962C8B-B14F-4D97-AF65-F5344CB8AC3E}">
        <p14:creationId xmlns:p14="http://schemas.microsoft.com/office/powerpoint/2010/main" val="1711851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43" y="834165"/>
            <a:ext cx="7772857" cy="473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8514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84998"/>
            <a:ext cx="8054975"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862" y="756605"/>
            <a:ext cx="6340475"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7075487" cy="470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42664"/>
            <a:ext cx="8131175" cy="428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77" y="1044952"/>
            <a:ext cx="733107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838200"/>
            <a:ext cx="8305800" cy="4452402"/>
          </a:xfrm>
          <a:prstGeom prst="rect">
            <a:avLst/>
          </a:prstGeom>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734056" y="0"/>
            <a:ext cx="8382000" cy="685800"/>
          </a:xfrm>
        </p:spPr>
        <p:txBody>
          <a:bodyPr>
            <a:normAutofit fontScale="90000"/>
          </a:bodyPr>
          <a:lstStyle/>
          <a:p>
            <a:pPr algn="r"/>
            <a:r>
              <a:rPr lang="ar-YE" sz="4000" dirty="0">
                <a:effectLst/>
              </a:rPr>
              <a:t>آليات الفصل في القاطع الكهربائي بشكل عام</a:t>
            </a:r>
            <a:endParaRPr lang="en-US" sz="4000" dirty="0"/>
          </a:p>
        </p:txBody>
      </p:sp>
      <p:sp>
        <p:nvSpPr>
          <p:cNvPr id="10" name="Subtitle 2"/>
          <p:cNvSpPr>
            <a:spLocks noGrp="1"/>
          </p:cNvSpPr>
          <p:nvPr>
            <p:ph type="subTitle" idx="1"/>
          </p:nvPr>
        </p:nvSpPr>
        <p:spPr>
          <a:xfrm>
            <a:off x="228600" y="753386"/>
            <a:ext cx="8915400" cy="5105400"/>
          </a:xfrm>
        </p:spPr>
        <p:txBody>
          <a:bodyPr>
            <a:normAutofit fontScale="77500" lnSpcReduction="20000"/>
          </a:bodyPr>
          <a:lstStyle/>
          <a:p>
            <a:pPr algn="r" rtl="1"/>
            <a:r>
              <a:rPr lang="ar-YE" b="1" dirty="0" smtClean="0">
                <a:latin typeface="+mj-lt"/>
              </a:rPr>
              <a:t>التحميل الزائد</a:t>
            </a:r>
            <a:r>
              <a:rPr lang="en-US" b="1" dirty="0" smtClean="0">
                <a:latin typeface="+mj-lt"/>
              </a:rPr>
              <a:t> overload</a:t>
            </a:r>
          </a:p>
          <a:p>
            <a:pPr algn="just" rtl="1"/>
            <a:r>
              <a:rPr lang="ar-SA" b="1" dirty="0" smtClean="0">
                <a:latin typeface="+mj-lt"/>
              </a:rPr>
              <a:t>عندما تذهب في فصل الشتاء إلى السوق لتشتري مدفأة كهربائية سوف تجد أن هناك مدفأة تعمل عند 110 فولت ومدفأة أخرى تعمل عند 220 فولت وبنفس القدرة الكهربائية فأيهما تختار؟</a:t>
            </a:r>
            <a:endParaRPr lang="en-US" b="1" dirty="0" smtClean="0">
              <a:latin typeface="+mj-lt"/>
            </a:endParaRPr>
          </a:p>
          <a:p>
            <a:pPr algn="just" rtl="1"/>
            <a:r>
              <a:rPr lang="en-US" b="1" dirty="0" smtClean="0">
                <a:latin typeface="+mj-lt"/>
              </a:rPr>
              <a:t> </a:t>
            </a:r>
          </a:p>
          <a:p>
            <a:pPr algn="just" rtl="1"/>
            <a:r>
              <a:rPr lang="ar-SA" b="1" dirty="0" smtClean="0">
                <a:latin typeface="+mj-lt"/>
              </a:rPr>
              <a:t>الجواب أن كلا المدفأتين تعطيان نفس الأداء ولهما نفس المصروف ولكن المدفأة التي تعمل عند 110 فولت تسحب تياراً كهربائياً أكبر من المدفأة الكهربائية التي تعمل عند 220 فولت. وهذا ما يفسر سبب احتراق الأفياش الكهربائية في فصل الشتاء عند استخدام مدافئ كهربائية 110 فولت . لأن الأجهزة التي تعمل عند 110 فولت تسحب تقريباً ضعف التيار الذي تسحبه الأجهزة التي تعمل عند 220 فولت . مما يتسبب بحدوث زيادة في التحميل على الأفياش الكهربائية فتحترق نتيجة لذلك</a:t>
            </a:r>
            <a:r>
              <a:rPr lang="en-US" b="1" dirty="0" smtClean="0">
                <a:latin typeface="+mj-lt"/>
              </a:rPr>
              <a:t>.</a:t>
            </a:r>
          </a:p>
          <a:p>
            <a:pPr algn="just" rtl="1"/>
            <a:r>
              <a:rPr lang="en-US" b="1" dirty="0" smtClean="0">
                <a:latin typeface="+mj-lt"/>
              </a:rPr>
              <a:t> </a:t>
            </a:r>
          </a:p>
          <a:p>
            <a:pPr algn="just" rtl="1"/>
            <a:r>
              <a:rPr lang="ar-SA" b="1" dirty="0" smtClean="0">
                <a:latin typeface="+mj-lt"/>
              </a:rPr>
              <a:t>ملاحظة</a:t>
            </a:r>
            <a:r>
              <a:rPr lang="en-US" b="1" dirty="0" smtClean="0">
                <a:latin typeface="+mj-lt"/>
              </a:rPr>
              <a:t> : </a:t>
            </a:r>
            <a:r>
              <a:rPr lang="ar-SA" b="1" dirty="0" smtClean="0">
                <a:latin typeface="+mj-lt"/>
              </a:rPr>
              <a:t>الأجهزة التي تعمل عند 110 فولت تتطلب أفياشاً تتحمل تياراً كهربائياً كبيراً بالإضافة إلى أن الأسلاك الكهربائية يجب أن تكون ذات مقطع أكبر</a:t>
            </a:r>
            <a:r>
              <a:rPr lang="en-US" dirty="0" smtClean="0">
                <a:latin typeface="+mj-lt"/>
              </a:rPr>
              <a:t>.</a:t>
            </a:r>
          </a:p>
          <a:p>
            <a:pPr algn="r"/>
            <a:endParaRPr lang="en-US" dirty="0">
              <a:latin typeface="+mj-lt"/>
            </a:endParaRPr>
          </a:p>
        </p:txBody>
      </p:sp>
    </p:spTree>
    <p:extLst>
      <p:ext uri="{BB962C8B-B14F-4D97-AF65-F5344CB8AC3E}">
        <p14:creationId xmlns:p14="http://schemas.microsoft.com/office/powerpoint/2010/main" val="3313389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765072"/>
            <a:ext cx="6705600" cy="38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p:cNvPicPr>
          <p:nvPr/>
        </p:nvPicPr>
        <p:blipFill>
          <a:blip r:embed="rId5"/>
          <a:stretch>
            <a:fillRect/>
          </a:stretch>
        </p:blipFill>
        <p:spPr>
          <a:xfrm>
            <a:off x="357150" y="4953000"/>
            <a:ext cx="5987471" cy="1194938"/>
          </a:xfrm>
          <a:prstGeom prst="rect">
            <a:avLst/>
          </a:prstGeom>
        </p:spPr>
      </p:pic>
    </p:spTree>
    <p:extLst>
      <p:ext uri="{BB962C8B-B14F-4D97-AF65-F5344CB8AC3E}">
        <p14:creationId xmlns:p14="http://schemas.microsoft.com/office/powerpoint/2010/main" val="7520307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63" y="951131"/>
            <a:ext cx="7330085" cy="4590475"/>
          </a:xfrm>
          <a:prstGeom prst="rect">
            <a:avLst/>
          </a:prstGeom>
        </p:spPr>
      </p:pic>
    </p:spTree>
    <p:extLst>
      <p:ext uri="{BB962C8B-B14F-4D97-AF65-F5344CB8AC3E}">
        <p14:creationId xmlns:p14="http://schemas.microsoft.com/office/powerpoint/2010/main" val="13177404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221" y="816000"/>
            <a:ext cx="7192379" cy="3038899"/>
          </a:xfrm>
          <a:prstGeom prst="rect">
            <a:avLst/>
          </a:prstGeom>
        </p:spPr>
      </p:pic>
      <p:sp>
        <p:nvSpPr>
          <p:cNvPr id="12" name="TextBox 2"/>
          <p:cNvSpPr txBox="1"/>
          <p:nvPr/>
        </p:nvSpPr>
        <p:spPr>
          <a:xfrm>
            <a:off x="3414211" y="4545250"/>
            <a:ext cx="2256900" cy="369332"/>
          </a:xfrm>
          <a:prstGeom prst="rect">
            <a:avLst/>
          </a:prstGeom>
          <a:noFill/>
        </p:spPr>
        <p:txBody>
          <a:bodyPr wrap="none" rtlCol="0">
            <a:spAutoFit/>
          </a:bodyPr>
          <a:lstStyle/>
          <a:p>
            <a:r>
              <a:rPr lang="en-US" dirty="0" smtClean="0"/>
              <a:t>Rated current =400A</a:t>
            </a:r>
            <a:endParaRPr lang="en-US" dirty="0"/>
          </a:p>
        </p:txBody>
      </p:sp>
    </p:spTree>
    <p:extLst>
      <p:ext uri="{BB962C8B-B14F-4D97-AF65-F5344CB8AC3E}">
        <p14:creationId xmlns:p14="http://schemas.microsoft.com/office/powerpoint/2010/main" val="11583556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6343617" cy="3547037"/>
          </a:xfrm>
          <a:prstGeom prst="rect">
            <a:avLst/>
          </a:prstGeom>
        </p:spPr>
      </p:pic>
      <p:sp>
        <p:nvSpPr>
          <p:cNvPr id="12" name="TextBox 2"/>
          <p:cNvSpPr txBox="1"/>
          <p:nvPr/>
        </p:nvSpPr>
        <p:spPr>
          <a:xfrm>
            <a:off x="3581400" y="5181600"/>
            <a:ext cx="2319674" cy="369332"/>
          </a:xfrm>
          <a:prstGeom prst="rect">
            <a:avLst/>
          </a:prstGeom>
          <a:noFill/>
        </p:spPr>
        <p:txBody>
          <a:bodyPr wrap="none" rtlCol="0">
            <a:spAutoFit/>
          </a:bodyPr>
          <a:lstStyle/>
          <a:p>
            <a:r>
              <a:rPr lang="en-US" dirty="0" smtClean="0"/>
              <a:t>I1=400*(0.4+0)=160 A</a:t>
            </a:r>
            <a:endParaRPr lang="en-US" dirty="0"/>
          </a:p>
        </p:txBody>
      </p:sp>
      <p:pic>
        <p:nvPicPr>
          <p:cNvPr id="13"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831683"/>
            <a:ext cx="2638793" cy="1590897"/>
          </a:xfrm>
          <a:prstGeom prst="rect">
            <a:avLst/>
          </a:prstGeom>
        </p:spPr>
      </p:pic>
      <p:sp>
        <p:nvSpPr>
          <p:cNvPr id="14" name="TextBox 4"/>
          <p:cNvSpPr txBox="1"/>
          <p:nvPr/>
        </p:nvSpPr>
        <p:spPr>
          <a:xfrm>
            <a:off x="3429000" y="729734"/>
            <a:ext cx="3234027" cy="369332"/>
          </a:xfrm>
          <a:prstGeom prst="rect">
            <a:avLst/>
          </a:prstGeom>
          <a:noFill/>
        </p:spPr>
        <p:txBody>
          <a:bodyPr wrap="none" rtlCol="0">
            <a:spAutoFit/>
          </a:bodyPr>
          <a:lstStyle/>
          <a:p>
            <a:r>
              <a:rPr lang="en-US" dirty="0" smtClean="0"/>
              <a:t>Over load current calibration </a:t>
            </a:r>
            <a:endParaRPr lang="en-US" dirty="0"/>
          </a:p>
        </p:txBody>
      </p:sp>
    </p:spTree>
    <p:extLst>
      <p:ext uri="{BB962C8B-B14F-4D97-AF65-F5344CB8AC3E}">
        <p14:creationId xmlns:p14="http://schemas.microsoft.com/office/powerpoint/2010/main" val="12543342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219200"/>
            <a:ext cx="6477000" cy="3486597"/>
          </a:xfrm>
          <a:prstGeom prst="rect">
            <a:avLst/>
          </a:prstGeom>
        </p:spPr>
      </p:pic>
      <p:sp>
        <p:nvSpPr>
          <p:cNvPr id="12" name="Rectangle 2"/>
          <p:cNvSpPr/>
          <p:nvPr/>
        </p:nvSpPr>
        <p:spPr>
          <a:xfrm>
            <a:off x="2590800" y="849868"/>
            <a:ext cx="3435621" cy="369332"/>
          </a:xfrm>
          <a:prstGeom prst="rect">
            <a:avLst/>
          </a:prstGeom>
        </p:spPr>
        <p:txBody>
          <a:bodyPr wrap="none">
            <a:spAutoFit/>
          </a:bodyPr>
          <a:lstStyle/>
          <a:p>
            <a:r>
              <a:rPr lang="en-US" dirty="0" smtClean="0"/>
              <a:t>Short </a:t>
            </a:r>
            <a:r>
              <a:rPr lang="en-US" dirty="0"/>
              <a:t> </a:t>
            </a:r>
            <a:r>
              <a:rPr lang="en-US" dirty="0" smtClean="0"/>
              <a:t>circuit current </a:t>
            </a:r>
            <a:r>
              <a:rPr lang="en-US" dirty="0"/>
              <a:t>calibration </a:t>
            </a:r>
          </a:p>
        </p:txBody>
      </p:sp>
      <p:sp>
        <p:nvSpPr>
          <p:cNvPr id="13" name="TextBox 4"/>
          <p:cNvSpPr txBox="1"/>
          <p:nvPr/>
        </p:nvSpPr>
        <p:spPr>
          <a:xfrm>
            <a:off x="1776458" y="5301734"/>
            <a:ext cx="3076483" cy="369332"/>
          </a:xfrm>
          <a:prstGeom prst="rect">
            <a:avLst/>
          </a:prstGeom>
          <a:noFill/>
        </p:spPr>
        <p:txBody>
          <a:bodyPr wrap="none" rtlCol="0">
            <a:spAutoFit/>
          </a:bodyPr>
          <a:lstStyle/>
          <a:p>
            <a:r>
              <a:rPr lang="en-US" dirty="0" smtClean="0"/>
              <a:t>I2=400*∑(0+0+0+5.5)=2200A</a:t>
            </a:r>
            <a:endParaRPr lang="en-US" dirty="0"/>
          </a:p>
        </p:txBody>
      </p:sp>
    </p:spTree>
    <p:extLst>
      <p:ext uri="{BB962C8B-B14F-4D97-AF65-F5344CB8AC3E}">
        <p14:creationId xmlns:p14="http://schemas.microsoft.com/office/powerpoint/2010/main" val="77610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1"/>
            <a:ext cx="5638800" cy="378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p:cNvPicPr>
          <p:nvPr/>
        </p:nvPicPr>
        <p:blipFill>
          <a:blip r:embed="rId5"/>
          <a:stretch>
            <a:fillRect/>
          </a:stretch>
        </p:blipFill>
        <p:spPr>
          <a:xfrm>
            <a:off x="0" y="4794877"/>
            <a:ext cx="6467376" cy="1635854"/>
          </a:xfrm>
          <a:prstGeom prst="rect">
            <a:avLst/>
          </a:prstGeom>
        </p:spPr>
      </p:pic>
    </p:spTree>
    <p:extLst>
      <p:ext uri="{BB962C8B-B14F-4D97-AF65-F5344CB8AC3E}">
        <p14:creationId xmlns:p14="http://schemas.microsoft.com/office/powerpoint/2010/main" val="883112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320" y="765072"/>
            <a:ext cx="6245560" cy="454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5419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736453"/>
            <a:ext cx="6321332" cy="456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8365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418" y="744920"/>
            <a:ext cx="7065795" cy="495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9961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36453"/>
            <a:ext cx="4770120" cy="2680845"/>
          </a:xfrm>
          <a:prstGeom prst="rect">
            <a:avLst/>
          </a:prstGeom>
        </p:spPr>
      </p:pic>
      <p:pic>
        <p:nvPicPr>
          <p:cNvPr id="12"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72" y="3532513"/>
            <a:ext cx="5436296" cy="2723477"/>
          </a:xfrm>
          <a:prstGeom prst="rect">
            <a:avLst/>
          </a:prstGeom>
        </p:spPr>
      </p:pic>
    </p:spTree>
    <p:extLst>
      <p:ext uri="{BB962C8B-B14F-4D97-AF65-F5344CB8AC3E}">
        <p14:creationId xmlns:p14="http://schemas.microsoft.com/office/powerpoint/2010/main" val="3860451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762000" y="-381000"/>
            <a:ext cx="8382000" cy="1828800"/>
          </a:xfrm>
        </p:spPr>
        <p:txBody>
          <a:bodyPr>
            <a:normAutofit/>
          </a:bodyPr>
          <a:lstStyle/>
          <a:p>
            <a:pPr algn="r" rtl="1"/>
            <a:r>
              <a:rPr lang="ar-YE" sz="3600" dirty="0">
                <a:effectLst/>
              </a:rPr>
              <a:t>الشورت</a:t>
            </a:r>
            <a:r>
              <a:rPr lang="en-US" sz="3600" dirty="0">
                <a:effectLst/>
              </a:rPr>
              <a:t> short </a:t>
            </a:r>
            <a:r>
              <a:rPr lang="ar-YE" sz="3600" dirty="0" smtClean="0">
                <a:effectLst/>
              </a:rPr>
              <a:t>ويعرف </a:t>
            </a:r>
            <a:r>
              <a:rPr lang="ar-YE" sz="3600" dirty="0">
                <a:effectLst/>
              </a:rPr>
              <a:t>بالالتماس </a:t>
            </a:r>
            <a:r>
              <a:rPr lang="ar-YE" sz="3600" dirty="0" smtClean="0">
                <a:effectLst/>
              </a:rPr>
              <a:t>الكهربائي</a:t>
            </a:r>
            <a:endParaRPr lang="en-US" sz="3600" dirty="0"/>
          </a:p>
        </p:txBody>
      </p:sp>
      <p:sp>
        <p:nvSpPr>
          <p:cNvPr id="10" name="Subtitle 2"/>
          <p:cNvSpPr>
            <a:spLocks noGrp="1"/>
          </p:cNvSpPr>
          <p:nvPr>
            <p:ph type="subTitle" idx="1"/>
          </p:nvPr>
        </p:nvSpPr>
        <p:spPr>
          <a:xfrm>
            <a:off x="0" y="838200"/>
            <a:ext cx="9139906" cy="4267200"/>
          </a:xfrm>
        </p:spPr>
        <p:txBody>
          <a:bodyPr>
            <a:normAutofit/>
          </a:bodyPr>
          <a:lstStyle/>
          <a:p>
            <a:pPr algn="just" rtl="1"/>
            <a:r>
              <a:rPr lang="ar-SA" sz="2800" b="1" dirty="0">
                <a:latin typeface="+mj-lt"/>
              </a:rPr>
              <a:t>ويحدث الالتماس الكهربائي عند حدوث تلامس بين فازين أو فاز مع الحيادي (النيوترال) نتيجة لعطل معين إما أن يكون هناك خطأ في التوصيل أو حدوث انهيار في العازلية و يتسبب ذلك في سحب تيار كهربائي كبير جد. وعلى القاطع أن يقوم بفصل هذا التيار الكبير بأقصر زمن ممكن. وإلا فإنه قد يتسبب في حدوث أضرار كبيرة كحدوث حريق لا قدّر الله</a:t>
            </a:r>
            <a:r>
              <a:rPr lang="en-US" sz="2800" b="1" dirty="0">
                <a:latin typeface="+mj-lt"/>
              </a:rPr>
              <a:t>.</a:t>
            </a:r>
          </a:p>
          <a:p>
            <a:pPr algn="just"/>
            <a:endParaRPr lang="en-US" b="1" dirty="0">
              <a:latin typeface="+mj-lt"/>
            </a:endParaRPr>
          </a:p>
        </p:txBody>
      </p:sp>
    </p:spTree>
    <p:extLst>
      <p:ext uri="{BB962C8B-B14F-4D97-AF65-F5344CB8AC3E}">
        <p14:creationId xmlns:p14="http://schemas.microsoft.com/office/powerpoint/2010/main" val="33152188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 y="691488"/>
            <a:ext cx="9144000" cy="5098852"/>
          </a:xfrm>
          <a:prstGeom prst="rect">
            <a:avLst/>
          </a:prstGeom>
        </p:spPr>
      </p:pic>
    </p:spTree>
    <p:extLst>
      <p:ext uri="{BB962C8B-B14F-4D97-AF65-F5344CB8AC3E}">
        <p14:creationId xmlns:p14="http://schemas.microsoft.com/office/powerpoint/2010/main" val="24109296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23460"/>
            <a:ext cx="8915400" cy="4746139"/>
          </a:xfrm>
          <a:prstGeom prst="rect">
            <a:avLst/>
          </a:prstGeom>
        </p:spPr>
      </p:pic>
    </p:spTree>
    <p:extLst>
      <p:ext uri="{BB962C8B-B14F-4D97-AF65-F5344CB8AC3E}">
        <p14:creationId xmlns:p14="http://schemas.microsoft.com/office/powerpoint/2010/main" val="9599884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838200"/>
            <a:ext cx="8549805" cy="4831399"/>
          </a:xfrm>
          <a:prstGeom prst="rect">
            <a:avLst/>
          </a:prstGeom>
        </p:spPr>
      </p:pic>
    </p:spTree>
    <p:extLst>
      <p:ext uri="{BB962C8B-B14F-4D97-AF65-F5344CB8AC3E}">
        <p14:creationId xmlns:p14="http://schemas.microsoft.com/office/powerpoint/2010/main" val="30904279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63" y="744920"/>
            <a:ext cx="8660857" cy="4831399"/>
          </a:xfrm>
          <a:prstGeom prst="rect">
            <a:avLst/>
          </a:prstGeom>
        </p:spPr>
      </p:pic>
    </p:spTree>
    <p:extLst>
      <p:ext uri="{BB962C8B-B14F-4D97-AF65-F5344CB8AC3E}">
        <p14:creationId xmlns:p14="http://schemas.microsoft.com/office/powerpoint/2010/main" val="13588351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40" y="731205"/>
            <a:ext cx="8636000" cy="4916661"/>
          </a:xfrm>
          <a:prstGeom prst="rect">
            <a:avLst/>
          </a:prstGeom>
        </p:spPr>
      </p:pic>
    </p:spTree>
    <p:extLst>
      <p:ext uri="{BB962C8B-B14F-4D97-AF65-F5344CB8AC3E}">
        <p14:creationId xmlns:p14="http://schemas.microsoft.com/office/powerpoint/2010/main" val="40703212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84476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YE" sz="3600" dirty="0">
                <a:solidFill>
                  <a:schemeClr val="tx1"/>
                </a:solidFill>
                <a:latin typeface="+mj-lt"/>
                <a:ea typeface="+mj-ea"/>
                <a:cs typeface="+mj-cs"/>
              </a:rPr>
              <a:t>شرح آليات الفصل في القاطع</a:t>
            </a:r>
            <a:r>
              <a:rPr lang="en-US" sz="2400" dirty="0"/>
              <a:t/>
            </a:r>
            <a:br>
              <a:rPr lang="en-US" sz="2400" dirty="0"/>
            </a:br>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a:spLocks noGrp="1"/>
          </p:cNvSpPr>
          <p:nvPr>
            <p:ph type="subTitle" idx="1"/>
          </p:nvPr>
        </p:nvSpPr>
        <p:spPr>
          <a:xfrm>
            <a:off x="-5987" y="753386"/>
            <a:ext cx="9145893" cy="3304736"/>
          </a:xfrm>
        </p:spPr>
        <p:txBody>
          <a:bodyPr>
            <a:normAutofit fontScale="40000" lnSpcReduction="20000"/>
          </a:bodyPr>
          <a:lstStyle/>
          <a:p>
            <a:pPr algn="just" rtl="1"/>
            <a:r>
              <a:rPr lang="en-US" b="1" dirty="0" smtClean="0"/>
              <a:t> </a:t>
            </a:r>
          </a:p>
          <a:p>
            <a:pPr algn="just" rtl="1" fontAlgn="ctr"/>
            <a:r>
              <a:rPr lang="ar-YE" sz="3400" b="1" dirty="0" smtClean="0"/>
              <a:t>آلية الفصل </a:t>
            </a:r>
            <a:r>
              <a:rPr lang="ar-YE" sz="4200" b="1" dirty="0" smtClean="0"/>
              <a:t>الحراري</a:t>
            </a:r>
            <a:r>
              <a:rPr lang="en-US" sz="4200" b="1" dirty="0" smtClean="0"/>
              <a:t> Thermal Trip Unit</a:t>
            </a:r>
          </a:p>
          <a:p>
            <a:pPr algn="just" rtl="1"/>
            <a:r>
              <a:rPr lang="ar-SA" sz="4200" b="1" dirty="0" smtClean="0"/>
              <a:t>حيث يفصل القاطع إذا تم تحميل القاطع بتيار أكبر من التيار المقنن (الاسمي) المقدر لهذا القاطع. و نتيجة لزيادة التحميل يحصل تمدد للمزدوجة الحرارية الموجودة داخل القاطع نتيجة زيادة درجة حرارتها وهي عبارة عن شريحتين معدنيتين مختلفتين متلاصقتين لكل منهما عامل تمدد مختلف عن الأخرى. و يؤدي هذا التمدد إلى انحناء المزدوجة التي تسحب معها ذراع الفصل في القاطع فيفصل القاطع</a:t>
            </a:r>
            <a:r>
              <a:rPr lang="en-US" sz="4200" b="1" dirty="0" smtClean="0"/>
              <a:t> .</a:t>
            </a:r>
          </a:p>
          <a:p>
            <a:pPr algn="just" rtl="1"/>
            <a:endParaRPr lang="en-US" sz="4200" b="1" dirty="0" smtClean="0"/>
          </a:p>
          <a:p>
            <a:pPr algn="just" rtl="1"/>
            <a:r>
              <a:rPr lang="en-US" sz="4200" b="1" dirty="0" smtClean="0"/>
              <a:t> </a:t>
            </a:r>
          </a:p>
          <a:p>
            <a:pPr algn="just" rtl="1" fontAlgn="ctr"/>
            <a:r>
              <a:rPr lang="ar-YE" sz="4200" b="1" dirty="0" smtClean="0"/>
              <a:t>آلية القطع المغناطيسي</a:t>
            </a:r>
            <a:r>
              <a:rPr lang="en-US" sz="4200" b="1" dirty="0" smtClean="0"/>
              <a:t> Magnetic Trip Unit</a:t>
            </a:r>
          </a:p>
          <a:p>
            <a:pPr algn="just" rtl="1"/>
            <a:r>
              <a:rPr lang="ar-SA" sz="4200" b="1" dirty="0" smtClean="0"/>
              <a:t>يفصل القاطع إذا حدث شورت (التماس) في الدائرة الكهربائية نتيجة عطل كهربائي مما يؤدي إلى مرور تيار كبير جداً في القاطع. يمر هذا التيار الكبير ضمن ملف مغناطيسي يوجد في داخله قلب متحرك. وينتج عن مرور هذا التيار الكبير في الملف توليد مجال مغناطيسي يؤدي إلى سحب القلب المتحرك الذي يدفع ذراع الفصل في القاطع فيفصل القاطع</a:t>
            </a:r>
            <a:r>
              <a:rPr lang="en-US" sz="4200" b="1" dirty="0" smtClean="0"/>
              <a:t>.</a:t>
            </a:r>
          </a:p>
          <a:p>
            <a:pPr algn="just" rtl="1"/>
            <a:endParaRPr lang="en-US" sz="4200" b="1"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757481"/>
            <a:ext cx="4636736"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5988" y="5804695"/>
            <a:ext cx="6406787" cy="646331"/>
          </a:xfrm>
          <a:prstGeom prst="rect">
            <a:avLst/>
          </a:prstGeom>
        </p:spPr>
        <p:txBody>
          <a:bodyPr wrap="square">
            <a:spAutoFit/>
          </a:bodyPr>
          <a:lstStyle/>
          <a:p>
            <a:r>
              <a:rPr lang="en-US" dirty="0">
                <a:hlinkClick r:id="rId5"/>
              </a:rPr>
              <a:t>https://</a:t>
            </a:r>
            <a:r>
              <a:rPr lang="en-US" dirty="0" smtClean="0">
                <a:hlinkClick r:id="rId5"/>
              </a:rPr>
              <a:t>www.youtube.com/watch?v=VGj32euYZ2c</a:t>
            </a:r>
            <a:endParaRPr lang="ar-SA" dirty="0" smtClean="0"/>
          </a:p>
          <a:p>
            <a:endParaRPr lang="en-US" dirty="0"/>
          </a:p>
        </p:txBody>
      </p:sp>
    </p:spTree>
    <p:extLst>
      <p:ext uri="{BB962C8B-B14F-4D97-AF65-F5344CB8AC3E}">
        <p14:creationId xmlns:p14="http://schemas.microsoft.com/office/powerpoint/2010/main" val="3116521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4"/>
          <p:cNvPicPr>
            <a:picLocks noChangeAspect="1"/>
          </p:cNvPicPr>
          <p:nvPr/>
        </p:nvPicPr>
        <p:blipFill>
          <a:blip r:embed="rId4"/>
          <a:stretch>
            <a:fillRect/>
          </a:stretch>
        </p:blipFill>
        <p:spPr>
          <a:xfrm>
            <a:off x="3214789" y="744920"/>
            <a:ext cx="5644787" cy="2214586"/>
          </a:xfrm>
          <a:prstGeom prst="rect">
            <a:avLst/>
          </a:prstGeom>
        </p:spPr>
      </p:pic>
      <p:pic>
        <p:nvPicPr>
          <p:cNvPr id="12" name="Picture 5"/>
          <p:cNvPicPr>
            <a:picLocks noChangeAspect="1"/>
          </p:cNvPicPr>
          <p:nvPr/>
        </p:nvPicPr>
        <p:blipFill>
          <a:blip r:embed="rId5"/>
          <a:stretch>
            <a:fillRect/>
          </a:stretch>
        </p:blipFill>
        <p:spPr>
          <a:xfrm>
            <a:off x="3214789" y="3200400"/>
            <a:ext cx="5670933" cy="2022013"/>
          </a:xfrm>
          <a:prstGeom prst="rect">
            <a:avLst/>
          </a:prstGeom>
        </p:spPr>
      </p:pic>
    </p:spTree>
    <p:extLst>
      <p:ext uri="{BB962C8B-B14F-4D97-AF65-F5344CB8AC3E}">
        <p14:creationId xmlns:p14="http://schemas.microsoft.com/office/powerpoint/2010/main" val="3313389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200400" y="304800"/>
            <a:ext cx="5410200" cy="646331"/>
          </a:xfrm>
          <a:prstGeom prst="rect">
            <a:avLst/>
          </a:prstGeom>
        </p:spPr>
        <p:txBody>
          <a:bodyPr wrap="square">
            <a:spAutoFit/>
          </a:bodyPr>
          <a:lstStyle/>
          <a:p>
            <a:r>
              <a:rPr lang="en-US" dirty="0"/>
              <a:t/>
            </a:r>
            <a:br>
              <a:rPr lang="en-US" dirty="0"/>
            </a:br>
            <a:endParaRPr lang="en-US" dirty="0"/>
          </a:p>
        </p:txBody>
      </p:sp>
      <p:sp>
        <p:nvSpPr>
          <p:cNvPr id="10" name="Rectangle 1"/>
          <p:cNvSpPr>
            <a:spLocks noChangeArrowheads="1"/>
          </p:cNvSpPr>
          <p:nvPr/>
        </p:nvSpPr>
        <p:spPr bwMode="auto">
          <a:xfrm>
            <a:off x="2362200" y="1044952"/>
            <a:ext cx="67818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4"/>
          <p:cNvPicPr>
            <a:picLocks noChangeAspect="1"/>
          </p:cNvPicPr>
          <p:nvPr/>
        </p:nvPicPr>
        <p:blipFill>
          <a:blip r:embed="rId4"/>
          <a:stretch>
            <a:fillRect/>
          </a:stretch>
        </p:blipFill>
        <p:spPr>
          <a:xfrm>
            <a:off x="1600199" y="787098"/>
            <a:ext cx="4605223" cy="2557235"/>
          </a:xfrm>
          <a:prstGeom prst="rect">
            <a:avLst/>
          </a:prstGeom>
        </p:spPr>
      </p:pic>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101" y="3581400"/>
            <a:ext cx="4618322" cy="2571750"/>
          </a:xfrm>
          <a:prstGeom prst="rect">
            <a:avLst/>
          </a:prstGeom>
        </p:spPr>
      </p:pic>
    </p:spTree>
    <p:extLst>
      <p:ext uri="{BB962C8B-B14F-4D97-AF65-F5344CB8AC3E}">
        <p14:creationId xmlns:p14="http://schemas.microsoft.com/office/powerpoint/2010/main" val="1121322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TotalTime>
  <Words>594</Words>
  <Application>Microsoft Office PowerPoint</Application>
  <PresentationFormat>عرض على الشاشة (3:4)‏</PresentationFormat>
  <Paragraphs>195</Paragraphs>
  <Slides>65</Slides>
  <Notes>2</Notes>
  <HiddenSlides>0</HiddenSlides>
  <MMClips>0</MMClips>
  <ScaleCrop>false</ScaleCrop>
  <HeadingPairs>
    <vt:vector size="4" baseType="variant">
      <vt:variant>
        <vt:lpstr>نسق</vt:lpstr>
      </vt:variant>
      <vt:variant>
        <vt:i4>1</vt:i4>
      </vt:variant>
      <vt:variant>
        <vt:lpstr>عناوين الشرائح</vt:lpstr>
      </vt:variant>
      <vt:variant>
        <vt:i4>65</vt:i4>
      </vt:variant>
    </vt:vector>
  </HeadingPairs>
  <TitlesOfParts>
    <vt:vector size="66" baseType="lpstr">
      <vt:lpstr>Office Theme</vt:lpstr>
      <vt:lpstr>عرض تقديمي في PowerPoint</vt:lpstr>
      <vt:lpstr>LECTURE17: </vt:lpstr>
      <vt:lpstr>عرض تقديمي في PowerPoint</vt:lpstr>
      <vt:lpstr>عرض تقديمي في PowerPoint</vt:lpstr>
      <vt:lpstr>آليات الفصل في القاطع الكهربائي بشكل عام</vt:lpstr>
      <vt:lpstr>الشورت short ويعرف بالالتماس الكهربائي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dc:creator>
  <cp:lastModifiedBy>Acer</cp:lastModifiedBy>
  <cp:revision>40</cp:revision>
  <dcterms:created xsi:type="dcterms:W3CDTF">2006-08-16T00:00:00Z</dcterms:created>
  <dcterms:modified xsi:type="dcterms:W3CDTF">2024-04-15T14:58:30Z</dcterms:modified>
</cp:coreProperties>
</file>