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56" r:id="rId2"/>
    <p:sldId id="311" r:id="rId3"/>
    <p:sldId id="390" r:id="rId4"/>
    <p:sldId id="391" r:id="rId5"/>
    <p:sldId id="312" r:id="rId6"/>
    <p:sldId id="392" r:id="rId7"/>
    <p:sldId id="389" r:id="rId8"/>
    <p:sldId id="394" r:id="rId9"/>
    <p:sldId id="393" r:id="rId10"/>
    <p:sldId id="399" r:id="rId11"/>
    <p:sldId id="401" r:id="rId12"/>
    <p:sldId id="402" r:id="rId13"/>
    <p:sldId id="35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D8818FB-F519-4029-BA5F-68012A383693}">
          <p14:sldIdLst>
            <p14:sldId id="256"/>
            <p14:sldId id="311"/>
            <p14:sldId id="390"/>
            <p14:sldId id="391"/>
            <p14:sldId id="312"/>
            <p14:sldId id="392"/>
            <p14:sldId id="389"/>
            <p14:sldId id="394"/>
            <p14:sldId id="393"/>
            <p14:sldId id="399"/>
            <p14:sldId id="401"/>
            <p14:sldId id="402"/>
            <p14:sldId id="358"/>
          </p14:sldIdLst>
        </p14:section>
      </p14:sectionLst>
    </p:ext>
    <p:ext uri="{EFAFB233-063F-42B5-8137-9DF3F51BA10A}">
      <p15:sldGuideLst xmlns:p15="http://schemas.microsoft.com/office/powerpoint/2012/main">
        <p15:guide id="1" orient="horz" pos="2097" userDrawn="1">
          <p15:clr>
            <a:srgbClr val="A4A3A4"/>
          </p15:clr>
        </p15:guide>
        <p15:guide id="2" pos="290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ACC7"/>
    <a:srgbClr val="CFDCF0"/>
    <a:srgbClr val="7096D2"/>
    <a:srgbClr val="E4E9EF"/>
    <a:srgbClr val="FDFDFD"/>
    <a:srgbClr val="FEFEFE"/>
    <a:srgbClr val="B1DB15"/>
    <a:srgbClr val="013D4D"/>
    <a:srgbClr val="00A891"/>
    <a:srgbClr val="FE7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47" autoAdjust="0"/>
    <p:restoredTop sz="94662" autoAdjust="0"/>
  </p:normalViewPr>
  <p:slideViewPr>
    <p:cSldViewPr showGuides="1">
      <p:cViewPr varScale="1">
        <p:scale>
          <a:sx n="88" d="100"/>
          <a:sy n="88" d="100"/>
        </p:scale>
        <p:origin x="1099" y="82"/>
      </p:cViewPr>
      <p:guideLst>
        <p:guide orient="horz" pos="2097"/>
        <p:guide pos="2909"/>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D0F76E03-DC2C-4EA5-93D4-AEBED9725138}" type="datetimeFigureOut">
              <a:rPr lang="ar-SA" smtClean="0"/>
              <a:t>30/01/1446</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036CE42-F681-4BB7-B2E3-3BA32E804D31}" type="slidenum">
              <a:rPr lang="ar-SA" smtClean="0"/>
              <a:t>‹#›</a:t>
            </a:fld>
            <a:endParaRPr lang="ar-SA"/>
          </a:p>
        </p:txBody>
      </p:sp>
    </p:spTree>
    <p:extLst>
      <p:ext uri="{BB962C8B-B14F-4D97-AF65-F5344CB8AC3E}">
        <p14:creationId xmlns:p14="http://schemas.microsoft.com/office/powerpoint/2010/main" val="213392820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hasCustomPrompt="1"/>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hasCustomPrompt="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D8BD707-D9CF-40AE-B4C6-C98DA3205C09}" type="datetimeFigureOut">
              <a:rPr lang="en-US" smtClean="0"/>
              <a:t>8/5/2024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hasCustomPrompt="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D8BD707-D9CF-40AE-B4C6-C98DA3205C09}" type="datetimeFigureOut">
              <a:rPr lang="en-US" smtClean="0"/>
              <a:t>8/5/2024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hasCustomPrompt="1"/>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hasCustomPrompt="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D8BD707-D9CF-40AE-B4C6-C98DA3205C09}" type="datetimeFigureOut">
              <a:rPr lang="en-US" smtClean="0"/>
              <a:t>8/5/2024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hasCustomPrompt="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D8BD707-D9CF-40AE-B4C6-C98DA3205C09}" type="datetimeFigureOut">
              <a:rPr lang="en-US" smtClean="0"/>
              <a:t>8/5/2024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hasCustomPrompt="1"/>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hasCustomPrompt="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D8BD707-D9CF-40AE-B4C6-C98DA3205C09}" type="datetimeFigureOut">
              <a:rPr lang="en-US" smtClean="0"/>
              <a:t>8/5/2024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D8BD707-D9CF-40AE-B4C6-C98DA3205C09}" type="datetimeFigureOut">
              <a:rPr lang="en-US" smtClean="0"/>
              <a:t>8/5/2024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D8BD707-D9CF-40AE-B4C6-C98DA3205C09}" type="datetimeFigureOut">
              <a:rPr lang="en-US" smtClean="0"/>
              <a:t>8/5/2024</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D8BD707-D9CF-40AE-B4C6-C98DA3205C09}" type="datetimeFigureOut">
              <a:rPr lang="en-US" smtClean="0"/>
              <a:t>8/5/2024</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D8BD707-D9CF-40AE-B4C6-C98DA3205C09}" type="datetimeFigureOut">
              <a:rPr lang="en-US" smtClean="0"/>
              <a:t>8/5/2024</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hasCustomPrompt="1"/>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D8BD707-D9CF-40AE-B4C6-C98DA3205C09}" type="datetimeFigureOut">
              <a:rPr lang="en-US" smtClean="0"/>
              <a:t>8/5/2024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hasCustomPrompt="1"/>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D8BD707-D9CF-40AE-B4C6-C98DA3205C09}" type="datetimeFigureOut">
              <a:rPr lang="en-US" smtClean="0"/>
              <a:t>8/5/2024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D8BD707-D9CF-40AE-B4C6-C98DA3205C09}" type="datetimeFigureOut">
              <a:rPr lang="en-US" smtClean="0"/>
              <a:t>8/5/2024</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6F15528-21DE-4FAA-801E-634DDDAF4B2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198" y="4419625"/>
            <a:ext cx="7772400" cy="1470025"/>
          </a:xfrm>
        </p:spPr>
        <p:txBody>
          <a:bodyPr>
            <a:normAutofit/>
          </a:bodyPr>
          <a:lstStyle/>
          <a:p>
            <a:pPr rtl="0"/>
            <a:r>
              <a:rPr lang="ar-SA" sz="3200" b="1" dirty="0" smtClean="0">
                <a:solidFill>
                  <a:schemeClr val="accent3">
                    <a:lumMod val="50000"/>
                  </a:schemeClr>
                </a:solidFill>
                <a:cs typeface="+mn-cs"/>
              </a:rPr>
              <a:t>الفصل الاول</a:t>
            </a:r>
            <a:br>
              <a:rPr lang="ar-SA" sz="3200" b="1" dirty="0" smtClean="0">
                <a:solidFill>
                  <a:schemeClr val="accent3">
                    <a:lumMod val="50000"/>
                  </a:schemeClr>
                </a:solidFill>
                <a:cs typeface="+mn-cs"/>
              </a:rPr>
            </a:br>
            <a:r>
              <a:rPr lang="ar-SA" sz="3200" b="1" dirty="0" smtClean="0">
                <a:solidFill>
                  <a:schemeClr val="accent3">
                    <a:lumMod val="50000"/>
                  </a:schemeClr>
                </a:solidFill>
                <a:cs typeface="+mn-cs"/>
              </a:rPr>
              <a:t>الرقابة الادارية</a:t>
            </a:r>
          </a:p>
        </p:txBody>
      </p:sp>
      <p:sp>
        <p:nvSpPr>
          <p:cNvPr id="3" name="Subtitle 2"/>
          <p:cNvSpPr>
            <a:spLocks noGrp="1"/>
          </p:cNvSpPr>
          <p:nvPr>
            <p:ph type="subTitle" idx="1"/>
          </p:nvPr>
        </p:nvSpPr>
        <p:spPr>
          <a:xfrm>
            <a:off x="3047998" y="5867615"/>
            <a:ext cx="2438400" cy="762000"/>
          </a:xfrm>
        </p:spPr>
        <p:txBody>
          <a:bodyPr>
            <a:normAutofit/>
          </a:bodyPr>
          <a:lstStyle/>
          <a:p>
            <a:r>
              <a:rPr lang="ar-SA" sz="2000" b="1" dirty="0">
                <a:solidFill>
                  <a:schemeClr val="accent4">
                    <a:lumMod val="50000"/>
                  </a:schemeClr>
                </a:solidFill>
              </a:rPr>
              <a:t>اعداد </a:t>
            </a:r>
            <a:r>
              <a:rPr lang="ar-EG" sz="2000" b="1" smtClean="0">
                <a:solidFill>
                  <a:schemeClr val="accent4">
                    <a:lumMod val="50000"/>
                  </a:schemeClr>
                </a:solidFill>
              </a:rPr>
              <a:t>و </a:t>
            </a:r>
            <a:r>
              <a:rPr lang="ar-SA" sz="2000" b="1" smtClean="0">
                <a:solidFill>
                  <a:schemeClr val="accent4">
                    <a:lumMod val="50000"/>
                  </a:schemeClr>
                </a:solidFill>
              </a:rPr>
              <a:t>اشراف </a:t>
            </a:r>
            <a:r>
              <a:rPr lang="ar-SA" sz="2000" b="1" dirty="0">
                <a:solidFill>
                  <a:schemeClr val="accent4">
                    <a:lumMod val="50000"/>
                  </a:schemeClr>
                </a:solidFill>
              </a:rPr>
              <a:t>: د. سامر عرقاوي</a:t>
            </a:r>
          </a:p>
        </p:txBody>
      </p:sp>
      <p:pic>
        <p:nvPicPr>
          <p:cNvPr id="100" name="Picture 99"/>
          <p:cNvPicPr/>
          <p:nvPr/>
        </p:nvPicPr>
        <p:blipFill>
          <a:blip r:embed="rId2"/>
          <a:stretch>
            <a:fillRect/>
          </a:stretch>
        </p:blipFill>
        <p:spPr>
          <a:xfrm>
            <a:off x="-26035" y="-55880"/>
            <a:ext cx="9169400" cy="4600575"/>
          </a:xfrm>
          <a:prstGeom prst="rect">
            <a:avLst/>
          </a:prstGeom>
          <a:solidFill>
            <a:srgbClr val="E4E9EF"/>
          </a:solidFill>
          <a:ln w="9525">
            <a:noFill/>
          </a:ln>
        </p:spPr>
      </p:pic>
    </p:spTree>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مستطيل 23"/>
          <p:cNvSpPr/>
          <p:nvPr/>
        </p:nvSpPr>
        <p:spPr>
          <a:xfrm>
            <a:off x="3865245" y="228600"/>
            <a:ext cx="3942715" cy="645160"/>
          </a:xfrm>
          <a:prstGeom prst="rect">
            <a:avLst/>
          </a:prstGeom>
        </p:spPr>
        <p:txBody>
          <a:bodyPr wrap="square">
            <a:spAutoFit/>
          </a:bodyPr>
          <a:lstStyle/>
          <a:p>
            <a:pPr algn="r" rtl="1"/>
            <a:r>
              <a:rPr lang="ar-SA" sz="3600" b="1" dirty="0">
                <a:solidFill>
                  <a:schemeClr val="tx2">
                    <a:lumMod val="50000"/>
                  </a:schemeClr>
                </a:solidFill>
                <a:ea typeface="+mj-ea"/>
              </a:rPr>
              <a:t>أهداف الرقابة الادارية</a:t>
            </a:r>
            <a:endParaRPr lang="ar-SA" sz="3600" b="1" dirty="0">
              <a:solidFill>
                <a:schemeClr val="tx2">
                  <a:lumMod val="50000"/>
                </a:schemeClr>
              </a:solidFill>
            </a:endParaRPr>
          </a:p>
        </p:txBody>
      </p:sp>
      <p:pic>
        <p:nvPicPr>
          <p:cNvPr id="1945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1156335"/>
            <a:ext cx="9261475" cy="4999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5" name="مستطيل 44"/>
          <p:cNvSpPr/>
          <p:nvPr/>
        </p:nvSpPr>
        <p:spPr>
          <a:xfrm>
            <a:off x="3044190" y="1295400"/>
            <a:ext cx="5928995" cy="706755"/>
          </a:xfrm>
          <a:prstGeom prst="rect">
            <a:avLst/>
          </a:prstGeom>
        </p:spPr>
        <p:txBody>
          <a:bodyPr wrap="square">
            <a:spAutoFit/>
          </a:bodyPr>
          <a:lstStyle/>
          <a:p>
            <a:pPr algn="just" rtl="1"/>
            <a:r>
              <a:rPr lang="ar-SA" sz="2000" b="1" dirty="0"/>
              <a:t>الوقوف على المشكلات والعقبات التي تعترض انسياب العمل التنفيذي بقصد تذليلها</a:t>
            </a:r>
          </a:p>
        </p:txBody>
      </p:sp>
      <p:sp>
        <p:nvSpPr>
          <p:cNvPr id="46" name="مستطيل 45"/>
          <p:cNvSpPr/>
          <p:nvPr/>
        </p:nvSpPr>
        <p:spPr>
          <a:xfrm>
            <a:off x="3484362" y="2423795"/>
            <a:ext cx="5562600" cy="706755"/>
          </a:xfrm>
          <a:prstGeom prst="rect">
            <a:avLst/>
          </a:prstGeom>
        </p:spPr>
        <p:txBody>
          <a:bodyPr wrap="square">
            <a:spAutoFit/>
          </a:bodyPr>
          <a:lstStyle/>
          <a:p>
            <a:pPr algn="just" rtl="1"/>
            <a:r>
              <a:rPr lang="ar-SA" sz="2000" b="1" dirty="0"/>
              <a:t>اكتشاف الأخطاء فور وقوعها ، أو وهي في سبيل وقوعها ، كي تعالج فورا أو يتخذ ما يلزم لمنع حدوثها .</a:t>
            </a:r>
          </a:p>
        </p:txBody>
      </p:sp>
      <p:sp>
        <p:nvSpPr>
          <p:cNvPr id="47" name="مستطيل 46"/>
          <p:cNvSpPr/>
          <p:nvPr/>
        </p:nvSpPr>
        <p:spPr>
          <a:xfrm>
            <a:off x="3581400" y="3810000"/>
            <a:ext cx="5410200" cy="706755"/>
          </a:xfrm>
          <a:prstGeom prst="rect">
            <a:avLst/>
          </a:prstGeom>
        </p:spPr>
        <p:txBody>
          <a:bodyPr wrap="square">
            <a:spAutoFit/>
          </a:bodyPr>
          <a:lstStyle/>
          <a:p>
            <a:pPr algn="just" rtl="1"/>
            <a:r>
              <a:rPr lang="ar-SA" sz="2000" b="1" dirty="0"/>
              <a:t>التأكد من أن العمليات الفنية تؤدى وفقا للأصول المقررة ثم تقويم المعوج منها</a:t>
            </a:r>
          </a:p>
        </p:txBody>
      </p:sp>
      <p:sp>
        <p:nvSpPr>
          <p:cNvPr id="48" name="مستطيل 47"/>
          <p:cNvSpPr/>
          <p:nvPr/>
        </p:nvSpPr>
        <p:spPr>
          <a:xfrm>
            <a:off x="2971800" y="5028951"/>
            <a:ext cx="6022643" cy="922020"/>
          </a:xfrm>
          <a:prstGeom prst="rect">
            <a:avLst/>
          </a:prstGeom>
        </p:spPr>
        <p:txBody>
          <a:bodyPr wrap="square">
            <a:spAutoFit/>
          </a:bodyPr>
          <a:lstStyle/>
          <a:p>
            <a:pPr algn="just" rtl="1"/>
            <a:r>
              <a:rPr lang="ar-SA" b="1" dirty="0"/>
              <a:t> التثبت من أن القواعد المقررة مطبقة على وجهها الصحيح وبخاصة في المسائل المالية وحدود التصرف فيها، وذلك منعا لحدوث الحرافات من جانب الأمناء على الأموال لأي إسراف في النفقات التي لا مبرر لها.</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مستطيل 23"/>
          <p:cNvSpPr/>
          <p:nvPr/>
        </p:nvSpPr>
        <p:spPr>
          <a:xfrm>
            <a:off x="3865245" y="228600"/>
            <a:ext cx="3942715" cy="645160"/>
          </a:xfrm>
          <a:prstGeom prst="rect">
            <a:avLst/>
          </a:prstGeom>
        </p:spPr>
        <p:txBody>
          <a:bodyPr wrap="square">
            <a:spAutoFit/>
          </a:bodyPr>
          <a:lstStyle/>
          <a:p>
            <a:pPr algn="r" rtl="1"/>
            <a:r>
              <a:rPr lang="ar-SA" sz="3600" b="1" dirty="0">
                <a:solidFill>
                  <a:schemeClr val="tx2">
                    <a:lumMod val="50000"/>
                  </a:schemeClr>
                </a:solidFill>
                <a:ea typeface="+mj-ea"/>
              </a:rPr>
              <a:t>أهداف الرقابة الادارية</a:t>
            </a:r>
            <a:endParaRPr lang="ar-SA" sz="3600" b="1" dirty="0">
              <a:solidFill>
                <a:schemeClr val="tx2">
                  <a:lumMod val="50000"/>
                </a:schemeClr>
              </a:solidFill>
            </a:endParaRPr>
          </a:p>
        </p:txBody>
      </p:sp>
      <p:pic>
        <p:nvPicPr>
          <p:cNvPr id="1945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1156335"/>
            <a:ext cx="9261475" cy="4999990"/>
          </a:xfrm>
          <a:prstGeom prst="rect">
            <a:avLst/>
          </a:prstGeom>
          <a:noFill/>
        </p:spPr>
      </p:pic>
      <p:sp>
        <p:nvSpPr>
          <p:cNvPr id="45" name="مستطيل 44"/>
          <p:cNvSpPr/>
          <p:nvPr/>
        </p:nvSpPr>
        <p:spPr>
          <a:xfrm>
            <a:off x="3044190" y="1295400"/>
            <a:ext cx="5928995" cy="645160"/>
          </a:xfrm>
          <a:prstGeom prst="rect">
            <a:avLst/>
          </a:prstGeom>
        </p:spPr>
        <p:txBody>
          <a:bodyPr wrap="square">
            <a:spAutoFit/>
          </a:bodyPr>
          <a:lstStyle/>
          <a:p>
            <a:pPr algn="just" rtl="1"/>
            <a:r>
              <a:rPr lang="ar-SA" b="1" dirty="0"/>
              <a:t>التأكد من ان القوانين منفذة وأن قرارات السلطة التشريعية والسلطة القضائية محترمة ، وأن العمل التنفيذي يسير في إطار القانون</a:t>
            </a:r>
          </a:p>
        </p:txBody>
      </p:sp>
      <p:sp>
        <p:nvSpPr>
          <p:cNvPr id="46" name="مستطيل 45"/>
          <p:cNvSpPr/>
          <p:nvPr/>
        </p:nvSpPr>
        <p:spPr>
          <a:xfrm>
            <a:off x="3434715" y="2347595"/>
            <a:ext cx="5764530" cy="829945"/>
          </a:xfrm>
          <a:prstGeom prst="rect">
            <a:avLst/>
          </a:prstGeom>
        </p:spPr>
        <p:txBody>
          <a:bodyPr wrap="square">
            <a:spAutoFit/>
          </a:bodyPr>
          <a:lstStyle/>
          <a:p>
            <a:pPr algn="just" rtl="1"/>
            <a:r>
              <a:rPr lang="ar-SA" sz="1600" b="1" dirty="0"/>
              <a:t>التأكد من أن المستويات الإدارية العليا على المام تام بما يتم من أعمال في المستويات التي تشرف عليها، وأن الرئاسات المختلفة تصلها المعلومات الضرورية بوضوح وسهولة ، حتى تتم عمليات التنسيق والتوجيه واتخاذ القرارات الضرورية</a:t>
            </a:r>
          </a:p>
        </p:txBody>
      </p:sp>
      <p:sp>
        <p:nvSpPr>
          <p:cNvPr id="47" name="مستطيل 46"/>
          <p:cNvSpPr/>
          <p:nvPr/>
        </p:nvSpPr>
        <p:spPr>
          <a:xfrm>
            <a:off x="3420110" y="3886200"/>
            <a:ext cx="5571490" cy="645160"/>
          </a:xfrm>
          <a:prstGeom prst="rect">
            <a:avLst/>
          </a:prstGeom>
        </p:spPr>
        <p:txBody>
          <a:bodyPr wrap="square">
            <a:spAutoFit/>
          </a:bodyPr>
          <a:lstStyle/>
          <a:p>
            <a:pPr algn="just" rtl="1"/>
            <a:r>
              <a:rPr lang="ar-SA" b="1" dirty="0"/>
              <a:t>التأكد من الحقوق والمزايا المقررة للأفراد والعاملين محترمة، وأنه لا يوجد تعسف في استعمال السلطة وأن الجميع سواسية أمام القانون.</a:t>
            </a:r>
          </a:p>
        </p:txBody>
      </p:sp>
      <p:sp>
        <p:nvSpPr>
          <p:cNvPr id="48" name="مستطيل 47"/>
          <p:cNvSpPr/>
          <p:nvPr/>
        </p:nvSpPr>
        <p:spPr>
          <a:xfrm>
            <a:off x="2971800" y="5257551"/>
            <a:ext cx="6022643" cy="398780"/>
          </a:xfrm>
          <a:prstGeom prst="rect">
            <a:avLst/>
          </a:prstGeom>
        </p:spPr>
        <p:txBody>
          <a:bodyPr wrap="square">
            <a:spAutoFit/>
          </a:bodyPr>
          <a:lstStyle/>
          <a:p>
            <a:pPr algn="just" rtl="1"/>
            <a:r>
              <a:rPr lang="ar-SA" sz="2000" b="1" dirty="0"/>
              <a:t>تقيم المديرين للتأكد من كفاءتهم في كافة المستويات وحسن سلوكهم.</a:t>
            </a:r>
          </a:p>
        </p:txBody>
      </p:sp>
      <p:sp>
        <p:nvSpPr>
          <p:cNvPr id="2" name="Text Box 1"/>
          <p:cNvSpPr txBox="1"/>
          <p:nvPr/>
        </p:nvSpPr>
        <p:spPr>
          <a:xfrm>
            <a:off x="2297430" y="1447165"/>
            <a:ext cx="530860" cy="383540"/>
          </a:xfrm>
          <a:prstGeom prst="rect">
            <a:avLst/>
          </a:prstGeom>
          <a:solidFill>
            <a:srgbClr val="013D4D"/>
          </a:solidFill>
        </p:spPr>
        <p:txBody>
          <a:bodyPr wrap="square" rtlCol="0">
            <a:noAutofit/>
          </a:bodyPr>
          <a:lstStyle/>
          <a:p>
            <a:r>
              <a:rPr lang="ar-SA" altLang="en-US" sz="2400" b="1">
                <a:solidFill>
                  <a:schemeClr val="bg1"/>
                </a:solidFill>
              </a:rPr>
              <a:t>05</a:t>
            </a:r>
          </a:p>
        </p:txBody>
      </p:sp>
      <p:sp>
        <p:nvSpPr>
          <p:cNvPr id="3" name="Text Box 2"/>
          <p:cNvSpPr txBox="1"/>
          <p:nvPr/>
        </p:nvSpPr>
        <p:spPr>
          <a:xfrm>
            <a:off x="2752090" y="2590800"/>
            <a:ext cx="530860" cy="383540"/>
          </a:xfrm>
          <a:prstGeom prst="rect">
            <a:avLst/>
          </a:prstGeom>
          <a:solidFill>
            <a:srgbClr val="00A891"/>
          </a:solidFill>
          <a:ln>
            <a:noFill/>
          </a:ln>
        </p:spPr>
        <p:txBody>
          <a:bodyPr wrap="square" rtlCol="0">
            <a:noAutofit/>
          </a:bodyPr>
          <a:lstStyle/>
          <a:p>
            <a:r>
              <a:rPr lang="ar-SA" altLang="en-US" sz="2400" b="1">
                <a:solidFill>
                  <a:schemeClr val="bg1"/>
                </a:solidFill>
              </a:rPr>
              <a:t>06</a:t>
            </a:r>
          </a:p>
        </p:txBody>
      </p:sp>
      <p:sp>
        <p:nvSpPr>
          <p:cNvPr id="4" name="Text Box 3"/>
          <p:cNvSpPr txBox="1"/>
          <p:nvPr/>
        </p:nvSpPr>
        <p:spPr>
          <a:xfrm>
            <a:off x="2743200" y="4038600"/>
            <a:ext cx="530860" cy="383540"/>
          </a:xfrm>
          <a:prstGeom prst="rect">
            <a:avLst/>
          </a:prstGeom>
          <a:gradFill>
            <a:gsLst>
              <a:gs pos="0">
                <a:srgbClr val="9EE256"/>
              </a:gs>
              <a:gs pos="90000">
                <a:srgbClr val="B1DB15"/>
              </a:gs>
            </a:gsLst>
            <a:lin ang="8100000" scaled="0"/>
          </a:gradFill>
          <a:ln>
            <a:noFill/>
          </a:ln>
        </p:spPr>
        <p:txBody>
          <a:bodyPr wrap="square" rtlCol="0">
            <a:noAutofit/>
          </a:bodyPr>
          <a:lstStyle/>
          <a:p>
            <a:r>
              <a:rPr lang="ar-SA" altLang="en-US" sz="2400" b="1">
                <a:solidFill>
                  <a:schemeClr val="bg1"/>
                </a:solidFill>
              </a:rPr>
              <a:t>07</a:t>
            </a:r>
          </a:p>
        </p:txBody>
      </p:sp>
      <p:sp>
        <p:nvSpPr>
          <p:cNvPr id="5" name="Text Box 4"/>
          <p:cNvSpPr txBox="1"/>
          <p:nvPr/>
        </p:nvSpPr>
        <p:spPr>
          <a:xfrm>
            <a:off x="2286000" y="5334000"/>
            <a:ext cx="530860" cy="383540"/>
          </a:xfrm>
          <a:prstGeom prst="rect">
            <a:avLst/>
          </a:prstGeom>
          <a:solidFill>
            <a:srgbClr val="FE7600"/>
          </a:solidFill>
          <a:ln>
            <a:noFill/>
          </a:ln>
        </p:spPr>
        <p:txBody>
          <a:bodyPr wrap="square" rtlCol="0">
            <a:noAutofit/>
          </a:bodyPr>
          <a:lstStyle/>
          <a:p>
            <a:r>
              <a:rPr lang="ar-SA" altLang="en-US" sz="2400" b="1">
                <a:solidFill>
                  <a:schemeClr val="bg1"/>
                </a:solidFill>
              </a:rPr>
              <a:t>08</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مستطيل 23"/>
          <p:cNvSpPr/>
          <p:nvPr/>
        </p:nvSpPr>
        <p:spPr>
          <a:xfrm>
            <a:off x="3865245" y="228600"/>
            <a:ext cx="3942715" cy="645160"/>
          </a:xfrm>
          <a:prstGeom prst="rect">
            <a:avLst/>
          </a:prstGeom>
        </p:spPr>
        <p:txBody>
          <a:bodyPr wrap="square">
            <a:spAutoFit/>
          </a:bodyPr>
          <a:lstStyle/>
          <a:p>
            <a:pPr algn="r" rtl="1"/>
            <a:r>
              <a:rPr lang="ar-SA" sz="3600" b="1" dirty="0">
                <a:solidFill>
                  <a:schemeClr val="tx2">
                    <a:lumMod val="50000"/>
                  </a:schemeClr>
                </a:solidFill>
                <a:ea typeface="+mj-ea"/>
              </a:rPr>
              <a:t>أهداف الرقابة الادارية</a:t>
            </a:r>
            <a:endParaRPr lang="ar-SA" sz="3600" b="1" dirty="0">
              <a:solidFill>
                <a:schemeClr val="tx2">
                  <a:lumMod val="50000"/>
                </a:schemeClr>
              </a:solidFill>
            </a:endParaRPr>
          </a:p>
        </p:txBody>
      </p:sp>
      <p:pic>
        <p:nvPicPr>
          <p:cNvPr id="1945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873760"/>
            <a:ext cx="9261475" cy="4999990"/>
          </a:xfrm>
          <a:prstGeom prst="rect">
            <a:avLst/>
          </a:prstGeom>
          <a:noFill/>
        </p:spPr>
      </p:pic>
      <p:sp>
        <p:nvSpPr>
          <p:cNvPr id="45" name="مستطيل 44"/>
          <p:cNvSpPr/>
          <p:nvPr/>
        </p:nvSpPr>
        <p:spPr>
          <a:xfrm>
            <a:off x="3117850" y="990600"/>
            <a:ext cx="5928995" cy="706755"/>
          </a:xfrm>
          <a:prstGeom prst="rect">
            <a:avLst/>
          </a:prstGeom>
        </p:spPr>
        <p:txBody>
          <a:bodyPr wrap="square">
            <a:spAutoFit/>
          </a:bodyPr>
          <a:lstStyle/>
          <a:p>
            <a:pPr algn="just" rtl="1"/>
            <a:r>
              <a:rPr lang="ar-SA" sz="2000" b="1" dirty="0"/>
              <a:t>الحد من تكاليف العمل الحكومي وإيقاف الإسراف الزائد وضغط الإنفاق في المجالات الغير حيوية وتحقيق الإدارة الاقتصادية</a:t>
            </a:r>
          </a:p>
        </p:txBody>
      </p:sp>
      <p:sp>
        <p:nvSpPr>
          <p:cNvPr id="46" name="مستطيل 45"/>
          <p:cNvSpPr/>
          <p:nvPr/>
        </p:nvSpPr>
        <p:spPr>
          <a:xfrm>
            <a:off x="3484362" y="2118995"/>
            <a:ext cx="5562600" cy="706755"/>
          </a:xfrm>
          <a:prstGeom prst="rect">
            <a:avLst/>
          </a:prstGeom>
        </p:spPr>
        <p:txBody>
          <a:bodyPr wrap="square">
            <a:spAutoFit/>
          </a:bodyPr>
          <a:lstStyle/>
          <a:p>
            <a:pPr algn="just" rtl="1"/>
            <a:r>
              <a:rPr lang="ar-SA" sz="2000" b="1" dirty="0"/>
              <a:t> التأكد من سير المسائل الفنية على الوجه المطلوب وفقا للقواعد والأصول الفنية المرعية</a:t>
            </a:r>
          </a:p>
        </p:txBody>
      </p:sp>
      <p:sp>
        <p:nvSpPr>
          <p:cNvPr id="47" name="مستطيل 46"/>
          <p:cNvSpPr/>
          <p:nvPr/>
        </p:nvSpPr>
        <p:spPr>
          <a:xfrm>
            <a:off x="3416300" y="3581400"/>
            <a:ext cx="5575300" cy="645160"/>
          </a:xfrm>
          <a:prstGeom prst="rect">
            <a:avLst/>
          </a:prstGeom>
        </p:spPr>
        <p:txBody>
          <a:bodyPr wrap="square">
            <a:spAutoFit/>
          </a:bodyPr>
          <a:lstStyle/>
          <a:p>
            <a:pPr algn="just" rtl="1"/>
            <a:r>
              <a:rPr lang="ar-SA" b="1" dirty="0"/>
              <a:t>العمل على التأكد من أن الخدمات الحكومية تقدم للجميع بدون تفرقة وبأقل قدر من الإجراءات المكتبية ، وأن الموظفين لا يسيئون استعمال سلطاتهم </a:t>
            </a:r>
          </a:p>
        </p:txBody>
      </p:sp>
      <p:sp>
        <p:nvSpPr>
          <p:cNvPr id="48" name="مستطيل 47"/>
          <p:cNvSpPr/>
          <p:nvPr/>
        </p:nvSpPr>
        <p:spPr>
          <a:xfrm>
            <a:off x="2971800" y="4876551"/>
            <a:ext cx="6022643" cy="645160"/>
          </a:xfrm>
          <a:prstGeom prst="rect">
            <a:avLst/>
          </a:prstGeom>
        </p:spPr>
        <p:txBody>
          <a:bodyPr wrap="square">
            <a:spAutoFit/>
          </a:bodyPr>
          <a:lstStyle/>
          <a:p>
            <a:pPr algn="just" rtl="1"/>
            <a:r>
              <a:rPr lang="ar-SA" b="1" dirty="0"/>
              <a:t>الوصول إلى معلومات واقعية عن سير العمل من اجل ترشيد عملية اتخاذ القرارات وخاصة ما يختص منها بالسياسة العامة للعمل وبأهدافه</a:t>
            </a:r>
          </a:p>
        </p:txBody>
      </p:sp>
      <p:sp>
        <p:nvSpPr>
          <p:cNvPr id="2" name="Text Box 1"/>
          <p:cNvSpPr txBox="1"/>
          <p:nvPr/>
        </p:nvSpPr>
        <p:spPr>
          <a:xfrm>
            <a:off x="2297430" y="1142365"/>
            <a:ext cx="530860" cy="383540"/>
          </a:xfrm>
          <a:prstGeom prst="rect">
            <a:avLst/>
          </a:prstGeom>
          <a:solidFill>
            <a:srgbClr val="173A44"/>
          </a:solidFill>
        </p:spPr>
        <p:txBody>
          <a:bodyPr wrap="square" rtlCol="0">
            <a:noAutofit/>
          </a:bodyPr>
          <a:lstStyle/>
          <a:p>
            <a:r>
              <a:rPr lang="ar-SA" altLang="en-US" sz="2400" b="1">
                <a:solidFill>
                  <a:schemeClr val="bg1"/>
                </a:solidFill>
              </a:rPr>
              <a:t>09</a:t>
            </a:r>
          </a:p>
        </p:txBody>
      </p:sp>
      <p:sp>
        <p:nvSpPr>
          <p:cNvPr id="3" name="Text Box 2"/>
          <p:cNvSpPr txBox="1"/>
          <p:nvPr/>
        </p:nvSpPr>
        <p:spPr>
          <a:xfrm>
            <a:off x="2752090" y="2286000"/>
            <a:ext cx="530860" cy="383540"/>
          </a:xfrm>
          <a:prstGeom prst="rect">
            <a:avLst/>
          </a:prstGeom>
          <a:solidFill>
            <a:srgbClr val="00A891"/>
          </a:solidFill>
          <a:ln>
            <a:noFill/>
          </a:ln>
        </p:spPr>
        <p:txBody>
          <a:bodyPr wrap="square" rtlCol="0">
            <a:noAutofit/>
          </a:bodyPr>
          <a:lstStyle/>
          <a:p>
            <a:r>
              <a:rPr lang="ar-SA" altLang="en-US" sz="2400" b="1">
                <a:solidFill>
                  <a:schemeClr val="bg1"/>
                </a:solidFill>
              </a:rPr>
              <a:t>10</a:t>
            </a:r>
          </a:p>
        </p:txBody>
      </p:sp>
      <p:sp>
        <p:nvSpPr>
          <p:cNvPr id="4" name="Text Box 3"/>
          <p:cNvSpPr txBox="1"/>
          <p:nvPr/>
        </p:nvSpPr>
        <p:spPr>
          <a:xfrm>
            <a:off x="2743200" y="3733800"/>
            <a:ext cx="530860" cy="383540"/>
          </a:xfrm>
          <a:prstGeom prst="rect">
            <a:avLst/>
          </a:prstGeom>
          <a:gradFill>
            <a:gsLst>
              <a:gs pos="0">
                <a:srgbClr val="9EE256"/>
              </a:gs>
              <a:gs pos="95000">
                <a:srgbClr val="B1DB15"/>
              </a:gs>
            </a:gsLst>
            <a:lin ang="8100000" scaled="0"/>
          </a:gradFill>
          <a:ln>
            <a:noFill/>
          </a:ln>
        </p:spPr>
        <p:txBody>
          <a:bodyPr wrap="square" rtlCol="0">
            <a:noAutofit/>
          </a:bodyPr>
          <a:lstStyle/>
          <a:p>
            <a:r>
              <a:rPr lang="ar-SA" altLang="en-US" sz="2400" b="1">
                <a:solidFill>
                  <a:schemeClr val="bg1"/>
                </a:solidFill>
              </a:rPr>
              <a:t>11</a:t>
            </a:r>
          </a:p>
        </p:txBody>
      </p:sp>
      <p:sp>
        <p:nvSpPr>
          <p:cNvPr id="5" name="Text Box 4"/>
          <p:cNvSpPr txBox="1"/>
          <p:nvPr/>
        </p:nvSpPr>
        <p:spPr>
          <a:xfrm>
            <a:off x="2286000" y="5029200"/>
            <a:ext cx="530860" cy="383540"/>
          </a:xfrm>
          <a:prstGeom prst="rect">
            <a:avLst/>
          </a:prstGeom>
          <a:solidFill>
            <a:srgbClr val="FE7600"/>
          </a:solidFill>
          <a:ln>
            <a:noFill/>
          </a:ln>
        </p:spPr>
        <p:txBody>
          <a:bodyPr wrap="square" rtlCol="0">
            <a:noAutofit/>
          </a:bodyPr>
          <a:lstStyle/>
          <a:p>
            <a:r>
              <a:rPr lang="ar-SA" altLang="en-US" sz="2400" b="1">
                <a:solidFill>
                  <a:schemeClr val="bg1"/>
                </a:solidFill>
              </a:rPr>
              <a:t>12</a:t>
            </a:r>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l="17036" t="72568"/>
          <a:stretch>
            <a:fillRect/>
          </a:stretch>
        </p:blipFill>
        <p:spPr bwMode="auto">
          <a:xfrm>
            <a:off x="57150" y="5473700"/>
            <a:ext cx="9087485" cy="1460500"/>
          </a:xfrm>
          <a:prstGeom prst="rect">
            <a:avLst/>
          </a:prstGeom>
          <a:noFill/>
        </p:spPr>
      </p:pic>
      <p:sp>
        <p:nvSpPr>
          <p:cNvPr id="8" name="Text Box 7"/>
          <p:cNvSpPr txBox="1"/>
          <p:nvPr/>
        </p:nvSpPr>
        <p:spPr>
          <a:xfrm>
            <a:off x="1066800" y="5974080"/>
            <a:ext cx="530860" cy="505460"/>
          </a:xfrm>
          <a:prstGeom prst="rect">
            <a:avLst/>
          </a:prstGeom>
          <a:solidFill>
            <a:srgbClr val="FE7600"/>
          </a:solidFill>
          <a:ln>
            <a:noFill/>
          </a:ln>
        </p:spPr>
        <p:txBody>
          <a:bodyPr wrap="square" rtlCol="0">
            <a:noAutofit/>
          </a:bodyPr>
          <a:lstStyle/>
          <a:p>
            <a:r>
              <a:rPr lang="ar-SA" altLang="en-US" sz="2400" b="1">
                <a:solidFill>
                  <a:schemeClr val="bg1"/>
                </a:solidFill>
              </a:rPr>
              <a:t>13</a:t>
            </a:r>
          </a:p>
        </p:txBody>
      </p:sp>
      <p:sp>
        <p:nvSpPr>
          <p:cNvPr id="9" name="مستطيل 47"/>
          <p:cNvSpPr/>
          <p:nvPr/>
        </p:nvSpPr>
        <p:spPr>
          <a:xfrm>
            <a:off x="1815465" y="5994400"/>
            <a:ext cx="7153275" cy="383540"/>
          </a:xfrm>
          <a:prstGeom prst="rect">
            <a:avLst/>
          </a:prstGeom>
        </p:spPr>
        <p:txBody>
          <a:bodyPr wrap="square">
            <a:spAutoFit/>
          </a:bodyPr>
          <a:lstStyle/>
          <a:p>
            <a:pPr algn="just" rtl="1"/>
            <a:r>
              <a:rPr lang="ar-SA" sz="1900" b="1" dirty="0"/>
              <a:t>التأكد من ارتباط أفراد الجهاز الحكومي بالأهداف العامة للدولة ومن ولائهم لهذه الأهداف</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TextBox 59"/>
          <p:cNvSpPr txBox="1"/>
          <p:nvPr/>
        </p:nvSpPr>
        <p:spPr>
          <a:xfrm>
            <a:off x="1077537" y="2609617"/>
            <a:ext cx="3403639" cy="1323439"/>
          </a:xfrm>
          <a:prstGeom prst="rect">
            <a:avLst/>
          </a:prstGeom>
          <a:noFill/>
        </p:spPr>
        <p:txBody>
          <a:bodyPr wrap="square" rtlCol="0">
            <a:spAutoFit/>
          </a:bodyPr>
          <a:lstStyle/>
          <a:p>
            <a:pPr algn="r"/>
            <a:r>
              <a:rPr lang="en-US" sz="8000" b="1" dirty="0" smtClean="0">
                <a:solidFill>
                  <a:schemeClr val="bg2">
                    <a:lumMod val="50000"/>
                  </a:schemeClr>
                </a:solidFill>
                <a:latin typeface="Arial Narrow" panose="020B0606020202030204" pitchFamily="34" charset="0"/>
                <a:cs typeface="Arial" panose="020B0604020202020204" pitchFamily="34" charset="0"/>
              </a:rPr>
              <a:t>THANK</a:t>
            </a:r>
            <a:endParaRPr lang="en-US" sz="8000" b="1" dirty="0">
              <a:solidFill>
                <a:schemeClr val="bg2">
                  <a:lumMod val="50000"/>
                </a:schemeClr>
              </a:solidFill>
              <a:latin typeface="Arial" panose="020B0604020202020204" pitchFamily="34" charset="0"/>
              <a:cs typeface="Arial" panose="020B0604020202020204" pitchFamily="34" charset="0"/>
            </a:endParaRPr>
          </a:p>
        </p:txBody>
      </p:sp>
      <p:sp>
        <p:nvSpPr>
          <p:cNvPr id="62" name="TextBox 61"/>
          <p:cNvSpPr txBox="1"/>
          <p:nvPr/>
        </p:nvSpPr>
        <p:spPr>
          <a:xfrm>
            <a:off x="5292080" y="2609617"/>
            <a:ext cx="3816424" cy="1323439"/>
          </a:xfrm>
          <a:prstGeom prst="rect">
            <a:avLst/>
          </a:prstGeom>
          <a:noFill/>
        </p:spPr>
        <p:txBody>
          <a:bodyPr wrap="square" rtlCol="0">
            <a:spAutoFit/>
          </a:bodyPr>
          <a:lstStyle/>
          <a:p>
            <a:r>
              <a:rPr lang="en-US" sz="8000" dirty="0" smtClean="0">
                <a:solidFill>
                  <a:schemeClr val="bg2">
                    <a:lumMod val="50000"/>
                  </a:schemeClr>
                </a:solidFill>
                <a:latin typeface="Arial Narrow" panose="020B0606020202030204" pitchFamily="34" charset="0"/>
                <a:cs typeface="Arial" panose="020B0604020202020204" pitchFamily="34" charset="0"/>
              </a:rPr>
              <a:t>YOU</a:t>
            </a:r>
            <a:endParaRPr lang="en-US" sz="8000" dirty="0">
              <a:solidFill>
                <a:schemeClr val="bg2">
                  <a:lumMod val="50000"/>
                </a:schemeClr>
              </a:solidFill>
              <a:latin typeface="Arial" panose="020B0604020202020204" pitchFamily="34" charset="0"/>
              <a:cs typeface="Arial" panose="020B0604020202020204" pitchFamily="34" charset="0"/>
            </a:endParaRPr>
          </a:p>
        </p:txBody>
      </p:sp>
      <p:sp>
        <p:nvSpPr>
          <p:cNvPr id="63" name="4-Point Star 62"/>
          <p:cNvSpPr/>
          <p:nvPr/>
        </p:nvSpPr>
        <p:spPr>
          <a:xfrm>
            <a:off x="4572000" y="2968476"/>
            <a:ext cx="605721" cy="605721"/>
          </a:xfrm>
          <a:prstGeom prst="star4">
            <a:avLst/>
          </a:prstGeom>
          <a:solidFill>
            <a:schemeClr val="bg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bg2">
                  <a:lumMod val="50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17575"/>
          <a:stretch>
            <a:fillRect/>
          </a:stretch>
        </p:blipFill>
        <p:spPr bwMode="auto">
          <a:xfrm>
            <a:off x="6169921" y="0"/>
            <a:ext cx="2974079" cy="92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 Placeholder 1"/>
          <p:cNvSpPr txBox="1"/>
          <p:nvPr/>
        </p:nvSpPr>
        <p:spPr>
          <a:xfrm>
            <a:off x="5291134" y="118811"/>
            <a:ext cx="3545511" cy="651813"/>
          </a:xfrm>
          <a:prstGeom prst="rect">
            <a:avLst/>
          </a:prstGeom>
        </p:spPr>
        <p:txBody>
          <a:bodyPr vert="horz" lIns="91440" tIns="45720" rIns="91440" bIns="45720" rtlCol="1"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ar-SA" sz="2800" b="1" dirty="0" smtClean="0">
                <a:solidFill>
                  <a:schemeClr val="bg1"/>
                </a:solidFill>
              </a:rPr>
              <a:t>اهداف الفصل الاول :</a:t>
            </a:r>
            <a:endParaRPr lang="en-US" sz="2800" b="1" dirty="0">
              <a:solidFill>
                <a:schemeClr val="bg1"/>
              </a:solidFill>
            </a:endParaRPr>
          </a:p>
        </p:txBody>
      </p:sp>
      <p:grpSp>
        <p:nvGrpSpPr>
          <p:cNvPr id="5" name="Group 77"/>
          <p:cNvGrpSpPr/>
          <p:nvPr/>
        </p:nvGrpSpPr>
        <p:grpSpPr>
          <a:xfrm>
            <a:off x="0" y="1396524"/>
            <a:ext cx="9144000" cy="4924768"/>
            <a:chOff x="772263" y="718662"/>
            <a:chExt cx="10595097" cy="5472041"/>
          </a:xfrm>
        </p:grpSpPr>
        <p:sp>
          <p:nvSpPr>
            <p:cNvPr id="6" name="Shape"/>
            <p:cNvSpPr/>
            <p:nvPr/>
          </p:nvSpPr>
          <p:spPr>
            <a:xfrm>
              <a:off x="2207623" y="1640054"/>
              <a:ext cx="3885816" cy="1020352"/>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4314" y="21600"/>
                  </a:lnTo>
                  <a:cubicBezTo>
                    <a:pt x="1933" y="21600"/>
                    <a:pt x="0" y="16760"/>
                    <a:pt x="0" y="10800"/>
                  </a:cubicBezTo>
                  <a:lnTo>
                    <a:pt x="0" y="10800"/>
                  </a:lnTo>
                  <a:cubicBezTo>
                    <a:pt x="0" y="4840"/>
                    <a:pt x="1933" y="0"/>
                    <a:pt x="4314" y="0"/>
                  </a:cubicBezTo>
                  <a:lnTo>
                    <a:pt x="21600" y="0"/>
                  </a:lnTo>
                  <a:lnTo>
                    <a:pt x="21600" y="21600"/>
                  </a:lnTo>
                  <a:close/>
                </a:path>
              </a:pathLst>
            </a:custGeom>
            <a:solidFill>
              <a:schemeClr val="tx2">
                <a:lumMod val="75000"/>
                <a:lumOff val="25000"/>
              </a:schemeClr>
            </a:solidFill>
            <a:ln w="12700">
              <a:miter lim="400000"/>
            </a:ln>
          </p:spPr>
          <p:txBody>
            <a:bodyPr lIns="38100" tIns="38100" rIns="38100" bIns="38100" anchor="ctr"/>
            <a:lstStyle/>
            <a:p>
              <a:pPr>
                <a:defRPr sz="3000">
                  <a:solidFill>
                    <a:srgbClr val="FFFFFF"/>
                  </a:solidFill>
                </a:defRPr>
              </a:pPr>
              <a:endParaRPr/>
            </a:p>
          </p:txBody>
        </p:sp>
        <p:sp>
          <p:nvSpPr>
            <p:cNvPr id="7" name="Shape"/>
            <p:cNvSpPr/>
            <p:nvPr/>
          </p:nvSpPr>
          <p:spPr>
            <a:xfrm>
              <a:off x="772263" y="3961447"/>
              <a:ext cx="5321175" cy="1020352"/>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4314" y="21600"/>
                  </a:lnTo>
                  <a:cubicBezTo>
                    <a:pt x="1933" y="21600"/>
                    <a:pt x="0" y="16760"/>
                    <a:pt x="0" y="10800"/>
                  </a:cubicBezTo>
                  <a:lnTo>
                    <a:pt x="0" y="10800"/>
                  </a:lnTo>
                  <a:cubicBezTo>
                    <a:pt x="0" y="4840"/>
                    <a:pt x="1933" y="0"/>
                    <a:pt x="4314" y="0"/>
                  </a:cubicBezTo>
                  <a:lnTo>
                    <a:pt x="21600" y="0"/>
                  </a:lnTo>
                  <a:lnTo>
                    <a:pt x="21600" y="21600"/>
                  </a:lnTo>
                  <a:close/>
                </a:path>
              </a:pathLst>
            </a:custGeom>
            <a:solidFill>
              <a:schemeClr val="tx2">
                <a:lumMod val="25000"/>
                <a:lumOff val="75000"/>
              </a:schemeClr>
            </a:solidFill>
            <a:ln w="12700">
              <a:miter lim="400000"/>
            </a:ln>
          </p:spPr>
          <p:txBody>
            <a:bodyPr lIns="38100" tIns="38100" rIns="38100" bIns="38100" anchor="ctr"/>
            <a:lstStyle/>
            <a:p>
              <a:pPr>
                <a:defRPr sz="3000">
                  <a:solidFill>
                    <a:srgbClr val="FFFFFF"/>
                  </a:solidFill>
                </a:defRPr>
              </a:pPr>
              <a:endParaRPr/>
            </a:p>
          </p:txBody>
        </p:sp>
        <p:sp>
          <p:nvSpPr>
            <p:cNvPr id="8" name="Shape"/>
            <p:cNvSpPr/>
            <p:nvPr/>
          </p:nvSpPr>
          <p:spPr>
            <a:xfrm>
              <a:off x="1302018" y="2800323"/>
              <a:ext cx="4791422" cy="1020352"/>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4314" y="21600"/>
                  </a:lnTo>
                  <a:cubicBezTo>
                    <a:pt x="1933" y="21600"/>
                    <a:pt x="0" y="16760"/>
                    <a:pt x="0" y="10800"/>
                  </a:cubicBezTo>
                  <a:lnTo>
                    <a:pt x="0" y="10800"/>
                  </a:lnTo>
                  <a:cubicBezTo>
                    <a:pt x="0" y="4840"/>
                    <a:pt x="1933" y="0"/>
                    <a:pt x="4314" y="0"/>
                  </a:cubicBezTo>
                  <a:lnTo>
                    <a:pt x="21600" y="0"/>
                  </a:lnTo>
                  <a:lnTo>
                    <a:pt x="21600" y="21600"/>
                  </a:lnTo>
                  <a:close/>
                </a:path>
              </a:pathLst>
            </a:custGeom>
            <a:solidFill>
              <a:schemeClr val="tx2">
                <a:lumMod val="50000"/>
                <a:lumOff val="50000"/>
              </a:schemeClr>
            </a:solidFill>
            <a:ln w="12700">
              <a:miter lim="400000"/>
            </a:ln>
          </p:spPr>
          <p:txBody>
            <a:bodyPr lIns="38100" tIns="38100" rIns="38100" bIns="38100" anchor="ctr"/>
            <a:lstStyle/>
            <a:p>
              <a:pPr>
                <a:defRPr sz="3000">
                  <a:solidFill>
                    <a:srgbClr val="FFFFFF"/>
                  </a:solidFill>
                </a:defRPr>
              </a:pPr>
              <a:endParaRPr/>
            </a:p>
          </p:txBody>
        </p:sp>
        <p:sp>
          <p:nvSpPr>
            <p:cNvPr id="9" name="Shape"/>
            <p:cNvSpPr/>
            <p:nvPr/>
          </p:nvSpPr>
          <p:spPr>
            <a:xfrm>
              <a:off x="6098554" y="1640054"/>
              <a:ext cx="3959846" cy="1022060"/>
            </a:xfrm>
            <a:custGeom>
              <a:avLst/>
              <a:gdLst/>
              <a:ahLst/>
              <a:cxnLst>
                <a:cxn ang="0">
                  <a:pos x="wd2" y="hd2"/>
                </a:cxn>
                <a:cxn ang="5400000">
                  <a:pos x="wd2" y="hd2"/>
                </a:cxn>
                <a:cxn ang="10800000">
                  <a:pos x="wd2" y="hd2"/>
                </a:cxn>
                <a:cxn ang="16200000">
                  <a:pos x="wd2" y="hd2"/>
                </a:cxn>
              </a:cxnLst>
              <a:rect l="0" t="0" r="r" b="b"/>
              <a:pathLst>
                <a:path w="21586" h="21600" extrusionOk="0">
                  <a:moveTo>
                    <a:pt x="17274" y="21600"/>
                  </a:moveTo>
                  <a:lnTo>
                    <a:pt x="0" y="21600"/>
                  </a:lnTo>
                  <a:lnTo>
                    <a:pt x="0" y="0"/>
                  </a:lnTo>
                  <a:lnTo>
                    <a:pt x="17274" y="0"/>
                  </a:lnTo>
                  <a:cubicBezTo>
                    <a:pt x="19653" y="0"/>
                    <a:pt x="21586" y="4832"/>
                    <a:pt x="21586" y="10782"/>
                  </a:cubicBezTo>
                  <a:lnTo>
                    <a:pt x="21586" y="10782"/>
                  </a:lnTo>
                  <a:cubicBezTo>
                    <a:pt x="21600" y="16768"/>
                    <a:pt x="19668" y="21600"/>
                    <a:pt x="17274" y="21600"/>
                  </a:cubicBezTo>
                  <a:close/>
                </a:path>
              </a:pathLst>
            </a:custGeom>
            <a:solidFill>
              <a:schemeClr val="tx2">
                <a:lumMod val="75000"/>
                <a:lumOff val="25000"/>
              </a:schemeClr>
            </a:solidFill>
            <a:ln w="12700">
              <a:miter lim="400000"/>
            </a:ln>
          </p:spPr>
          <p:txBody>
            <a:bodyPr lIns="38100" tIns="38100" rIns="38100" bIns="38100" anchor="ctr"/>
            <a:lstStyle/>
            <a:p>
              <a:pPr>
                <a:defRPr sz="3000">
                  <a:solidFill>
                    <a:srgbClr val="FFFFFF"/>
                  </a:solidFill>
                </a:defRPr>
              </a:pPr>
              <a:endParaRPr/>
            </a:p>
          </p:txBody>
        </p:sp>
        <p:sp>
          <p:nvSpPr>
            <p:cNvPr id="10" name="Shape"/>
            <p:cNvSpPr/>
            <p:nvPr/>
          </p:nvSpPr>
          <p:spPr>
            <a:xfrm>
              <a:off x="6098553" y="3960593"/>
              <a:ext cx="5268807" cy="1022060"/>
            </a:xfrm>
            <a:custGeom>
              <a:avLst/>
              <a:gdLst/>
              <a:ahLst/>
              <a:cxnLst>
                <a:cxn ang="0">
                  <a:pos x="wd2" y="hd2"/>
                </a:cxn>
                <a:cxn ang="5400000">
                  <a:pos x="wd2" y="hd2"/>
                </a:cxn>
                <a:cxn ang="10800000">
                  <a:pos x="wd2" y="hd2"/>
                </a:cxn>
                <a:cxn ang="16200000">
                  <a:pos x="wd2" y="hd2"/>
                </a:cxn>
              </a:cxnLst>
              <a:rect l="0" t="0" r="r" b="b"/>
              <a:pathLst>
                <a:path w="21586" h="21600" extrusionOk="0">
                  <a:moveTo>
                    <a:pt x="17274" y="21600"/>
                  </a:moveTo>
                  <a:lnTo>
                    <a:pt x="0" y="21600"/>
                  </a:lnTo>
                  <a:lnTo>
                    <a:pt x="0" y="0"/>
                  </a:lnTo>
                  <a:lnTo>
                    <a:pt x="17274" y="0"/>
                  </a:lnTo>
                  <a:cubicBezTo>
                    <a:pt x="19653" y="0"/>
                    <a:pt x="21586" y="4832"/>
                    <a:pt x="21586" y="10782"/>
                  </a:cubicBezTo>
                  <a:lnTo>
                    <a:pt x="21586" y="10782"/>
                  </a:lnTo>
                  <a:cubicBezTo>
                    <a:pt x="21600" y="16768"/>
                    <a:pt x="19668" y="21600"/>
                    <a:pt x="17274" y="21600"/>
                  </a:cubicBezTo>
                  <a:close/>
                </a:path>
              </a:pathLst>
            </a:custGeom>
            <a:solidFill>
              <a:schemeClr val="tx2">
                <a:lumMod val="25000"/>
                <a:lumOff val="75000"/>
              </a:schemeClr>
            </a:solidFill>
            <a:ln w="12700">
              <a:miter lim="400000"/>
            </a:ln>
          </p:spPr>
          <p:txBody>
            <a:bodyPr lIns="38100" tIns="38100" rIns="38100" bIns="38100" anchor="ctr"/>
            <a:lstStyle/>
            <a:p>
              <a:pPr>
                <a:defRPr sz="3000">
                  <a:solidFill>
                    <a:srgbClr val="FFFFFF"/>
                  </a:solidFill>
                </a:defRPr>
              </a:pPr>
              <a:endParaRPr/>
            </a:p>
          </p:txBody>
        </p:sp>
        <p:sp>
          <p:nvSpPr>
            <p:cNvPr id="11" name="Shape"/>
            <p:cNvSpPr/>
            <p:nvPr/>
          </p:nvSpPr>
          <p:spPr>
            <a:xfrm>
              <a:off x="6098553" y="2800323"/>
              <a:ext cx="4912677" cy="1022060"/>
            </a:xfrm>
            <a:custGeom>
              <a:avLst/>
              <a:gdLst/>
              <a:ahLst/>
              <a:cxnLst>
                <a:cxn ang="0">
                  <a:pos x="wd2" y="hd2"/>
                </a:cxn>
                <a:cxn ang="5400000">
                  <a:pos x="wd2" y="hd2"/>
                </a:cxn>
                <a:cxn ang="10800000">
                  <a:pos x="wd2" y="hd2"/>
                </a:cxn>
                <a:cxn ang="16200000">
                  <a:pos x="wd2" y="hd2"/>
                </a:cxn>
              </a:cxnLst>
              <a:rect l="0" t="0" r="r" b="b"/>
              <a:pathLst>
                <a:path w="21586" h="21600" extrusionOk="0">
                  <a:moveTo>
                    <a:pt x="17274" y="21600"/>
                  </a:moveTo>
                  <a:lnTo>
                    <a:pt x="0" y="21600"/>
                  </a:lnTo>
                  <a:lnTo>
                    <a:pt x="0" y="0"/>
                  </a:lnTo>
                  <a:lnTo>
                    <a:pt x="17274" y="0"/>
                  </a:lnTo>
                  <a:cubicBezTo>
                    <a:pt x="19653" y="0"/>
                    <a:pt x="21586" y="4832"/>
                    <a:pt x="21586" y="10782"/>
                  </a:cubicBezTo>
                  <a:lnTo>
                    <a:pt x="21586" y="10782"/>
                  </a:lnTo>
                  <a:cubicBezTo>
                    <a:pt x="21600" y="16768"/>
                    <a:pt x="19668" y="21600"/>
                    <a:pt x="17274" y="21600"/>
                  </a:cubicBezTo>
                  <a:close/>
                </a:path>
              </a:pathLst>
            </a:custGeom>
            <a:solidFill>
              <a:schemeClr val="tx2">
                <a:lumMod val="50000"/>
                <a:lumOff val="50000"/>
              </a:schemeClr>
            </a:solidFill>
            <a:ln w="12700">
              <a:miter lim="400000"/>
            </a:ln>
          </p:spPr>
          <p:txBody>
            <a:bodyPr lIns="38100" tIns="38100" rIns="38100" bIns="38100" anchor="ctr"/>
            <a:lstStyle/>
            <a:p>
              <a:pPr>
                <a:defRPr sz="3000">
                  <a:solidFill>
                    <a:srgbClr val="FFFFFF"/>
                  </a:solidFill>
                </a:defRPr>
              </a:pPr>
              <a:endParaRPr/>
            </a:p>
          </p:txBody>
        </p:sp>
        <p:sp>
          <p:nvSpPr>
            <p:cNvPr id="12" name="Freeform: Shape 61"/>
            <p:cNvSpPr/>
            <p:nvPr/>
          </p:nvSpPr>
          <p:spPr>
            <a:xfrm>
              <a:off x="4338726" y="1640054"/>
              <a:ext cx="1754712" cy="1020352"/>
            </a:xfrm>
            <a:custGeom>
              <a:avLst/>
              <a:gdLst>
                <a:gd name="connsiteX0" fmla="*/ 916504 w 1754712"/>
                <a:gd name="connsiteY0" fmla="*/ 0 h 1020352"/>
                <a:gd name="connsiteX1" fmla="*/ 1754712 w 1754712"/>
                <a:gd name="connsiteY1" fmla="*/ 0 h 1020352"/>
                <a:gd name="connsiteX2" fmla="*/ 1754712 w 1754712"/>
                <a:gd name="connsiteY2" fmla="*/ 1020352 h 1020352"/>
                <a:gd name="connsiteX3" fmla="*/ 0 w 1754712"/>
                <a:gd name="connsiteY3" fmla="*/ 1020352 h 1020352"/>
                <a:gd name="connsiteX4" fmla="*/ 27080 w 1754712"/>
                <a:gd name="connsiteY4" fmla="*/ 946363 h 1020352"/>
                <a:gd name="connsiteX5" fmla="*/ 862223 w 1754712"/>
                <a:gd name="connsiteY5" fmla="*/ 26148 h 1020352"/>
                <a:gd name="connsiteX6" fmla="*/ 916504 w 1754712"/>
                <a:gd name="connsiteY6" fmla="*/ 0 h 1020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54712" h="1020352">
                  <a:moveTo>
                    <a:pt x="916504" y="0"/>
                  </a:moveTo>
                  <a:lnTo>
                    <a:pt x="1754712" y="0"/>
                  </a:lnTo>
                  <a:lnTo>
                    <a:pt x="1754712" y="1020352"/>
                  </a:lnTo>
                  <a:lnTo>
                    <a:pt x="0" y="1020352"/>
                  </a:lnTo>
                  <a:lnTo>
                    <a:pt x="27080" y="946363"/>
                  </a:lnTo>
                  <a:cubicBezTo>
                    <a:pt x="193364" y="553222"/>
                    <a:pt x="489731" y="228498"/>
                    <a:pt x="862223" y="26148"/>
                  </a:cubicBezTo>
                  <a:lnTo>
                    <a:pt x="916504" y="0"/>
                  </a:lnTo>
                  <a:close/>
                </a:path>
              </a:pathLst>
            </a:custGeom>
            <a:solidFill>
              <a:schemeClr val="tx1">
                <a:lumMod val="75000"/>
                <a:lumOff val="25000"/>
                <a:alpha val="25000"/>
              </a:schemeClr>
            </a:solidFill>
            <a:ln w="12700">
              <a:miter lim="400000"/>
            </a:ln>
          </p:spPr>
          <p:txBody>
            <a:bodyPr wrap="square" lIns="38100" tIns="38100" rIns="38100" bIns="38100" anchor="ctr">
              <a:noAutofit/>
            </a:bodyPr>
            <a:lstStyle/>
            <a:p>
              <a:endParaRPr sz="3000">
                <a:solidFill>
                  <a:srgbClr val="FFFFFF"/>
                </a:solidFill>
              </a:endParaRPr>
            </a:p>
          </p:txBody>
        </p:sp>
        <p:sp>
          <p:nvSpPr>
            <p:cNvPr id="13" name="Freeform: Shape 62"/>
            <p:cNvSpPr/>
            <p:nvPr/>
          </p:nvSpPr>
          <p:spPr>
            <a:xfrm>
              <a:off x="6098554" y="1640054"/>
              <a:ext cx="1755348" cy="1022060"/>
            </a:xfrm>
            <a:custGeom>
              <a:avLst/>
              <a:gdLst>
                <a:gd name="connsiteX0" fmla="*/ 0 w 1755348"/>
                <a:gd name="connsiteY0" fmla="*/ 0 h 1022060"/>
                <a:gd name="connsiteX1" fmla="*/ 838219 w 1755348"/>
                <a:gd name="connsiteY1" fmla="*/ 0 h 1022060"/>
                <a:gd name="connsiteX2" fmla="*/ 892499 w 1755348"/>
                <a:gd name="connsiteY2" fmla="*/ 26148 h 1022060"/>
                <a:gd name="connsiteX3" fmla="*/ 1727642 w 1755348"/>
                <a:gd name="connsiteY3" fmla="*/ 946363 h 1022060"/>
                <a:gd name="connsiteX4" fmla="*/ 1755348 w 1755348"/>
                <a:gd name="connsiteY4" fmla="*/ 1022060 h 1022060"/>
                <a:gd name="connsiteX5" fmla="*/ 0 w 1755348"/>
                <a:gd name="connsiteY5" fmla="*/ 1022060 h 1022060"/>
                <a:gd name="connsiteX6" fmla="*/ 0 w 1755348"/>
                <a:gd name="connsiteY6" fmla="*/ 0 h 1022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55348" h="1022060">
                  <a:moveTo>
                    <a:pt x="0" y="0"/>
                  </a:moveTo>
                  <a:lnTo>
                    <a:pt x="838219" y="0"/>
                  </a:lnTo>
                  <a:lnTo>
                    <a:pt x="892499" y="26148"/>
                  </a:lnTo>
                  <a:cubicBezTo>
                    <a:pt x="1264991" y="228498"/>
                    <a:pt x="1561358" y="553222"/>
                    <a:pt x="1727642" y="946363"/>
                  </a:cubicBezTo>
                  <a:lnTo>
                    <a:pt x="1755348" y="1022060"/>
                  </a:lnTo>
                  <a:lnTo>
                    <a:pt x="0" y="1022060"/>
                  </a:lnTo>
                  <a:lnTo>
                    <a:pt x="0" y="0"/>
                  </a:lnTo>
                  <a:close/>
                </a:path>
              </a:pathLst>
            </a:custGeom>
            <a:solidFill>
              <a:schemeClr val="tx1">
                <a:lumMod val="75000"/>
                <a:lumOff val="25000"/>
                <a:alpha val="25000"/>
              </a:schemeClr>
            </a:solidFill>
            <a:ln w="12700">
              <a:miter lim="400000"/>
            </a:ln>
          </p:spPr>
          <p:txBody>
            <a:bodyPr wrap="square" lIns="38100" tIns="38100" rIns="38100" bIns="38100" anchor="ctr">
              <a:noAutofit/>
            </a:bodyPr>
            <a:lstStyle/>
            <a:p>
              <a:endParaRPr sz="3000">
                <a:solidFill>
                  <a:srgbClr val="FFFFFF"/>
                </a:solidFill>
              </a:endParaRPr>
            </a:p>
          </p:txBody>
        </p:sp>
        <p:sp>
          <p:nvSpPr>
            <p:cNvPr id="14" name="Freeform: Shape 63"/>
            <p:cNvSpPr/>
            <p:nvPr/>
          </p:nvSpPr>
          <p:spPr>
            <a:xfrm>
              <a:off x="4218242" y="2800323"/>
              <a:ext cx="1875196" cy="1020352"/>
            </a:xfrm>
            <a:custGeom>
              <a:avLst/>
              <a:gdLst>
                <a:gd name="connsiteX0" fmla="*/ 73779 w 1875196"/>
                <a:gd name="connsiteY0" fmla="*/ 0 h 1020352"/>
                <a:gd name="connsiteX1" fmla="*/ 1875196 w 1875196"/>
                <a:gd name="connsiteY1" fmla="*/ 0 h 1020352"/>
                <a:gd name="connsiteX2" fmla="*/ 1875196 w 1875196"/>
                <a:gd name="connsiteY2" fmla="*/ 1020352 h 1020352"/>
                <a:gd name="connsiteX3" fmla="*/ 70268 w 1875196"/>
                <a:gd name="connsiteY3" fmla="*/ 1020352 h 1020352"/>
                <a:gd name="connsiteX4" fmla="*/ 38149 w 1875196"/>
                <a:gd name="connsiteY4" fmla="*/ 895437 h 1020352"/>
                <a:gd name="connsiteX5" fmla="*/ 0 w 1875196"/>
                <a:gd name="connsiteY5" fmla="*/ 517003 h 1020352"/>
                <a:gd name="connsiteX6" fmla="*/ 38149 w 1875196"/>
                <a:gd name="connsiteY6" fmla="*/ 138569 h 1020352"/>
                <a:gd name="connsiteX7" fmla="*/ 73779 w 1875196"/>
                <a:gd name="connsiteY7" fmla="*/ 0 h 1020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75196" h="1020352">
                  <a:moveTo>
                    <a:pt x="73779" y="0"/>
                  </a:moveTo>
                  <a:lnTo>
                    <a:pt x="1875196" y="0"/>
                  </a:lnTo>
                  <a:lnTo>
                    <a:pt x="1875196" y="1020352"/>
                  </a:lnTo>
                  <a:lnTo>
                    <a:pt x="70268" y="1020352"/>
                  </a:lnTo>
                  <a:lnTo>
                    <a:pt x="38149" y="895437"/>
                  </a:lnTo>
                  <a:cubicBezTo>
                    <a:pt x="13136" y="773200"/>
                    <a:pt x="0" y="646635"/>
                    <a:pt x="0" y="517003"/>
                  </a:cubicBezTo>
                  <a:cubicBezTo>
                    <a:pt x="0" y="387371"/>
                    <a:pt x="13136" y="260807"/>
                    <a:pt x="38149" y="138569"/>
                  </a:cubicBezTo>
                  <a:lnTo>
                    <a:pt x="73779" y="0"/>
                  </a:lnTo>
                  <a:close/>
                </a:path>
              </a:pathLst>
            </a:custGeom>
            <a:solidFill>
              <a:schemeClr val="tx1">
                <a:lumMod val="75000"/>
                <a:lumOff val="25000"/>
                <a:alpha val="25000"/>
              </a:schemeClr>
            </a:solidFill>
            <a:ln w="12700">
              <a:miter lim="400000"/>
            </a:ln>
          </p:spPr>
          <p:txBody>
            <a:bodyPr wrap="square" lIns="38100" tIns="38100" rIns="38100" bIns="38100" anchor="ctr">
              <a:noAutofit/>
            </a:bodyPr>
            <a:lstStyle/>
            <a:p>
              <a:endParaRPr sz="3000">
                <a:solidFill>
                  <a:srgbClr val="FFFFFF"/>
                </a:solidFill>
              </a:endParaRPr>
            </a:p>
          </p:txBody>
        </p:sp>
        <p:sp>
          <p:nvSpPr>
            <p:cNvPr id="15" name="Freeform: Shape 64"/>
            <p:cNvSpPr/>
            <p:nvPr/>
          </p:nvSpPr>
          <p:spPr>
            <a:xfrm>
              <a:off x="6098554" y="2800323"/>
              <a:ext cx="1875206" cy="1022060"/>
            </a:xfrm>
            <a:custGeom>
              <a:avLst/>
              <a:gdLst>
                <a:gd name="connsiteX0" fmla="*/ 0 w 1875206"/>
                <a:gd name="connsiteY0" fmla="*/ 0 h 1022060"/>
                <a:gd name="connsiteX1" fmla="*/ 1801427 w 1875206"/>
                <a:gd name="connsiteY1" fmla="*/ 0 h 1022060"/>
                <a:gd name="connsiteX2" fmla="*/ 1837057 w 1875206"/>
                <a:gd name="connsiteY2" fmla="*/ 138569 h 1022060"/>
                <a:gd name="connsiteX3" fmla="*/ 1875206 w 1875206"/>
                <a:gd name="connsiteY3" fmla="*/ 517003 h 1022060"/>
                <a:gd name="connsiteX4" fmla="*/ 1837057 w 1875206"/>
                <a:gd name="connsiteY4" fmla="*/ 895437 h 1022060"/>
                <a:gd name="connsiteX5" fmla="*/ 1804499 w 1875206"/>
                <a:gd name="connsiteY5" fmla="*/ 1022060 h 1022060"/>
                <a:gd name="connsiteX6" fmla="*/ 0 w 1875206"/>
                <a:gd name="connsiteY6" fmla="*/ 1022060 h 1022060"/>
                <a:gd name="connsiteX7" fmla="*/ 0 w 1875206"/>
                <a:gd name="connsiteY7" fmla="*/ 0 h 1022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75206" h="1022060">
                  <a:moveTo>
                    <a:pt x="0" y="0"/>
                  </a:moveTo>
                  <a:lnTo>
                    <a:pt x="1801427" y="0"/>
                  </a:lnTo>
                  <a:lnTo>
                    <a:pt x="1837057" y="138569"/>
                  </a:lnTo>
                  <a:cubicBezTo>
                    <a:pt x="1862070" y="260807"/>
                    <a:pt x="1875206" y="387371"/>
                    <a:pt x="1875206" y="517003"/>
                  </a:cubicBezTo>
                  <a:cubicBezTo>
                    <a:pt x="1875206" y="646635"/>
                    <a:pt x="1862070" y="773200"/>
                    <a:pt x="1837057" y="895437"/>
                  </a:cubicBezTo>
                  <a:lnTo>
                    <a:pt x="1804499" y="1022060"/>
                  </a:lnTo>
                  <a:lnTo>
                    <a:pt x="0" y="1022060"/>
                  </a:lnTo>
                  <a:lnTo>
                    <a:pt x="0" y="0"/>
                  </a:lnTo>
                  <a:close/>
                </a:path>
              </a:pathLst>
            </a:custGeom>
            <a:solidFill>
              <a:schemeClr val="tx1">
                <a:lumMod val="75000"/>
                <a:lumOff val="25000"/>
                <a:alpha val="25000"/>
              </a:schemeClr>
            </a:solidFill>
            <a:ln w="12700">
              <a:miter lim="400000"/>
            </a:ln>
          </p:spPr>
          <p:txBody>
            <a:bodyPr wrap="square" lIns="38100" tIns="38100" rIns="38100" bIns="38100" anchor="ctr">
              <a:noAutofit/>
            </a:bodyPr>
            <a:lstStyle/>
            <a:p>
              <a:endParaRPr sz="3000">
                <a:solidFill>
                  <a:srgbClr val="FFFFFF"/>
                </a:solidFill>
              </a:endParaRPr>
            </a:p>
          </p:txBody>
        </p:sp>
        <p:sp>
          <p:nvSpPr>
            <p:cNvPr id="16" name="Freeform: Shape 65"/>
            <p:cNvSpPr/>
            <p:nvPr/>
          </p:nvSpPr>
          <p:spPr>
            <a:xfrm>
              <a:off x="4333729" y="3960593"/>
              <a:ext cx="1759709" cy="1020352"/>
            </a:xfrm>
            <a:custGeom>
              <a:avLst/>
              <a:gdLst>
                <a:gd name="connsiteX0" fmla="*/ 0 w 1759709"/>
                <a:gd name="connsiteY0" fmla="*/ 0 h 1020352"/>
                <a:gd name="connsiteX1" fmla="*/ 1759709 w 1759709"/>
                <a:gd name="connsiteY1" fmla="*/ 0 h 1020352"/>
                <a:gd name="connsiteX2" fmla="*/ 1759709 w 1759709"/>
                <a:gd name="connsiteY2" fmla="*/ 1020352 h 1020352"/>
                <a:gd name="connsiteX3" fmla="*/ 893159 w 1759709"/>
                <a:gd name="connsiteY3" fmla="*/ 1020352 h 1020352"/>
                <a:gd name="connsiteX4" fmla="*/ 867220 w 1759709"/>
                <a:gd name="connsiteY4" fmla="*/ 1007857 h 1020352"/>
                <a:gd name="connsiteX5" fmla="*/ 32077 w 1759709"/>
                <a:gd name="connsiteY5" fmla="*/ 87642 h 1020352"/>
                <a:gd name="connsiteX6" fmla="*/ 0 w 1759709"/>
                <a:gd name="connsiteY6" fmla="*/ 0 h 1020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59709" h="1020352">
                  <a:moveTo>
                    <a:pt x="0" y="0"/>
                  </a:moveTo>
                  <a:lnTo>
                    <a:pt x="1759709" y="0"/>
                  </a:lnTo>
                  <a:lnTo>
                    <a:pt x="1759709" y="1020352"/>
                  </a:lnTo>
                  <a:lnTo>
                    <a:pt x="893159" y="1020352"/>
                  </a:lnTo>
                  <a:lnTo>
                    <a:pt x="867220" y="1007857"/>
                  </a:lnTo>
                  <a:cubicBezTo>
                    <a:pt x="494728" y="805507"/>
                    <a:pt x="198361" y="480783"/>
                    <a:pt x="32077" y="87642"/>
                  </a:cubicBezTo>
                  <a:lnTo>
                    <a:pt x="0" y="0"/>
                  </a:lnTo>
                  <a:close/>
                </a:path>
              </a:pathLst>
            </a:custGeom>
            <a:solidFill>
              <a:schemeClr val="tx1">
                <a:lumMod val="75000"/>
                <a:lumOff val="25000"/>
                <a:alpha val="25000"/>
              </a:schemeClr>
            </a:solidFill>
            <a:ln w="12700">
              <a:miter lim="400000"/>
            </a:ln>
          </p:spPr>
          <p:txBody>
            <a:bodyPr wrap="square" lIns="38100" tIns="38100" rIns="38100" bIns="38100" anchor="ctr">
              <a:noAutofit/>
            </a:bodyPr>
            <a:lstStyle/>
            <a:p>
              <a:endParaRPr sz="3000">
                <a:solidFill>
                  <a:srgbClr val="FFFFFF"/>
                </a:solidFill>
              </a:endParaRPr>
            </a:p>
          </p:txBody>
        </p:sp>
        <p:sp>
          <p:nvSpPr>
            <p:cNvPr id="17" name="Freeform: Shape 66"/>
            <p:cNvSpPr/>
            <p:nvPr/>
          </p:nvSpPr>
          <p:spPr>
            <a:xfrm>
              <a:off x="6098554" y="3960593"/>
              <a:ext cx="1759720" cy="1022060"/>
            </a:xfrm>
            <a:custGeom>
              <a:avLst/>
              <a:gdLst>
                <a:gd name="connsiteX0" fmla="*/ 0 w 1759720"/>
                <a:gd name="connsiteY0" fmla="*/ 0 h 1022060"/>
                <a:gd name="connsiteX1" fmla="*/ 1759720 w 1759720"/>
                <a:gd name="connsiteY1" fmla="*/ 0 h 1022060"/>
                <a:gd name="connsiteX2" fmla="*/ 1727642 w 1759720"/>
                <a:gd name="connsiteY2" fmla="*/ 87642 h 1022060"/>
                <a:gd name="connsiteX3" fmla="*/ 892499 w 1759720"/>
                <a:gd name="connsiteY3" fmla="*/ 1007857 h 1022060"/>
                <a:gd name="connsiteX4" fmla="*/ 863015 w 1759720"/>
                <a:gd name="connsiteY4" fmla="*/ 1022060 h 1022060"/>
                <a:gd name="connsiteX5" fmla="*/ 0 w 1759720"/>
                <a:gd name="connsiteY5" fmla="*/ 1022060 h 1022060"/>
                <a:gd name="connsiteX6" fmla="*/ 0 w 1759720"/>
                <a:gd name="connsiteY6" fmla="*/ 0 h 1022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59720" h="1022060">
                  <a:moveTo>
                    <a:pt x="0" y="0"/>
                  </a:moveTo>
                  <a:lnTo>
                    <a:pt x="1759720" y="0"/>
                  </a:lnTo>
                  <a:lnTo>
                    <a:pt x="1727642" y="87642"/>
                  </a:lnTo>
                  <a:cubicBezTo>
                    <a:pt x="1561358" y="480783"/>
                    <a:pt x="1264991" y="805507"/>
                    <a:pt x="892499" y="1007857"/>
                  </a:cubicBezTo>
                  <a:lnTo>
                    <a:pt x="863015" y="1022060"/>
                  </a:lnTo>
                  <a:lnTo>
                    <a:pt x="0" y="1022060"/>
                  </a:lnTo>
                  <a:lnTo>
                    <a:pt x="0" y="0"/>
                  </a:lnTo>
                  <a:close/>
                </a:path>
              </a:pathLst>
            </a:custGeom>
            <a:solidFill>
              <a:schemeClr val="tx1">
                <a:lumMod val="75000"/>
                <a:lumOff val="25000"/>
                <a:alpha val="25000"/>
              </a:schemeClr>
            </a:solidFill>
            <a:ln w="12700">
              <a:miter lim="400000"/>
            </a:ln>
          </p:spPr>
          <p:txBody>
            <a:bodyPr wrap="square" lIns="38100" tIns="38100" rIns="38100" bIns="38100" anchor="ctr">
              <a:noAutofit/>
            </a:bodyPr>
            <a:lstStyle/>
            <a:p>
              <a:endParaRPr sz="3000">
                <a:solidFill>
                  <a:srgbClr val="FFFFFF"/>
                </a:solidFill>
              </a:endParaRPr>
            </a:p>
          </p:txBody>
        </p:sp>
        <p:sp>
          <p:nvSpPr>
            <p:cNvPr id="18" name="Rectangle"/>
            <p:cNvSpPr/>
            <p:nvPr/>
          </p:nvSpPr>
          <p:spPr>
            <a:xfrm>
              <a:off x="5927926" y="4813732"/>
              <a:ext cx="341256" cy="1375263"/>
            </a:xfrm>
            <a:prstGeom prst="rect">
              <a:avLst/>
            </a:prstGeom>
            <a:solidFill>
              <a:schemeClr val="bg1">
                <a:lumMod val="75000"/>
              </a:schemeClr>
            </a:solidFill>
            <a:ln w="12700">
              <a:miter lim="400000"/>
            </a:ln>
          </p:spPr>
          <p:txBody>
            <a:bodyPr lIns="38100" tIns="38100" rIns="38100" bIns="38100" anchor="ctr"/>
            <a:lstStyle/>
            <a:p>
              <a:pPr>
                <a:defRPr sz="3000">
                  <a:solidFill>
                    <a:srgbClr val="FFFFFF"/>
                  </a:solidFill>
                </a:defRPr>
              </a:pPr>
              <a:endParaRPr/>
            </a:p>
          </p:txBody>
        </p:sp>
        <p:sp>
          <p:nvSpPr>
            <p:cNvPr id="19" name="Freeform: Shape 59"/>
            <p:cNvSpPr/>
            <p:nvPr/>
          </p:nvSpPr>
          <p:spPr>
            <a:xfrm>
              <a:off x="5927926" y="4956568"/>
              <a:ext cx="341256" cy="1182770"/>
            </a:xfrm>
            <a:custGeom>
              <a:avLst/>
              <a:gdLst>
                <a:gd name="connsiteX0" fmla="*/ 341256 w 341256"/>
                <a:gd name="connsiteY0" fmla="*/ 0 h 1182770"/>
                <a:gd name="connsiteX1" fmla="*/ 341256 w 341256"/>
                <a:gd name="connsiteY1" fmla="*/ 1182770 h 1182770"/>
                <a:gd name="connsiteX2" fmla="*/ 0 w 341256"/>
                <a:gd name="connsiteY2" fmla="*/ 174062 h 1182770"/>
                <a:gd name="connsiteX3" fmla="*/ 0 w 341256"/>
                <a:gd name="connsiteY3" fmla="*/ 1 h 1182770"/>
              </a:gdLst>
              <a:ahLst/>
              <a:cxnLst>
                <a:cxn ang="0">
                  <a:pos x="connsiteX0" y="connsiteY0"/>
                </a:cxn>
                <a:cxn ang="0">
                  <a:pos x="connsiteX1" y="connsiteY1"/>
                </a:cxn>
                <a:cxn ang="0">
                  <a:pos x="connsiteX2" y="connsiteY2"/>
                </a:cxn>
                <a:cxn ang="0">
                  <a:pos x="connsiteX3" y="connsiteY3"/>
                </a:cxn>
              </a:cxnLst>
              <a:rect l="l" t="t" r="r" b="b"/>
              <a:pathLst>
                <a:path w="341256" h="1182770">
                  <a:moveTo>
                    <a:pt x="341256" y="0"/>
                  </a:moveTo>
                  <a:lnTo>
                    <a:pt x="341256" y="1182770"/>
                  </a:lnTo>
                  <a:lnTo>
                    <a:pt x="0" y="174062"/>
                  </a:lnTo>
                  <a:lnTo>
                    <a:pt x="0" y="1"/>
                  </a:lnTo>
                  <a:close/>
                </a:path>
              </a:pathLst>
            </a:custGeom>
            <a:solidFill>
              <a:schemeClr val="tx1">
                <a:lumMod val="75000"/>
                <a:lumOff val="25000"/>
                <a:alpha val="16000"/>
              </a:schemeClr>
            </a:solidFill>
            <a:ln w="12700">
              <a:miter lim="400000"/>
            </a:ln>
          </p:spPr>
          <p:txBody>
            <a:bodyPr wrap="square" lIns="38100" tIns="38100" rIns="38100" bIns="38100" anchor="ctr">
              <a:noAutofit/>
            </a:bodyPr>
            <a:lstStyle/>
            <a:p>
              <a:endParaRPr lang="en-US" sz="3000">
                <a:solidFill>
                  <a:srgbClr val="FFFFFF"/>
                </a:solidFill>
              </a:endParaRPr>
            </a:p>
          </p:txBody>
        </p:sp>
        <p:sp>
          <p:nvSpPr>
            <p:cNvPr id="20" name="Shape"/>
            <p:cNvSpPr/>
            <p:nvPr/>
          </p:nvSpPr>
          <p:spPr>
            <a:xfrm>
              <a:off x="4835907" y="4813732"/>
              <a:ext cx="2504817" cy="1376971"/>
            </a:xfrm>
            <a:custGeom>
              <a:avLst/>
              <a:gdLst/>
              <a:ahLst/>
              <a:cxnLst>
                <a:cxn ang="0">
                  <a:pos x="wd2" y="hd2"/>
                </a:cxn>
                <a:cxn ang="5400000">
                  <a:pos x="wd2" y="hd2"/>
                </a:cxn>
                <a:cxn ang="10800000">
                  <a:pos x="wd2" y="hd2"/>
                </a:cxn>
                <a:cxn ang="16200000">
                  <a:pos x="wd2" y="hd2"/>
                </a:cxn>
              </a:cxnLst>
              <a:rect l="0" t="0" r="r" b="b"/>
              <a:pathLst>
                <a:path w="21600" h="21600" extrusionOk="0">
                  <a:moveTo>
                    <a:pt x="18657" y="21600"/>
                  </a:moveTo>
                  <a:lnTo>
                    <a:pt x="21600" y="21600"/>
                  </a:lnTo>
                  <a:lnTo>
                    <a:pt x="17127" y="0"/>
                  </a:lnTo>
                  <a:lnTo>
                    <a:pt x="14199" y="0"/>
                  </a:lnTo>
                  <a:lnTo>
                    <a:pt x="15876" y="8137"/>
                  </a:lnTo>
                  <a:lnTo>
                    <a:pt x="5724" y="8137"/>
                  </a:lnTo>
                  <a:lnTo>
                    <a:pt x="7401" y="0"/>
                  </a:lnTo>
                  <a:lnTo>
                    <a:pt x="4458" y="0"/>
                  </a:lnTo>
                  <a:lnTo>
                    <a:pt x="0" y="21600"/>
                  </a:lnTo>
                  <a:lnTo>
                    <a:pt x="2943" y="21600"/>
                  </a:lnTo>
                  <a:lnTo>
                    <a:pt x="4620" y="13463"/>
                  </a:lnTo>
                  <a:lnTo>
                    <a:pt x="16980" y="13463"/>
                  </a:lnTo>
                  <a:close/>
                </a:path>
              </a:pathLst>
            </a:custGeom>
            <a:solidFill>
              <a:schemeClr val="bg1">
                <a:lumMod val="85000"/>
              </a:schemeClr>
            </a:solidFill>
            <a:ln w="12700">
              <a:miter lim="400000"/>
            </a:ln>
          </p:spPr>
          <p:txBody>
            <a:bodyPr lIns="38100" tIns="38100" rIns="38100" bIns="38100" anchor="ctr"/>
            <a:lstStyle/>
            <a:p>
              <a:pPr>
                <a:defRPr sz="3000">
                  <a:solidFill>
                    <a:srgbClr val="FFFFFF"/>
                  </a:solidFill>
                </a:defRPr>
              </a:pPr>
              <a:endParaRPr/>
            </a:p>
          </p:txBody>
        </p:sp>
        <p:sp>
          <p:nvSpPr>
            <p:cNvPr id="21" name="Circle"/>
            <p:cNvSpPr/>
            <p:nvPr/>
          </p:nvSpPr>
          <p:spPr>
            <a:xfrm>
              <a:off x="4375213" y="1588865"/>
              <a:ext cx="3439860" cy="3439860"/>
            </a:xfrm>
            <a:prstGeom prst="ellipse">
              <a:avLst/>
            </a:prstGeom>
            <a:solidFill>
              <a:srgbClr val="FFFFFF"/>
            </a:solidFill>
            <a:ln w="12700">
              <a:miter lim="400000"/>
            </a:ln>
          </p:spPr>
          <p:txBody>
            <a:bodyPr lIns="38100" tIns="38100" rIns="38100" bIns="38100" anchor="ctr"/>
            <a:lstStyle/>
            <a:p>
              <a:pPr>
                <a:defRPr sz="3000">
                  <a:solidFill>
                    <a:srgbClr val="FFFFFF"/>
                  </a:solidFill>
                </a:defRPr>
              </a:pPr>
              <a:endParaRPr/>
            </a:p>
          </p:txBody>
        </p:sp>
        <p:sp>
          <p:nvSpPr>
            <p:cNvPr id="22" name="Shape"/>
            <p:cNvSpPr/>
            <p:nvPr/>
          </p:nvSpPr>
          <p:spPr>
            <a:xfrm>
              <a:off x="5330729" y="2544380"/>
              <a:ext cx="1532240" cy="1532237"/>
            </a:xfrm>
            <a:custGeom>
              <a:avLst/>
              <a:gdLst/>
              <a:ahLst/>
              <a:cxnLst>
                <a:cxn ang="0">
                  <a:pos x="wd2" y="hd2"/>
                </a:cxn>
                <a:cxn ang="5400000">
                  <a:pos x="wd2" y="hd2"/>
                </a:cxn>
                <a:cxn ang="10800000">
                  <a:pos x="wd2" y="hd2"/>
                </a:cxn>
                <a:cxn ang="16200000">
                  <a:pos x="wd2" y="hd2"/>
                </a:cxn>
              </a:cxnLst>
              <a:rect l="0" t="0" r="r" b="b"/>
              <a:pathLst>
                <a:path w="21600" h="21600" extrusionOk="0">
                  <a:moveTo>
                    <a:pt x="10800" y="21600"/>
                  </a:moveTo>
                  <a:cubicBezTo>
                    <a:pt x="4859" y="21600"/>
                    <a:pt x="0" y="16765"/>
                    <a:pt x="0" y="10800"/>
                  </a:cubicBezTo>
                  <a:cubicBezTo>
                    <a:pt x="0" y="4859"/>
                    <a:pt x="4835" y="0"/>
                    <a:pt x="10800" y="0"/>
                  </a:cubicBezTo>
                  <a:cubicBezTo>
                    <a:pt x="16741" y="0"/>
                    <a:pt x="21600" y="4835"/>
                    <a:pt x="21600" y="10800"/>
                  </a:cubicBezTo>
                  <a:cubicBezTo>
                    <a:pt x="21576" y="16765"/>
                    <a:pt x="16741" y="21600"/>
                    <a:pt x="10800" y="21600"/>
                  </a:cubicBezTo>
                  <a:close/>
                  <a:moveTo>
                    <a:pt x="10800" y="2574"/>
                  </a:moveTo>
                  <a:cubicBezTo>
                    <a:pt x="6254" y="2574"/>
                    <a:pt x="2574" y="6254"/>
                    <a:pt x="2574" y="10800"/>
                  </a:cubicBezTo>
                  <a:cubicBezTo>
                    <a:pt x="2574" y="15346"/>
                    <a:pt x="6254" y="19026"/>
                    <a:pt x="10800" y="19026"/>
                  </a:cubicBezTo>
                  <a:cubicBezTo>
                    <a:pt x="15346" y="19026"/>
                    <a:pt x="19026" y="15346"/>
                    <a:pt x="19026" y="10800"/>
                  </a:cubicBezTo>
                  <a:cubicBezTo>
                    <a:pt x="19026" y="6278"/>
                    <a:pt x="15322" y="2574"/>
                    <a:pt x="10800" y="2574"/>
                  </a:cubicBezTo>
                  <a:close/>
                </a:path>
              </a:pathLst>
            </a:custGeom>
            <a:solidFill>
              <a:schemeClr val="accent3"/>
            </a:solidFill>
            <a:ln w="12700">
              <a:miter lim="400000"/>
            </a:ln>
          </p:spPr>
          <p:txBody>
            <a:bodyPr lIns="38100" tIns="38100" rIns="38100" bIns="38100" anchor="ctr"/>
            <a:lstStyle/>
            <a:p>
              <a:pPr>
                <a:defRPr sz="3000">
                  <a:solidFill>
                    <a:srgbClr val="FFFFFF"/>
                  </a:solidFill>
                </a:defRPr>
              </a:pPr>
              <a:endParaRPr/>
            </a:p>
          </p:txBody>
        </p:sp>
        <p:sp>
          <p:nvSpPr>
            <p:cNvPr id="23" name="Shape"/>
            <p:cNvSpPr/>
            <p:nvPr/>
          </p:nvSpPr>
          <p:spPr>
            <a:xfrm>
              <a:off x="5023599" y="2237251"/>
              <a:ext cx="2146500" cy="2146496"/>
            </a:xfrm>
            <a:custGeom>
              <a:avLst/>
              <a:gdLst/>
              <a:ahLst/>
              <a:cxnLst>
                <a:cxn ang="0">
                  <a:pos x="wd2" y="hd2"/>
                </a:cxn>
                <a:cxn ang="5400000">
                  <a:pos x="wd2" y="hd2"/>
                </a:cxn>
                <a:cxn ang="10800000">
                  <a:pos x="wd2" y="hd2"/>
                </a:cxn>
                <a:cxn ang="16200000">
                  <a:pos x="wd2" y="hd2"/>
                </a:cxn>
              </a:cxnLst>
              <a:rect l="0" t="0" r="r" b="b"/>
              <a:pathLst>
                <a:path w="21600" h="21600" extrusionOk="0">
                  <a:moveTo>
                    <a:pt x="10800" y="21600"/>
                  </a:moveTo>
                  <a:cubicBezTo>
                    <a:pt x="4842" y="21600"/>
                    <a:pt x="0" y="16758"/>
                    <a:pt x="0" y="10800"/>
                  </a:cubicBezTo>
                  <a:cubicBezTo>
                    <a:pt x="0" y="4842"/>
                    <a:pt x="4842" y="0"/>
                    <a:pt x="10800" y="0"/>
                  </a:cubicBezTo>
                  <a:cubicBezTo>
                    <a:pt x="16758" y="0"/>
                    <a:pt x="21600" y="4842"/>
                    <a:pt x="21600" y="10800"/>
                  </a:cubicBezTo>
                  <a:cubicBezTo>
                    <a:pt x="21600" y="16758"/>
                    <a:pt x="16741" y="21600"/>
                    <a:pt x="10800" y="21600"/>
                  </a:cubicBezTo>
                  <a:close/>
                  <a:moveTo>
                    <a:pt x="10800" y="1837"/>
                  </a:moveTo>
                  <a:cubicBezTo>
                    <a:pt x="5855" y="1837"/>
                    <a:pt x="1837" y="5855"/>
                    <a:pt x="1837" y="10800"/>
                  </a:cubicBezTo>
                  <a:cubicBezTo>
                    <a:pt x="1837" y="15745"/>
                    <a:pt x="5855" y="19763"/>
                    <a:pt x="10800" y="19763"/>
                  </a:cubicBezTo>
                  <a:cubicBezTo>
                    <a:pt x="15745" y="19763"/>
                    <a:pt x="19763" y="15745"/>
                    <a:pt x="19763" y="10800"/>
                  </a:cubicBezTo>
                  <a:cubicBezTo>
                    <a:pt x="19763" y="5855"/>
                    <a:pt x="15745" y="1837"/>
                    <a:pt x="10800" y="1837"/>
                  </a:cubicBezTo>
                  <a:close/>
                </a:path>
              </a:pathLst>
            </a:custGeom>
            <a:solidFill>
              <a:schemeClr val="tx2">
                <a:lumMod val="25000"/>
                <a:lumOff val="75000"/>
              </a:schemeClr>
            </a:solidFill>
            <a:ln w="12700">
              <a:miter lim="400000"/>
            </a:ln>
          </p:spPr>
          <p:txBody>
            <a:bodyPr lIns="38100" tIns="38100" rIns="38100" bIns="38100" anchor="ctr"/>
            <a:lstStyle/>
            <a:p>
              <a:pPr>
                <a:defRPr sz="3000">
                  <a:solidFill>
                    <a:srgbClr val="FFFFFF"/>
                  </a:solidFill>
                </a:defRPr>
              </a:pPr>
              <a:endParaRPr/>
            </a:p>
          </p:txBody>
        </p:sp>
        <p:sp>
          <p:nvSpPr>
            <p:cNvPr id="24" name="Shape"/>
            <p:cNvSpPr/>
            <p:nvPr/>
          </p:nvSpPr>
          <p:spPr>
            <a:xfrm>
              <a:off x="4716467" y="1930120"/>
              <a:ext cx="2764174" cy="2764174"/>
            </a:xfrm>
            <a:custGeom>
              <a:avLst/>
              <a:gdLst/>
              <a:ahLst/>
              <a:cxnLst>
                <a:cxn ang="0">
                  <a:pos x="wd2" y="hd2"/>
                </a:cxn>
                <a:cxn ang="5400000">
                  <a:pos x="wd2" y="hd2"/>
                </a:cxn>
                <a:cxn ang="10800000">
                  <a:pos x="wd2" y="hd2"/>
                </a:cxn>
                <a:cxn ang="16200000">
                  <a:pos x="wd2" y="hd2"/>
                </a:cxn>
              </a:cxnLst>
              <a:rect l="0" t="0" r="r" b="b"/>
              <a:pathLst>
                <a:path w="21600" h="21600" extrusionOk="0">
                  <a:moveTo>
                    <a:pt x="10800" y="21600"/>
                  </a:moveTo>
                  <a:cubicBezTo>
                    <a:pt x="4853" y="21600"/>
                    <a:pt x="0" y="16760"/>
                    <a:pt x="0" y="10800"/>
                  </a:cubicBezTo>
                  <a:cubicBezTo>
                    <a:pt x="0" y="4853"/>
                    <a:pt x="4840" y="0"/>
                    <a:pt x="10800" y="0"/>
                  </a:cubicBezTo>
                  <a:cubicBezTo>
                    <a:pt x="16747" y="0"/>
                    <a:pt x="21600" y="4840"/>
                    <a:pt x="21600" y="10800"/>
                  </a:cubicBezTo>
                  <a:cubicBezTo>
                    <a:pt x="21587" y="16760"/>
                    <a:pt x="16747" y="21600"/>
                    <a:pt x="10800" y="21600"/>
                  </a:cubicBezTo>
                  <a:close/>
                  <a:moveTo>
                    <a:pt x="10800" y="1427"/>
                  </a:moveTo>
                  <a:cubicBezTo>
                    <a:pt x="5627" y="1427"/>
                    <a:pt x="1427" y="5627"/>
                    <a:pt x="1427" y="10800"/>
                  </a:cubicBezTo>
                  <a:cubicBezTo>
                    <a:pt x="1427" y="15973"/>
                    <a:pt x="5627" y="20173"/>
                    <a:pt x="10800" y="20173"/>
                  </a:cubicBezTo>
                  <a:cubicBezTo>
                    <a:pt x="15973" y="20173"/>
                    <a:pt x="20173" y="15973"/>
                    <a:pt x="20173" y="10800"/>
                  </a:cubicBezTo>
                  <a:cubicBezTo>
                    <a:pt x="20173" y="5640"/>
                    <a:pt x="15960" y="1427"/>
                    <a:pt x="10800" y="1427"/>
                  </a:cubicBezTo>
                  <a:close/>
                </a:path>
              </a:pathLst>
            </a:custGeom>
            <a:solidFill>
              <a:schemeClr val="tx2">
                <a:lumMod val="50000"/>
                <a:lumOff val="50000"/>
              </a:schemeClr>
            </a:solidFill>
            <a:ln w="12700">
              <a:miter lim="400000"/>
            </a:ln>
          </p:spPr>
          <p:txBody>
            <a:bodyPr lIns="38100" tIns="38100" rIns="38100" bIns="38100" anchor="ctr"/>
            <a:lstStyle/>
            <a:p>
              <a:pPr>
                <a:defRPr sz="3000">
                  <a:solidFill>
                    <a:srgbClr val="FFFFFF"/>
                  </a:solidFill>
                </a:defRPr>
              </a:pPr>
              <a:endParaRPr/>
            </a:p>
          </p:txBody>
        </p:sp>
        <p:sp>
          <p:nvSpPr>
            <p:cNvPr id="25" name="Shape"/>
            <p:cNvSpPr/>
            <p:nvPr/>
          </p:nvSpPr>
          <p:spPr>
            <a:xfrm>
              <a:off x="4409337" y="1640052"/>
              <a:ext cx="3354548" cy="3354548"/>
            </a:xfrm>
            <a:custGeom>
              <a:avLst/>
              <a:gdLst/>
              <a:ahLst/>
              <a:cxnLst>
                <a:cxn ang="0">
                  <a:pos x="wd2" y="hd2"/>
                </a:cxn>
                <a:cxn ang="5400000">
                  <a:pos x="wd2" y="hd2"/>
                </a:cxn>
                <a:cxn ang="10800000">
                  <a:pos x="wd2" y="hd2"/>
                </a:cxn>
                <a:cxn ang="16200000">
                  <a:pos x="wd2" y="hd2"/>
                </a:cxn>
              </a:cxnLst>
              <a:rect l="0" t="0" r="r" b="b"/>
              <a:pathLst>
                <a:path w="21600" h="21600" extrusionOk="0">
                  <a:moveTo>
                    <a:pt x="10800" y="21600"/>
                  </a:moveTo>
                  <a:cubicBezTo>
                    <a:pt x="4845" y="21600"/>
                    <a:pt x="0" y="16755"/>
                    <a:pt x="0" y="10800"/>
                  </a:cubicBezTo>
                  <a:cubicBezTo>
                    <a:pt x="0" y="4845"/>
                    <a:pt x="4845" y="0"/>
                    <a:pt x="10800" y="0"/>
                  </a:cubicBezTo>
                  <a:cubicBezTo>
                    <a:pt x="16755" y="0"/>
                    <a:pt x="21600" y="4845"/>
                    <a:pt x="21600" y="10800"/>
                  </a:cubicBezTo>
                  <a:cubicBezTo>
                    <a:pt x="21589" y="16755"/>
                    <a:pt x="16755" y="21600"/>
                    <a:pt x="10800" y="21600"/>
                  </a:cubicBezTo>
                  <a:close/>
                  <a:moveTo>
                    <a:pt x="10800" y="1176"/>
                  </a:moveTo>
                  <a:cubicBezTo>
                    <a:pt x="5493" y="1176"/>
                    <a:pt x="1176" y="5493"/>
                    <a:pt x="1176" y="10800"/>
                  </a:cubicBezTo>
                  <a:cubicBezTo>
                    <a:pt x="1176" y="16107"/>
                    <a:pt x="5493" y="20424"/>
                    <a:pt x="10800" y="20424"/>
                  </a:cubicBezTo>
                  <a:cubicBezTo>
                    <a:pt x="16107" y="20424"/>
                    <a:pt x="20424" y="16107"/>
                    <a:pt x="20424" y="10800"/>
                  </a:cubicBezTo>
                  <a:cubicBezTo>
                    <a:pt x="20424" y="5493"/>
                    <a:pt x="16107" y="1176"/>
                    <a:pt x="10800" y="1176"/>
                  </a:cubicBezTo>
                  <a:close/>
                </a:path>
              </a:pathLst>
            </a:custGeom>
            <a:solidFill>
              <a:schemeClr val="tx2">
                <a:lumMod val="75000"/>
                <a:lumOff val="25000"/>
              </a:schemeClr>
            </a:solidFill>
            <a:ln w="12700">
              <a:miter lim="400000"/>
            </a:ln>
          </p:spPr>
          <p:txBody>
            <a:bodyPr lIns="38100" tIns="38100" rIns="38100" bIns="38100" anchor="ctr"/>
            <a:lstStyle/>
            <a:p>
              <a:pPr>
                <a:defRPr sz="3000">
                  <a:solidFill>
                    <a:srgbClr val="FFFFFF"/>
                  </a:solidFill>
                </a:defRPr>
              </a:pPr>
              <a:endParaRPr/>
            </a:p>
          </p:txBody>
        </p:sp>
        <p:sp>
          <p:nvSpPr>
            <p:cNvPr id="26" name="Shape"/>
            <p:cNvSpPr/>
            <p:nvPr/>
          </p:nvSpPr>
          <p:spPr>
            <a:xfrm>
              <a:off x="5654922" y="2868574"/>
              <a:ext cx="870202" cy="870202"/>
            </a:xfrm>
            <a:custGeom>
              <a:avLst/>
              <a:gdLst/>
              <a:ahLst/>
              <a:cxnLst>
                <a:cxn ang="0">
                  <a:pos x="wd2" y="hd2"/>
                </a:cxn>
                <a:cxn ang="5400000">
                  <a:pos x="wd2" y="hd2"/>
                </a:cxn>
                <a:cxn ang="10800000">
                  <a:pos x="wd2" y="hd2"/>
                </a:cxn>
                <a:cxn ang="16200000">
                  <a:pos x="wd2" y="hd2"/>
                </a:cxn>
              </a:cxnLst>
              <a:rect l="0" t="0" r="r" b="b"/>
              <a:pathLst>
                <a:path w="21600" h="21600" extrusionOk="0">
                  <a:moveTo>
                    <a:pt x="10800" y="21600"/>
                  </a:moveTo>
                  <a:cubicBezTo>
                    <a:pt x="4871" y="21600"/>
                    <a:pt x="0" y="16772"/>
                    <a:pt x="0" y="10800"/>
                  </a:cubicBezTo>
                  <a:cubicBezTo>
                    <a:pt x="0" y="4871"/>
                    <a:pt x="4828" y="0"/>
                    <a:pt x="10800" y="0"/>
                  </a:cubicBezTo>
                  <a:cubicBezTo>
                    <a:pt x="16729" y="0"/>
                    <a:pt x="21600" y="4828"/>
                    <a:pt x="21600" y="10800"/>
                  </a:cubicBezTo>
                  <a:cubicBezTo>
                    <a:pt x="21558" y="16772"/>
                    <a:pt x="16729" y="21600"/>
                    <a:pt x="10800" y="21600"/>
                  </a:cubicBezTo>
                  <a:close/>
                  <a:moveTo>
                    <a:pt x="10800" y="4532"/>
                  </a:moveTo>
                  <a:cubicBezTo>
                    <a:pt x="7327" y="4532"/>
                    <a:pt x="4532" y="7327"/>
                    <a:pt x="4532" y="10800"/>
                  </a:cubicBezTo>
                  <a:cubicBezTo>
                    <a:pt x="4532" y="14273"/>
                    <a:pt x="7327" y="17068"/>
                    <a:pt x="10800" y="17068"/>
                  </a:cubicBezTo>
                  <a:cubicBezTo>
                    <a:pt x="14273" y="17068"/>
                    <a:pt x="17068" y="14273"/>
                    <a:pt x="17068" y="10800"/>
                  </a:cubicBezTo>
                  <a:cubicBezTo>
                    <a:pt x="17068" y="7369"/>
                    <a:pt x="14231" y="4532"/>
                    <a:pt x="10800" y="4532"/>
                  </a:cubicBezTo>
                  <a:close/>
                </a:path>
              </a:pathLst>
            </a:custGeom>
            <a:solidFill>
              <a:schemeClr val="tx2">
                <a:lumMod val="90000"/>
                <a:lumOff val="10000"/>
              </a:schemeClr>
            </a:solidFill>
            <a:ln w="12700">
              <a:miter lim="400000"/>
            </a:ln>
          </p:spPr>
          <p:txBody>
            <a:bodyPr lIns="38100" tIns="38100" rIns="38100" bIns="38100" anchor="ctr"/>
            <a:lstStyle/>
            <a:p>
              <a:pPr>
                <a:defRPr sz="3000">
                  <a:solidFill>
                    <a:srgbClr val="FFFFFF"/>
                  </a:solidFill>
                </a:defRPr>
              </a:pPr>
              <a:endParaRPr/>
            </a:p>
          </p:txBody>
        </p:sp>
        <p:sp>
          <p:nvSpPr>
            <p:cNvPr id="27" name="Circle"/>
            <p:cNvSpPr/>
            <p:nvPr/>
          </p:nvSpPr>
          <p:spPr>
            <a:xfrm>
              <a:off x="5979115" y="3192767"/>
              <a:ext cx="218405" cy="218401"/>
            </a:xfrm>
            <a:prstGeom prst="ellipse">
              <a:avLst/>
            </a:prstGeom>
            <a:solidFill>
              <a:schemeClr val="accent5"/>
            </a:solidFill>
            <a:ln w="12700">
              <a:miter lim="400000"/>
            </a:ln>
          </p:spPr>
          <p:txBody>
            <a:bodyPr lIns="38100" tIns="38100" rIns="38100" bIns="38100" anchor="ctr"/>
            <a:lstStyle/>
            <a:p>
              <a:pPr>
                <a:defRPr sz="3000">
                  <a:solidFill>
                    <a:srgbClr val="FFFFFF"/>
                  </a:solidFill>
                </a:defRPr>
              </a:pPr>
              <a:endParaRPr/>
            </a:p>
          </p:txBody>
        </p:sp>
        <p:sp>
          <p:nvSpPr>
            <p:cNvPr id="28" name="Shape"/>
            <p:cNvSpPr/>
            <p:nvPr/>
          </p:nvSpPr>
          <p:spPr>
            <a:xfrm>
              <a:off x="6081491" y="718662"/>
              <a:ext cx="223525" cy="700210"/>
            </a:xfrm>
            <a:custGeom>
              <a:avLst/>
              <a:gdLst/>
              <a:ahLst/>
              <a:cxnLst>
                <a:cxn ang="0">
                  <a:pos x="wd2" y="hd2"/>
                </a:cxn>
                <a:cxn ang="5400000">
                  <a:pos x="wd2" y="hd2"/>
                </a:cxn>
                <a:cxn ang="10800000">
                  <a:pos x="wd2" y="hd2"/>
                </a:cxn>
                <a:cxn ang="16200000">
                  <a:pos x="wd2" y="hd2"/>
                </a:cxn>
              </a:cxnLst>
              <a:rect l="0" t="0" r="r" b="b"/>
              <a:pathLst>
                <a:path w="21600" h="21308" extrusionOk="0">
                  <a:moveTo>
                    <a:pt x="10553" y="17570"/>
                  </a:moveTo>
                  <a:lnTo>
                    <a:pt x="0" y="21308"/>
                  </a:lnTo>
                  <a:lnTo>
                    <a:pt x="0" y="6198"/>
                  </a:lnTo>
                  <a:lnTo>
                    <a:pt x="16983" y="279"/>
                  </a:lnTo>
                  <a:cubicBezTo>
                    <a:pt x="18632" y="-292"/>
                    <a:pt x="21600" y="72"/>
                    <a:pt x="21600" y="850"/>
                  </a:cubicBezTo>
                  <a:lnTo>
                    <a:pt x="21600" y="8587"/>
                  </a:lnTo>
                  <a:cubicBezTo>
                    <a:pt x="21600" y="11858"/>
                    <a:pt x="17643" y="15077"/>
                    <a:pt x="10553" y="17570"/>
                  </a:cubicBezTo>
                  <a:close/>
                </a:path>
              </a:pathLst>
            </a:custGeom>
            <a:solidFill>
              <a:srgbClr val="929497"/>
            </a:solidFill>
            <a:ln w="12700">
              <a:miter lim="400000"/>
            </a:ln>
          </p:spPr>
          <p:txBody>
            <a:bodyPr lIns="38100" tIns="38100" rIns="38100" bIns="38100" anchor="ctr"/>
            <a:lstStyle/>
            <a:p>
              <a:pPr>
                <a:defRPr sz="3000">
                  <a:solidFill>
                    <a:srgbClr val="FFFFFF"/>
                  </a:solidFill>
                </a:defRPr>
              </a:pPr>
              <a:endParaRPr/>
            </a:p>
          </p:txBody>
        </p:sp>
        <p:sp>
          <p:nvSpPr>
            <p:cNvPr id="29" name="Shape"/>
            <p:cNvSpPr/>
            <p:nvPr/>
          </p:nvSpPr>
          <p:spPr>
            <a:xfrm>
              <a:off x="5859675" y="718662"/>
              <a:ext cx="223525" cy="700210"/>
            </a:xfrm>
            <a:custGeom>
              <a:avLst/>
              <a:gdLst/>
              <a:ahLst/>
              <a:cxnLst>
                <a:cxn ang="0">
                  <a:pos x="wd2" y="hd2"/>
                </a:cxn>
                <a:cxn ang="5400000">
                  <a:pos x="wd2" y="hd2"/>
                </a:cxn>
                <a:cxn ang="10800000">
                  <a:pos x="wd2" y="hd2"/>
                </a:cxn>
                <a:cxn ang="16200000">
                  <a:pos x="wd2" y="hd2"/>
                </a:cxn>
              </a:cxnLst>
              <a:rect l="0" t="0" r="r" b="b"/>
              <a:pathLst>
                <a:path w="21600" h="21308" extrusionOk="0">
                  <a:moveTo>
                    <a:pt x="11047" y="17570"/>
                  </a:moveTo>
                  <a:lnTo>
                    <a:pt x="21600" y="21308"/>
                  </a:lnTo>
                  <a:lnTo>
                    <a:pt x="21600" y="6198"/>
                  </a:lnTo>
                  <a:lnTo>
                    <a:pt x="4617" y="279"/>
                  </a:lnTo>
                  <a:cubicBezTo>
                    <a:pt x="2968" y="-292"/>
                    <a:pt x="0" y="72"/>
                    <a:pt x="0" y="850"/>
                  </a:cubicBezTo>
                  <a:lnTo>
                    <a:pt x="0" y="8587"/>
                  </a:lnTo>
                  <a:cubicBezTo>
                    <a:pt x="0" y="11858"/>
                    <a:pt x="3957" y="15077"/>
                    <a:pt x="11047" y="17570"/>
                  </a:cubicBezTo>
                  <a:close/>
                </a:path>
              </a:pathLst>
            </a:custGeom>
            <a:solidFill>
              <a:srgbClr val="929497"/>
            </a:solidFill>
            <a:ln w="12700">
              <a:miter lim="400000"/>
            </a:ln>
          </p:spPr>
          <p:txBody>
            <a:bodyPr lIns="38100" tIns="38100" rIns="38100" bIns="38100" anchor="ctr"/>
            <a:lstStyle/>
            <a:p>
              <a:pPr>
                <a:defRPr sz="3000">
                  <a:solidFill>
                    <a:srgbClr val="FFFFFF"/>
                  </a:solidFill>
                </a:defRPr>
              </a:pPr>
              <a:endParaRPr/>
            </a:p>
          </p:txBody>
        </p:sp>
        <p:sp>
          <p:nvSpPr>
            <p:cNvPr id="30" name="Shape"/>
            <p:cNvSpPr/>
            <p:nvPr/>
          </p:nvSpPr>
          <p:spPr>
            <a:xfrm>
              <a:off x="6047366" y="786913"/>
              <a:ext cx="61429" cy="2550889"/>
            </a:xfrm>
            <a:custGeom>
              <a:avLst/>
              <a:gdLst/>
              <a:ahLst/>
              <a:cxnLst>
                <a:cxn ang="0">
                  <a:pos x="wd2" y="hd2"/>
                </a:cxn>
                <a:cxn ang="5400000">
                  <a:pos x="wd2" y="hd2"/>
                </a:cxn>
                <a:cxn ang="10800000">
                  <a:pos x="wd2" y="hd2"/>
                </a:cxn>
                <a:cxn ang="16200000">
                  <a:pos x="wd2" y="hd2"/>
                </a:cxn>
              </a:cxnLst>
              <a:rect l="0" t="0" r="r" b="b"/>
              <a:pathLst>
                <a:path w="21600" h="21600" extrusionOk="0">
                  <a:moveTo>
                    <a:pt x="14399" y="0"/>
                  </a:moveTo>
                  <a:lnTo>
                    <a:pt x="14399" y="332"/>
                  </a:lnTo>
                  <a:lnTo>
                    <a:pt x="7200" y="332"/>
                  </a:lnTo>
                  <a:lnTo>
                    <a:pt x="7200" y="0"/>
                  </a:lnTo>
                  <a:lnTo>
                    <a:pt x="0" y="0"/>
                  </a:lnTo>
                  <a:lnTo>
                    <a:pt x="0" y="21340"/>
                  </a:lnTo>
                  <a:cubicBezTo>
                    <a:pt x="0" y="21484"/>
                    <a:pt x="4800" y="21600"/>
                    <a:pt x="10800" y="21600"/>
                  </a:cubicBezTo>
                  <a:lnTo>
                    <a:pt x="10800" y="21600"/>
                  </a:lnTo>
                  <a:cubicBezTo>
                    <a:pt x="16800" y="21600"/>
                    <a:pt x="21600" y="21484"/>
                    <a:pt x="21600" y="21340"/>
                  </a:cubicBezTo>
                  <a:lnTo>
                    <a:pt x="21600" y="0"/>
                  </a:lnTo>
                  <a:lnTo>
                    <a:pt x="14399" y="0"/>
                  </a:lnTo>
                  <a:close/>
                </a:path>
              </a:pathLst>
            </a:custGeom>
            <a:solidFill>
              <a:srgbClr val="C8CACB"/>
            </a:solidFill>
            <a:ln w="12700">
              <a:miter lim="400000"/>
            </a:ln>
          </p:spPr>
          <p:txBody>
            <a:bodyPr lIns="38100" tIns="38100" rIns="38100" bIns="38100" anchor="ctr"/>
            <a:lstStyle/>
            <a:p>
              <a:pPr>
                <a:defRPr sz="3000">
                  <a:solidFill>
                    <a:srgbClr val="FFFFFF"/>
                  </a:solidFill>
                </a:defRPr>
              </a:pPr>
              <a:endParaRPr/>
            </a:p>
          </p:txBody>
        </p:sp>
        <p:sp>
          <p:nvSpPr>
            <p:cNvPr id="31" name="Shape"/>
            <p:cNvSpPr/>
            <p:nvPr/>
          </p:nvSpPr>
          <p:spPr>
            <a:xfrm>
              <a:off x="5603732" y="1691242"/>
              <a:ext cx="496146" cy="1647301"/>
            </a:xfrm>
            <a:custGeom>
              <a:avLst/>
              <a:gdLst/>
              <a:ahLst/>
              <a:cxnLst>
                <a:cxn ang="0">
                  <a:pos x="wd2" y="hd2"/>
                </a:cxn>
                <a:cxn ang="5400000">
                  <a:pos x="wd2" y="hd2"/>
                </a:cxn>
                <a:cxn ang="10800000">
                  <a:pos x="wd2" y="hd2"/>
                </a:cxn>
                <a:cxn ang="16200000">
                  <a:pos x="wd2" y="hd2"/>
                </a:cxn>
              </a:cxnLst>
              <a:rect l="0" t="0" r="r" b="b"/>
              <a:pathLst>
                <a:path w="21436" h="21565" extrusionOk="0">
                  <a:moveTo>
                    <a:pt x="21379" y="21064"/>
                  </a:moveTo>
                  <a:lnTo>
                    <a:pt x="2580" y="0"/>
                  </a:lnTo>
                  <a:cubicBezTo>
                    <a:pt x="1696" y="67"/>
                    <a:pt x="885" y="134"/>
                    <a:pt x="0" y="201"/>
                  </a:cubicBezTo>
                  <a:lnTo>
                    <a:pt x="18799" y="21265"/>
                  </a:lnTo>
                  <a:cubicBezTo>
                    <a:pt x="19020" y="21488"/>
                    <a:pt x="19683" y="21600"/>
                    <a:pt x="20420" y="21555"/>
                  </a:cubicBezTo>
                  <a:cubicBezTo>
                    <a:pt x="21158" y="21511"/>
                    <a:pt x="21600" y="21287"/>
                    <a:pt x="21379" y="21064"/>
                  </a:cubicBezTo>
                  <a:close/>
                </a:path>
              </a:pathLst>
            </a:custGeom>
            <a:solidFill>
              <a:schemeClr val="tx1">
                <a:lumMod val="75000"/>
                <a:lumOff val="25000"/>
                <a:alpha val="25000"/>
              </a:schemeClr>
            </a:solidFill>
            <a:ln w="12700">
              <a:miter lim="400000"/>
            </a:ln>
          </p:spPr>
          <p:txBody>
            <a:bodyPr wrap="square" lIns="38100" tIns="38100" rIns="38100" bIns="38100" anchor="ctr">
              <a:noAutofit/>
            </a:bodyPr>
            <a:lstStyle/>
            <a:p>
              <a:endParaRPr sz="3000">
                <a:solidFill>
                  <a:srgbClr val="FFFFFF"/>
                </a:solidFill>
              </a:endParaRPr>
            </a:p>
          </p:txBody>
        </p:sp>
      </p:grpSp>
      <p:sp>
        <p:nvSpPr>
          <p:cNvPr id="32" name="مستطيل 31"/>
          <p:cNvSpPr/>
          <p:nvPr/>
        </p:nvSpPr>
        <p:spPr>
          <a:xfrm>
            <a:off x="5474335" y="2362200"/>
            <a:ext cx="2540000" cy="583565"/>
          </a:xfrm>
          <a:prstGeom prst="rect">
            <a:avLst/>
          </a:prstGeom>
        </p:spPr>
        <p:txBody>
          <a:bodyPr wrap="square">
            <a:spAutoFit/>
          </a:bodyPr>
          <a:lstStyle/>
          <a:p>
            <a:pPr algn="ctr"/>
            <a:r>
              <a:rPr lang="ar-SA" sz="3200" b="1" dirty="0" smtClean="0">
                <a:solidFill>
                  <a:schemeClr val="bg1"/>
                </a:solidFill>
              </a:rPr>
              <a:t>الرقابة</a:t>
            </a:r>
          </a:p>
        </p:txBody>
      </p:sp>
      <p:sp>
        <p:nvSpPr>
          <p:cNvPr id="33" name="مستطيل 32"/>
          <p:cNvSpPr/>
          <p:nvPr/>
        </p:nvSpPr>
        <p:spPr>
          <a:xfrm>
            <a:off x="5943600" y="4600575"/>
            <a:ext cx="2945765" cy="398780"/>
          </a:xfrm>
          <a:prstGeom prst="rect">
            <a:avLst/>
          </a:prstGeom>
        </p:spPr>
        <p:txBody>
          <a:bodyPr wrap="square">
            <a:spAutoFit/>
          </a:bodyPr>
          <a:lstStyle/>
          <a:p>
            <a:pPr algn="ctr"/>
            <a:r>
              <a:rPr lang="ar-SA" sz="2000" b="1" dirty="0" smtClean="0">
                <a:solidFill>
                  <a:schemeClr val="bg1"/>
                </a:solidFill>
              </a:rPr>
              <a:t>3</a:t>
            </a:r>
            <a:r>
              <a:rPr lang="ar-SA" sz="2000" b="1" dirty="0">
                <a:solidFill>
                  <a:schemeClr val="bg1"/>
                </a:solidFill>
              </a:rPr>
              <a:t>. أهمية موضوع الرقابة الادارية</a:t>
            </a:r>
            <a:endParaRPr lang="ar-SA" sz="2000" b="1" dirty="0" smtClean="0">
              <a:solidFill>
                <a:schemeClr val="bg1"/>
              </a:solidFill>
            </a:endParaRPr>
          </a:p>
        </p:txBody>
      </p:sp>
      <p:sp>
        <p:nvSpPr>
          <p:cNvPr id="35" name="مستطيل 34"/>
          <p:cNvSpPr/>
          <p:nvPr/>
        </p:nvSpPr>
        <p:spPr>
          <a:xfrm>
            <a:off x="228600" y="4572000"/>
            <a:ext cx="2909570" cy="460375"/>
          </a:xfrm>
          <a:prstGeom prst="rect">
            <a:avLst/>
          </a:prstGeom>
        </p:spPr>
        <p:txBody>
          <a:bodyPr wrap="square">
            <a:spAutoFit/>
          </a:bodyPr>
          <a:lstStyle/>
          <a:p>
            <a:pPr algn="ctr"/>
            <a:r>
              <a:rPr lang="ar-SA" sz="2400" b="1" dirty="0" smtClean="0">
                <a:solidFill>
                  <a:schemeClr val="bg1"/>
                </a:solidFill>
              </a:rPr>
              <a:t>4. أهداف الرقابة الادارية</a:t>
            </a:r>
          </a:p>
        </p:txBody>
      </p:sp>
      <p:sp>
        <p:nvSpPr>
          <p:cNvPr id="65" name="مستطيل 32"/>
          <p:cNvSpPr/>
          <p:nvPr/>
        </p:nvSpPr>
        <p:spPr>
          <a:xfrm>
            <a:off x="1363634" y="2362428"/>
            <a:ext cx="2035698" cy="583565"/>
          </a:xfrm>
          <a:prstGeom prst="rect">
            <a:avLst/>
          </a:prstGeom>
        </p:spPr>
        <p:txBody>
          <a:bodyPr wrap="square">
            <a:spAutoFit/>
          </a:bodyPr>
          <a:lstStyle/>
          <a:p>
            <a:pPr algn="ctr"/>
            <a:r>
              <a:rPr lang="ar-SA" sz="3200" b="1" dirty="0" smtClean="0">
                <a:solidFill>
                  <a:schemeClr val="bg1"/>
                </a:solidFill>
              </a:rPr>
              <a:t>الادارية</a:t>
            </a:r>
          </a:p>
        </p:txBody>
      </p:sp>
      <p:sp>
        <p:nvSpPr>
          <p:cNvPr id="66" name="مستطيل 32"/>
          <p:cNvSpPr/>
          <p:nvPr/>
        </p:nvSpPr>
        <p:spPr>
          <a:xfrm>
            <a:off x="660400" y="3529965"/>
            <a:ext cx="2308860" cy="398780"/>
          </a:xfrm>
          <a:prstGeom prst="rect">
            <a:avLst/>
          </a:prstGeom>
        </p:spPr>
        <p:txBody>
          <a:bodyPr wrap="square">
            <a:spAutoFit/>
          </a:bodyPr>
          <a:lstStyle/>
          <a:p>
            <a:pPr algn="ctr"/>
            <a:r>
              <a:rPr lang="ar-SA" sz="2000" b="1" dirty="0" smtClean="0">
                <a:solidFill>
                  <a:schemeClr val="bg1"/>
                </a:solidFill>
              </a:rPr>
              <a:t>2. مفهوم الرقابة الادارية</a:t>
            </a:r>
          </a:p>
        </p:txBody>
      </p:sp>
      <p:sp>
        <p:nvSpPr>
          <p:cNvPr id="67" name="مستطيل 32"/>
          <p:cNvSpPr/>
          <p:nvPr/>
        </p:nvSpPr>
        <p:spPr>
          <a:xfrm>
            <a:off x="6324600" y="3499485"/>
            <a:ext cx="2308860" cy="460375"/>
          </a:xfrm>
          <a:prstGeom prst="rect">
            <a:avLst/>
          </a:prstGeom>
        </p:spPr>
        <p:txBody>
          <a:bodyPr wrap="square">
            <a:spAutoFit/>
          </a:bodyPr>
          <a:lstStyle/>
          <a:p>
            <a:pPr algn="ctr"/>
            <a:r>
              <a:rPr lang="ar-SA" sz="2000" b="1" dirty="0" smtClean="0">
                <a:solidFill>
                  <a:schemeClr val="bg1"/>
                </a:solidFill>
              </a:rPr>
              <a:t>1.</a:t>
            </a:r>
            <a:r>
              <a:rPr lang="ar-SA" b="1" dirty="0">
                <a:solidFill>
                  <a:schemeClr val="bg1"/>
                </a:solidFill>
              </a:rPr>
              <a:t> </a:t>
            </a:r>
            <a:r>
              <a:rPr lang="ar-SA" sz="2400" b="1" dirty="0">
                <a:solidFill>
                  <a:schemeClr val="bg1"/>
                </a:solidFill>
              </a:rPr>
              <a:t>مقدمة</a:t>
            </a:r>
            <a:endParaRPr lang="ar-SA" sz="2000" b="1" dirty="0" smtClean="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99715" y="381000"/>
            <a:ext cx="6306820" cy="5851525"/>
          </a:xfrm>
        </p:spPr>
        <p:txBody>
          <a:bodyPr>
            <a:noAutofit/>
          </a:bodyPr>
          <a:lstStyle/>
          <a:p>
            <a:pPr marL="422910" lvl="0" indent="-285750" algn="just" rtl="1"/>
            <a:r>
              <a:rPr lang="ar-SA" sz="2100" dirty="0" smtClean="0">
                <a:solidFill>
                  <a:schemeClr val="tx2">
                    <a:lumMod val="75000"/>
                  </a:schemeClr>
                </a:solidFill>
              </a:rPr>
              <a:t>تعتبر الرقابة الإدارية عنصراً رئيسياً وهاماً من عناصر العملية الإدارية فهي تعمل على تحديد وقياس درجة أداء النشاطات التي تتم في المنظمات من اجل تحقيق أهدافها.</a:t>
            </a:r>
          </a:p>
          <a:p>
            <a:pPr marL="422910" lvl="0" indent="-285750" algn="just" rtl="1"/>
            <a:r>
              <a:rPr lang="ar-SA" sz="2100" dirty="0" smtClean="0">
                <a:solidFill>
                  <a:schemeClr val="tx2">
                    <a:lumMod val="75000"/>
                  </a:schemeClr>
                </a:solidFill>
              </a:rPr>
              <a:t>إن الرقابة عملية مخططة ومنظمة تهدف إلى وضع معايير للأداء يفترض ان تكون موضوعة سلفا لجميع النشاطات المختلفة  ويجب ان تتفق مع الأهداف المنشودة للمؤسسة والتأكد من أن كل شيء يسير وفقا للخطة المرسومة وللتعليمات الصادرة والقواعد المقررة. </a:t>
            </a:r>
          </a:p>
          <a:p>
            <a:pPr marL="422910" lvl="0" indent="-285750" algn="just" rtl="1"/>
            <a:r>
              <a:rPr lang="ar-SA" sz="2100" dirty="0" smtClean="0">
                <a:solidFill>
                  <a:schemeClr val="tx2">
                    <a:lumMod val="75000"/>
                  </a:schemeClr>
                </a:solidFill>
              </a:rPr>
              <a:t>يوجد علاقة ترابط بين الرقابة والتخطيط حيث لا توجد رقابة إلا إذا وجدت الأهداف والخطط ، فالتخطيط يبحث في وضع برامج مناسبة ومتكاملة ، بينما تبحث الرقابة في ارغام الأحداث  للسير وفقا للخطط الموضوعة .</a:t>
            </a:r>
          </a:p>
          <a:p>
            <a:pPr marL="422910" lvl="0" indent="-285750" algn="just" rtl="1"/>
            <a:r>
              <a:rPr lang="ar-SA" sz="2100" dirty="0" smtClean="0">
                <a:solidFill>
                  <a:schemeClr val="tx2">
                    <a:lumMod val="75000"/>
                  </a:schemeClr>
                </a:solidFill>
              </a:rPr>
              <a:t>إن السبب الرئيسي في وجود الرقابة هو التأكد من ان النتائج المحققة تطابق وتوافق الخطط التي تضعها المنظمة ، فكلما كانت الخطط واضحة ومحددة كلما كان نظام الرقابة أدق .</a:t>
            </a:r>
          </a:p>
          <a:p>
            <a:pPr marL="422910" lvl="0" indent="-285750" algn="just" rtl="1"/>
            <a:r>
              <a:rPr lang="ar-SA" sz="2100" dirty="0" smtClean="0">
                <a:solidFill>
                  <a:schemeClr val="tx2">
                    <a:lumMod val="75000"/>
                  </a:schemeClr>
                </a:solidFill>
              </a:rPr>
              <a:t>الرقابة لا تتطلب فقط وجود خطط في المنظمة بل تتطلب ايضاً  وجود نظام إداري محدد المعالم ، فكلما تم تحديد معالم هذا النظام بصورة  واضحة  تكون درجة دقة وكفاءة نظام الرقابة اعلى .</a:t>
            </a:r>
          </a:p>
        </p:txBody>
      </p:sp>
      <p:sp>
        <p:nvSpPr>
          <p:cNvPr id="4" name="Freeform: Shape 47"/>
          <p:cNvSpPr/>
          <p:nvPr/>
        </p:nvSpPr>
        <p:spPr>
          <a:xfrm>
            <a:off x="-53453" y="533400"/>
            <a:ext cx="2853272" cy="5307806"/>
          </a:xfrm>
          <a:custGeom>
            <a:avLst/>
            <a:gdLst>
              <a:gd name="connsiteX0" fmla="*/ 199369 w 2853272"/>
              <a:gd name="connsiteY0" fmla="*/ 0 h 5307806"/>
              <a:gd name="connsiteX1" fmla="*/ 2853272 w 2853272"/>
              <a:gd name="connsiteY1" fmla="*/ 2653903 h 5307806"/>
              <a:gd name="connsiteX2" fmla="*/ 199369 w 2853272"/>
              <a:gd name="connsiteY2" fmla="*/ 5307806 h 5307806"/>
              <a:gd name="connsiteX3" fmla="*/ 0 w 2853272"/>
              <a:gd name="connsiteY3" fmla="*/ 5297739 h 5307806"/>
              <a:gd name="connsiteX4" fmla="*/ 0 w 2853272"/>
              <a:gd name="connsiteY4" fmla="*/ 10067 h 53078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3272" h="5307806">
                <a:moveTo>
                  <a:pt x="199369" y="0"/>
                </a:moveTo>
                <a:cubicBezTo>
                  <a:pt x="1665079" y="0"/>
                  <a:pt x="2853272" y="1188193"/>
                  <a:pt x="2853272" y="2653903"/>
                </a:cubicBezTo>
                <a:cubicBezTo>
                  <a:pt x="2853272" y="4119613"/>
                  <a:pt x="1665079" y="5307806"/>
                  <a:pt x="199369" y="5307806"/>
                </a:cubicBezTo>
                <a:lnTo>
                  <a:pt x="0" y="5297739"/>
                </a:lnTo>
                <a:lnTo>
                  <a:pt x="0" y="10067"/>
                </a:lnTo>
                <a:close/>
              </a:path>
            </a:pathLst>
          </a:custGeom>
        </p:spPr>
        <p:style>
          <a:lnRef idx="0">
            <a:schemeClr val="accent2"/>
          </a:lnRef>
          <a:fillRef idx="3">
            <a:schemeClr val="accent2"/>
          </a:fillRef>
          <a:effectRef idx="3">
            <a:schemeClr val="accent2"/>
          </a:effectRef>
          <a:fontRef idx="minor">
            <a:schemeClr val="lt1"/>
          </a:fontRef>
        </p:style>
        <p:txBody>
          <a:bodyPr rot="0" spcFirstLastPara="0" vert="horz" wrap="square" lIns="68580" tIns="34290" rIns="68580" bIns="34290" numCol="1" spcCol="0" rtlCol="0" fromWordArt="0" anchor="ctr" anchorCtr="0" forceAA="0" compatLnSpc="1">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1350"/>
          </a:p>
        </p:txBody>
      </p:sp>
      <p:sp>
        <p:nvSpPr>
          <p:cNvPr id="5" name="Freeform: Shape 45"/>
          <p:cNvSpPr/>
          <p:nvPr/>
        </p:nvSpPr>
        <p:spPr>
          <a:xfrm>
            <a:off x="-53452" y="1445686"/>
            <a:ext cx="1940985" cy="3483234"/>
          </a:xfrm>
          <a:custGeom>
            <a:avLst/>
            <a:gdLst>
              <a:gd name="connsiteX0" fmla="*/ 199368 w 1940985"/>
              <a:gd name="connsiteY0" fmla="*/ 0 h 3483234"/>
              <a:gd name="connsiteX1" fmla="*/ 1940985 w 1940985"/>
              <a:gd name="connsiteY1" fmla="*/ 1741617 h 3483234"/>
              <a:gd name="connsiteX2" fmla="*/ 199368 w 1940985"/>
              <a:gd name="connsiteY2" fmla="*/ 3483234 h 3483234"/>
              <a:gd name="connsiteX3" fmla="*/ 21298 w 1940985"/>
              <a:gd name="connsiteY3" fmla="*/ 3474242 h 3483234"/>
              <a:gd name="connsiteX4" fmla="*/ 0 w 1940985"/>
              <a:gd name="connsiteY4" fmla="*/ 3470992 h 3483234"/>
              <a:gd name="connsiteX5" fmla="*/ 0 w 1940985"/>
              <a:gd name="connsiteY5" fmla="*/ 12242 h 3483234"/>
              <a:gd name="connsiteX6" fmla="*/ 21298 w 1940985"/>
              <a:gd name="connsiteY6" fmla="*/ 8992 h 3483234"/>
              <a:gd name="connsiteX7" fmla="*/ 199368 w 1940985"/>
              <a:gd name="connsiteY7" fmla="*/ 0 h 3483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40985" h="3483234">
                <a:moveTo>
                  <a:pt x="199368" y="0"/>
                </a:moveTo>
                <a:cubicBezTo>
                  <a:pt x="1161237" y="0"/>
                  <a:pt x="1940985" y="779748"/>
                  <a:pt x="1940985" y="1741617"/>
                </a:cubicBezTo>
                <a:cubicBezTo>
                  <a:pt x="1940985" y="2703486"/>
                  <a:pt x="1161237" y="3483234"/>
                  <a:pt x="199368" y="3483234"/>
                </a:cubicBezTo>
                <a:cubicBezTo>
                  <a:pt x="139251" y="3483234"/>
                  <a:pt x="79846" y="3480188"/>
                  <a:pt x="21298" y="3474242"/>
                </a:cubicBezTo>
                <a:lnTo>
                  <a:pt x="0" y="3470992"/>
                </a:lnTo>
                <a:lnTo>
                  <a:pt x="0" y="12242"/>
                </a:lnTo>
                <a:lnTo>
                  <a:pt x="21298" y="8992"/>
                </a:lnTo>
                <a:cubicBezTo>
                  <a:pt x="79846" y="3046"/>
                  <a:pt x="139251" y="0"/>
                  <a:pt x="199368" y="0"/>
                </a:cubicBezTo>
                <a:close/>
              </a:path>
            </a:pathLst>
          </a:custGeom>
          <a:gradFill>
            <a:gsLst>
              <a:gs pos="0">
                <a:schemeClr val="bg1">
                  <a:lumMod val="95000"/>
                </a:schemeClr>
              </a:gs>
              <a:gs pos="50000">
                <a:schemeClr val="bg1">
                  <a:lumMod val="85000"/>
                </a:schemeClr>
              </a:gs>
              <a:gs pos="100000">
                <a:schemeClr val="bg1">
                  <a:lumMod val="75000"/>
                </a:schemeClr>
              </a:gs>
            </a:gsLst>
          </a:gradFill>
        </p:spPr>
        <p:style>
          <a:lnRef idx="0">
            <a:schemeClr val="accent1"/>
          </a:lnRef>
          <a:fillRef idx="3">
            <a:schemeClr val="accent1"/>
          </a:fillRef>
          <a:effectRef idx="3">
            <a:schemeClr val="accent1"/>
          </a:effectRef>
          <a:fontRef idx="minor">
            <a:schemeClr val="lt1"/>
          </a:fontRef>
        </p:style>
        <p:txBody>
          <a:bodyPr rot="0" spcFirstLastPara="0" vert="horz" wrap="square" lIns="91440" tIns="45720" rIns="182880" bIns="45720" numCol="1" spcCol="0" rtlCol="0" fromWordArt="0" anchor="ctr" anchorCtr="0" forceAA="0" compatLnSpc="1">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ar-SA" sz="3200" b="1" cap="all" dirty="0">
                <a:solidFill>
                  <a:schemeClr val="tx2">
                    <a:lumMod val="75000"/>
                  </a:schemeClr>
                </a:solidFill>
              </a:rPr>
              <a:t> </a:t>
            </a:r>
            <a:r>
              <a:rPr lang="ar-SA" sz="4000" b="1" cap="all" dirty="0">
                <a:solidFill>
                  <a:schemeClr val="tx2">
                    <a:lumMod val="75000"/>
                  </a:schemeClr>
                </a:solidFill>
              </a:rPr>
              <a:t>المقدمة</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مستطيل 76"/>
          <p:cNvSpPr/>
          <p:nvPr/>
        </p:nvSpPr>
        <p:spPr>
          <a:xfrm>
            <a:off x="2133600" y="1143000"/>
            <a:ext cx="5989320" cy="1017905"/>
          </a:xfrm>
          <a:prstGeom prst="rect">
            <a:avLst/>
          </a:prstGeom>
        </p:spPr>
        <p:txBody>
          <a:bodyPr wrap="square">
            <a:noAutofit/>
          </a:bodyPr>
          <a:lstStyle/>
          <a:p>
            <a:pPr algn="r"/>
            <a:r>
              <a:rPr lang="ar-SA" sz="2800" b="1" dirty="0">
                <a:solidFill>
                  <a:schemeClr val="tx1"/>
                </a:solidFill>
              </a:rPr>
              <a:t>تعريف الرقابة الادارية </a:t>
            </a:r>
          </a:p>
        </p:txBody>
      </p:sp>
      <p:sp>
        <p:nvSpPr>
          <p:cNvPr id="30" name="Freeform: Shape 45"/>
          <p:cNvSpPr/>
          <p:nvPr/>
        </p:nvSpPr>
        <p:spPr>
          <a:xfrm flipH="1">
            <a:off x="401320" y="2376805"/>
            <a:ext cx="7995285" cy="3050540"/>
          </a:xfrm>
          <a:custGeom>
            <a:avLst/>
            <a:gdLst>
              <a:gd name="connsiteX0" fmla="*/ 655682 w 3981574"/>
              <a:gd name="connsiteY0" fmla="*/ 0 h 4067783"/>
              <a:gd name="connsiteX1" fmla="*/ 3852261 w 3981574"/>
              <a:gd name="connsiteY1" fmla="*/ 0 h 4067783"/>
              <a:gd name="connsiteX2" fmla="*/ 3981574 w 3981574"/>
              <a:gd name="connsiteY2" fmla="*/ 129403 h 4067783"/>
              <a:gd name="connsiteX3" fmla="*/ 3981574 w 3981574"/>
              <a:gd name="connsiteY3" fmla="*/ 3938380 h 4067783"/>
              <a:gd name="connsiteX4" fmla="*/ 3852261 w 3981574"/>
              <a:gd name="connsiteY4" fmla="*/ 4067783 h 4067783"/>
              <a:gd name="connsiteX5" fmla="*/ 129525 w 3981574"/>
              <a:gd name="connsiteY5" fmla="*/ 4067783 h 4067783"/>
              <a:gd name="connsiteX6" fmla="*/ 0 w 3981574"/>
              <a:gd name="connsiteY6" fmla="*/ 3938380 h 4067783"/>
              <a:gd name="connsiteX7" fmla="*/ 0 w 3981574"/>
              <a:gd name="connsiteY7" fmla="*/ 3889983 h 4067783"/>
              <a:gd name="connsiteX8" fmla="*/ 0 w 3981574"/>
              <a:gd name="connsiteY8" fmla="*/ 3845533 h 4067783"/>
              <a:gd name="connsiteX9" fmla="*/ 0 w 3981574"/>
              <a:gd name="connsiteY9" fmla="*/ 3757679 h 4067783"/>
              <a:gd name="connsiteX10" fmla="*/ 99569 w 3981574"/>
              <a:gd name="connsiteY10" fmla="*/ 3757679 h 4067783"/>
              <a:gd name="connsiteX11" fmla="*/ 229754 w 3981574"/>
              <a:gd name="connsiteY11" fmla="*/ 3682327 h 4067783"/>
              <a:gd name="connsiteX12" fmla="*/ 333478 w 3981574"/>
              <a:gd name="connsiteY12" fmla="*/ 3503203 h 4067783"/>
              <a:gd name="connsiteX13" fmla="*/ 333478 w 3981574"/>
              <a:gd name="connsiteY13" fmla="*/ 3353475 h 4067783"/>
              <a:gd name="connsiteX14" fmla="*/ 229754 w 3981574"/>
              <a:gd name="connsiteY14" fmla="*/ 3174351 h 4067783"/>
              <a:gd name="connsiteX15" fmla="*/ 99569 w 3981574"/>
              <a:gd name="connsiteY15" fmla="*/ 3098999 h 4067783"/>
              <a:gd name="connsiteX16" fmla="*/ 0 w 3981574"/>
              <a:gd name="connsiteY16" fmla="*/ 3098999 h 4067783"/>
              <a:gd name="connsiteX17" fmla="*/ 0 w 3981574"/>
              <a:gd name="connsiteY17" fmla="*/ 2976464 h 4067783"/>
              <a:gd name="connsiteX18" fmla="*/ 99569 w 3981574"/>
              <a:gd name="connsiteY18" fmla="*/ 2976464 h 4067783"/>
              <a:gd name="connsiteX19" fmla="*/ 229754 w 3981574"/>
              <a:gd name="connsiteY19" fmla="*/ 2901112 h 4067783"/>
              <a:gd name="connsiteX20" fmla="*/ 333478 w 3981574"/>
              <a:gd name="connsiteY20" fmla="*/ 2721988 h 4067783"/>
              <a:gd name="connsiteX21" fmla="*/ 333478 w 3981574"/>
              <a:gd name="connsiteY21" fmla="*/ 2572260 h 4067783"/>
              <a:gd name="connsiteX22" fmla="*/ 229754 w 3981574"/>
              <a:gd name="connsiteY22" fmla="*/ 2393136 h 4067783"/>
              <a:gd name="connsiteX23" fmla="*/ 99569 w 3981574"/>
              <a:gd name="connsiteY23" fmla="*/ 2317784 h 4067783"/>
              <a:gd name="connsiteX24" fmla="*/ 0 w 3981574"/>
              <a:gd name="connsiteY24" fmla="*/ 2317784 h 4067783"/>
              <a:gd name="connsiteX25" fmla="*/ 0 w 3981574"/>
              <a:gd name="connsiteY25" fmla="*/ 2195250 h 4067783"/>
              <a:gd name="connsiteX26" fmla="*/ 99569 w 3981574"/>
              <a:gd name="connsiteY26" fmla="*/ 2195250 h 4067783"/>
              <a:gd name="connsiteX27" fmla="*/ 229754 w 3981574"/>
              <a:gd name="connsiteY27" fmla="*/ 2119898 h 4067783"/>
              <a:gd name="connsiteX28" fmla="*/ 333478 w 3981574"/>
              <a:gd name="connsiteY28" fmla="*/ 1940774 h 4067783"/>
              <a:gd name="connsiteX29" fmla="*/ 333478 w 3981574"/>
              <a:gd name="connsiteY29" fmla="*/ 1791046 h 4067783"/>
              <a:gd name="connsiteX30" fmla="*/ 229754 w 3981574"/>
              <a:gd name="connsiteY30" fmla="*/ 1611922 h 4067783"/>
              <a:gd name="connsiteX31" fmla="*/ 99569 w 3981574"/>
              <a:gd name="connsiteY31" fmla="*/ 1536570 h 4067783"/>
              <a:gd name="connsiteX32" fmla="*/ 0 w 3981574"/>
              <a:gd name="connsiteY32" fmla="*/ 1536570 h 4067783"/>
              <a:gd name="connsiteX33" fmla="*/ 0 w 3981574"/>
              <a:gd name="connsiteY33" fmla="*/ 1414036 h 4067783"/>
              <a:gd name="connsiteX34" fmla="*/ 99569 w 3981574"/>
              <a:gd name="connsiteY34" fmla="*/ 1414036 h 4067783"/>
              <a:gd name="connsiteX35" fmla="*/ 229754 w 3981574"/>
              <a:gd name="connsiteY35" fmla="*/ 1338684 h 4067783"/>
              <a:gd name="connsiteX36" fmla="*/ 333478 w 3981574"/>
              <a:gd name="connsiteY36" fmla="*/ 1159560 h 4067783"/>
              <a:gd name="connsiteX37" fmla="*/ 333478 w 3981574"/>
              <a:gd name="connsiteY37" fmla="*/ 1009832 h 4067783"/>
              <a:gd name="connsiteX38" fmla="*/ 229754 w 3981574"/>
              <a:gd name="connsiteY38" fmla="*/ 830708 h 4067783"/>
              <a:gd name="connsiteX39" fmla="*/ 99569 w 3981574"/>
              <a:gd name="connsiteY39" fmla="*/ 755356 h 4067783"/>
              <a:gd name="connsiteX40" fmla="*/ 0 w 3981574"/>
              <a:gd name="connsiteY40" fmla="*/ 755356 h 4067783"/>
              <a:gd name="connsiteX41" fmla="*/ 0 w 3981574"/>
              <a:gd name="connsiteY41" fmla="*/ 710934 h 4067783"/>
              <a:gd name="connsiteX42" fmla="*/ 0 w 3981574"/>
              <a:gd name="connsiteY42" fmla="*/ 666736 h 4067783"/>
              <a:gd name="connsiteX43" fmla="*/ 0 w 3981574"/>
              <a:gd name="connsiteY43" fmla="*/ 599690 h 4067783"/>
              <a:gd name="connsiteX44" fmla="*/ 211353 w 3981574"/>
              <a:gd name="connsiteY44" fmla="*/ 599690 h 4067783"/>
              <a:gd name="connsiteX45" fmla="*/ 414226 w 3981574"/>
              <a:gd name="connsiteY45" fmla="*/ 483077 h 4067783"/>
              <a:gd name="connsiteX46" fmla="*/ 625579 w 3981574"/>
              <a:gd name="connsiteY46" fmla="*/ 116399 h 4067783"/>
              <a:gd name="connsiteX47" fmla="*/ 655682 w 3981574"/>
              <a:gd name="connsiteY47" fmla="*/ 0 h 40677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981574" h="4067783">
                <a:moveTo>
                  <a:pt x="655682" y="0"/>
                </a:moveTo>
                <a:lnTo>
                  <a:pt x="3852261" y="0"/>
                </a:lnTo>
                <a:cubicBezTo>
                  <a:pt x="3923277" y="0"/>
                  <a:pt x="3981574" y="58200"/>
                  <a:pt x="3981574" y="129403"/>
                </a:cubicBezTo>
                <a:lnTo>
                  <a:pt x="3981574" y="3938380"/>
                </a:lnTo>
                <a:cubicBezTo>
                  <a:pt x="3981574" y="4009584"/>
                  <a:pt x="3923277" y="4067783"/>
                  <a:pt x="3852261" y="4067783"/>
                </a:cubicBezTo>
                <a:lnTo>
                  <a:pt x="129525" y="4067783"/>
                </a:lnTo>
                <a:cubicBezTo>
                  <a:pt x="58297" y="4067783"/>
                  <a:pt x="0" y="4009584"/>
                  <a:pt x="0" y="3938380"/>
                </a:cubicBezTo>
                <a:lnTo>
                  <a:pt x="0" y="3889983"/>
                </a:lnTo>
                <a:lnTo>
                  <a:pt x="0" y="3845533"/>
                </a:lnTo>
                <a:lnTo>
                  <a:pt x="0" y="3757679"/>
                </a:lnTo>
                <a:lnTo>
                  <a:pt x="99569" y="3757679"/>
                </a:lnTo>
                <a:cubicBezTo>
                  <a:pt x="153400" y="3757679"/>
                  <a:pt x="202350" y="3729289"/>
                  <a:pt x="229754" y="3682327"/>
                </a:cubicBezTo>
                <a:lnTo>
                  <a:pt x="333478" y="3503203"/>
                </a:lnTo>
                <a:cubicBezTo>
                  <a:pt x="359906" y="3457217"/>
                  <a:pt x="359906" y="3399461"/>
                  <a:pt x="333478" y="3353475"/>
                </a:cubicBezTo>
                <a:lnTo>
                  <a:pt x="229754" y="3174351"/>
                </a:lnTo>
                <a:cubicBezTo>
                  <a:pt x="202350" y="3127390"/>
                  <a:pt x="153400" y="3098999"/>
                  <a:pt x="99569" y="3098999"/>
                </a:cubicBezTo>
                <a:lnTo>
                  <a:pt x="0" y="3098999"/>
                </a:lnTo>
                <a:lnTo>
                  <a:pt x="0" y="2976464"/>
                </a:lnTo>
                <a:lnTo>
                  <a:pt x="99569" y="2976464"/>
                </a:lnTo>
                <a:cubicBezTo>
                  <a:pt x="153400" y="2976464"/>
                  <a:pt x="202350" y="2948074"/>
                  <a:pt x="229754" y="2901112"/>
                </a:cubicBezTo>
                <a:lnTo>
                  <a:pt x="333478" y="2721988"/>
                </a:lnTo>
                <a:cubicBezTo>
                  <a:pt x="359906" y="2676002"/>
                  <a:pt x="359906" y="2618246"/>
                  <a:pt x="333478" y="2572260"/>
                </a:cubicBezTo>
                <a:lnTo>
                  <a:pt x="229754" y="2393136"/>
                </a:lnTo>
                <a:cubicBezTo>
                  <a:pt x="202350" y="2346174"/>
                  <a:pt x="153400" y="2317784"/>
                  <a:pt x="99569" y="2317784"/>
                </a:cubicBezTo>
                <a:lnTo>
                  <a:pt x="0" y="2317784"/>
                </a:lnTo>
                <a:lnTo>
                  <a:pt x="0" y="2195250"/>
                </a:lnTo>
                <a:lnTo>
                  <a:pt x="99569" y="2195250"/>
                </a:lnTo>
                <a:cubicBezTo>
                  <a:pt x="153400" y="2195250"/>
                  <a:pt x="202350" y="2166860"/>
                  <a:pt x="229754" y="2119898"/>
                </a:cubicBezTo>
                <a:lnTo>
                  <a:pt x="333478" y="1940774"/>
                </a:lnTo>
                <a:cubicBezTo>
                  <a:pt x="359906" y="1894788"/>
                  <a:pt x="359906" y="1837032"/>
                  <a:pt x="333478" y="1791046"/>
                </a:cubicBezTo>
                <a:lnTo>
                  <a:pt x="229754" y="1611922"/>
                </a:lnTo>
                <a:cubicBezTo>
                  <a:pt x="202350" y="1564960"/>
                  <a:pt x="153400" y="1536570"/>
                  <a:pt x="99569" y="1536570"/>
                </a:cubicBezTo>
                <a:lnTo>
                  <a:pt x="0" y="1536570"/>
                </a:lnTo>
                <a:lnTo>
                  <a:pt x="0" y="1414036"/>
                </a:lnTo>
                <a:lnTo>
                  <a:pt x="99569" y="1414036"/>
                </a:lnTo>
                <a:cubicBezTo>
                  <a:pt x="153400" y="1414036"/>
                  <a:pt x="202350" y="1385646"/>
                  <a:pt x="229754" y="1338684"/>
                </a:cubicBezTo>
                <a:lnTo>
                  <a:pt x="333478" y="1159560"/>
                </a:lnTo>
                <a:cubicBezTo>
                  <a:pt x="359906" y="1113574"/>
                  <a:pt x="359906" y="1055818"/>
                  <a:pt x="333478" y="1009832"/>
                </a:cubicBezTo>
                <a:lnTo>
                  <a:pt x="229754" y="830708"/>
                </a:lnTo>
                <a:cubicBezTo>
                  <a:pt x="202350" y="783746"/>
                  <a:pt x="153400" y="755356"/>
                  <a:pt x="99569" y="755356"/>
                </a:cubicBezTo>
                <a:lnTo>
                  <a:pt x="0" y="755356"/>
                </a:lnTo>
                <a:lnTo>
                  <a:pt x="0" y="710934"/>
                </a:lnTo>
                <a:lnTo>
                  <a:pt x="0" y="666736"/>
                </a:lnTo>
                <a:lnTo>
                  <a:pt x="0" y="599690"/>
                </a:lnTo>
                <a:lnTo>
                  <a:pt x="211353" y="599690"/>
                </a:lnTo>
                <a:cubicBezTo>
                  <a:pt x="295513" y="599690"/>
                  <a:pt x="370981" y="554281"/>
                  <a:pt x="414226" y="483077"/>
                </a:cubicBezTo>
                <a:lnTo>
                  <a:pt x="625579" y="116399"/>
                </a:lnTo>
                <a:cubicBezTo>
                  <a:pt x="647202" y="79731"/>
                  <a:pt x="655682" y="40932"/>
                  <a:pt x="655682" y="0"/>
                </a:cubicBezTo>
                <a:close/>
              </a:path>
            </a:pathLst>
          </a:custGeom>
          <a:solidFill>
            <a:srgbClr val="CFDCF0"/>
          </a:solidFill>
          <a:ln w="12700">
            <a:miter lim="400000"/>
          </a:ln>
        </p:spPr>
        <p:txBody>
          <a:bodyPr wrap="square" lIns="28575" tIns="28575" rIns="28575" bIns="28575" anchor="ctr">
            <a:noAutofit/>
          </a:bodyPr>
          <a:lstStyle/>
          <a:p>
            <a:pPr marL="0" marR="0" lvl="0" indent="0" defTabSz="914400" eaLnBrk="1" fontAlgn="auto" latinLnBrk="0" hangingPunct="1">
              <a:lnSpc>
                <a:spcPct val="100000"/>
              </a:lnSpc>
              <a:spcBef>
                <a:spcPts val="0"/>
              </a:spcBef>
              <a:spcAft>
                <a:spcPts val="0"/>
              </a:spcAft>
              <a:buClrTx/>
              <a:buSzTx/>
              <a:buFontTx/>
              <a:buNone/>
              <a:defRPr sz="3000">
                <a:solidFill>
                  <a:srgbClr val="FFFFFF"/>
                </a:solidFill>
                <a:effectLst>
                  <a:outerShdw blurRad="38100" dist="12700" dir="5400000" rotWithShape="0">
                    <a:srgbClr val="000000">
                      <a:alpha val="50000"/>
                    </a:srgbClr>
                  </a:outerShdw>
                </a:effectLst>
              </a:defRPr>
            </a:pPr>
            <a:endParaRPr kumimoji="0" sz="225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endParaRPr>
          </a:p>
        </p:txBody>
      </p:sp>
      <p:sp>
        <p:nvSpPr>
          <p:cNvPr id="2" name="مستطيل 1"/>
          <p:cNvSpPr/>
          <p:nvPr/>
        </p:nvSpPr>
        <p:spPr>
          <a:xfrm>
            <a:off x="2972089" y="2361947"/>
            <a:ext cx="2986151" cy="2543853"/>
          </a:xfrm>
          <a:prstGeom prst="rect">
            <a:avLst/>
          </a:prstGeom>
          <a:solidFill>
            <a:srgbClr val="CFDCF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31" name="Freeform: Shape 46"/>
          <p:cNvSpPr/>
          <p:nvPr/>
        </p:nvSpPr>
        <p:spPr>
          <a:xfrm flipH="1">
            <a:off x="7252573" y="1904957"/>
            <a:ext cx="883667" cy="803921"/>
          </a:xfrm>
          <a:custGeom>
            <a:avLst/>
            <a:gdLst>
              <a:gd name="connsiteX0" fmla="*/ 400076 w 1178234"/>
              <a:gd name="connsiteY0" fmla="*/ 0 h 1071894"/>
              <a:gd name="connsiteX1" fmla="*/ 779748 w 1178234"/>
              <a:gd name="connsiteY1" fmla="*/ 0 h 1071894"/>
              <a:gd name="connsiteX2" fmla="*/ 960787 w 1178234"/>
              <a:gd name="connsiteY2" fmla="*/ 103608 h 1071894"/>
              <a:gd name="connsiteX3" fmla="*/ 1150728 w 1178234"/>
              <a:gd name="connsiteY3" fmla="*/ 431273 h 1071894"/>
              <a:gd name="connsiteX4" fmla="*/ 1150728 w 1178234"/>
              <a:gd name="connsiteY4" fmla="*/ 640621 h 1071894"/>
              <a:gd name="connsiteX5" fmla="*/ 960787 w 1178234"/>
              <a:gd name="connsiteY5" fmla="*/ 968500 h 1071894"/>
              <a:gd name="connsiteX6" fmla="*/ 779748 w 1178234"/>
              <a:gd name="connsiteY6" fmla="*/ 1071894 h 1071894"/>
              <a:gd name="connsiteX7" fmla="*/ 400076 w 1178234"/>
              <a:gd name="connsiteY7" fmla="*/ 1071894 h 1071894"/>
              <a:gd name="connsiteX8" fmla="*/ 218826 w 1178234"/>
              <a:gd name="connsiteY8" fmla="*/ 968500 h 1071894"/>
              <a:gd name="connsiteX9" fmla="*/ 29096 w 1178234"/>
              <a:gd name="connsiteY9" fmla="*/ 640621 h 1071894"/>
              <a:gd name="connsiteX10" fmla="*/ 29096 w 1178234"/>
              <a:gd name="connsiteY10" fmla="*/ 431273 h 1071894"/>
              <a:gd name="connsiteX11" fmla="*/ 218826 w 1178234"/>
              <a:gd name="connsiteY11" fmla="*/ 103608 h 1071894"/>
              <a:gd name="connsiteX12" fmla="*/ 400076 w 1178234"/>
              <a:gd name="connsiteY12" fmla="*/ 0 h 1071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78234" h="1071894">
                <a:moveTo>
                  <a:pt x="400076" y="0"/>
                </a:moveTo>
                <a:lnTo>
                  <a:pt x="779748" y="0"/>
                </a:lnTo>
                <a:cubicBezTo>
                  <a:pt x="855216" y="0"/>
                  <a:pt x="921993" y="38800"/>
                  <a:pt x="960787" y="103608"/>
                </a:cubicBezTo>
                <a:lnTo>
                  <a:pt x="1150728" y="431273"/>
                </a:lnTo>
                <a:cubicBezTo>
                  <a:pt x="1187403" y="496082"/>
                  <a:pt x="1187403" y="575813"/>
                  <a:pt x="1150728" y="640621"/>
                </a:cubicBezTo>
                <a:lnTo>
                  <a:pt x="960787" y="968500"/>
                </a:lnTo>
                <a:cubicBezTo>
                  <a:pt x="924112" y="1033095"/>
                  <a:pt x="855216" y="1071894"/>
                  <a:pt x="779748" y="1071894"/>
                </a:cubicBezTo>
                <a:lnTo>
                  <a:pt x="400076" y="1071894"/>
                </a:lnTo>
                <a:cubicBezTo>
                  <a:pt x="324608" y="1071894"/>
                  <a:pt x="257832" y="1033095"/>
                  <a:pt x="218826" y="968500"/>
                </a:cubicBezTo>
                <a:lnTo>
                  <a:pt x="29096" y="640621"/>
                </a:lnTo>
                <a:cubicBezTo>
                  <a:pt x="-9699" y="575813"/>
                  <a:pt x="-9699" y="496082"/>
                  <a:pt x="29096" y="431273"/>
                </a:cubicBezTo>
                <a:lnTo>
                  <a:pt x="218826" y="103608"/>
                </a:lnTo>
                <a:cubicBezTo>
                  <a:pt x="255500" y="38800"/>
                  <a:pt x="324608" y="0"/>
                  <a:pt x="400076" y="0"/>
                </a:cubicBezTo>
                <a:close/>
              </a:path>
            </a:pathLst>
          </a:custGeom>
          <a:solidFill>
            <a:srgbClr val="A2B969">
              <a:lumMod val="75000"/>
            </a:srgbClr>
          </a:solidFill>
          <a:ln w="12700">
            <a:miter lim="400000"/>
          </a:ln>
        </p:spPr>
        <p:txBody>
          <a:bodyPr wrap="square" lIns="28575" tIns="28575" rIns="28575" bIns="28575" anchor="ctr">
            <a:noAutofit/>
          </a:bodyPr>
          <a:lstStyle/>
          <a:p>
            <a:pPr marL="0" marR="0" lvl="0" indent="0" defTabSz="914400" eaLnBrk="1" fontAlgn="auto" latinLnBrk="0" hangingPunct="1">
              <a:lnSpc>
                <a:spcPct val="100000"/>
              </a:lnSpc>
              <a:spcBef>
                <a:spcPts val="0"/>
              </a:spcBef>
              <a:spcAft>
                <a:spcPts val="0"/>
              </a:spcAft>
              <a:buClrTx/>
              <a:buSzTx/>
              <a:buFontTx/>
              <a:buNone/>
              <a:defRPr sz="3000">
                <a:solidFill>
                  <a:srgbClr val="FFFFFF"/>
                </a:solidFill>
                <a:effectLst>
                  <a:outerShdw blurRad="38100" dist="12700" dir="5400000" rotWithShape="0">
                    <a:srgbClr val="000000">
                      <a:alpha val="50000"/>
                    </a:srgbClr>
                  </a:outerShdw>
                </a:effectLst>
              </a:defRPr>
            </a:pPr>
            <a:endParaRPr kumimoji="0" sz="225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endParaRPr>
          </a:p>
        </p:txBody>
      </p:sp>
      <p:pic>
        <p:nvPicPr>
          <p:cNvPr id="40" name="Graphic 90" descr="Thumbs up sign with solid fill"/>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7391400" y="1981200"/>
            <a:ext cx="605790" cy="575310"/>
          </a:xfrm>
          <a:prstGeom prst="rect">
            <a:avLst/>
          </a:prstGeom>
          <a:effectLst>
            <a:outerShdw blurRad="50800" dist="38100" dir="2700000" algn="tl" rotWithShape="0">
              <a:prstClr val="black">
                <a:alpha val="40000"/>
              </a:prstClr>
            </a:outerShdw>
          </a:effectLst>
        </p:spPr>
      </p:pic>
      <p:sp>
        <p:nvSpPr>
          <p:cNvPr id="3" name="مستطيل 2"/>
          <p:cNvSpPr/>
          <p:nvPr/>
        </p:nvSpPr>
        <p:spPr>
          <a:xfrm>
            <a:off x="542925" y="2819400"/>
            <a:ext cx="7122795" cy="2461260"/>
          </a:xfrm>
          <a:prstGeom prst="rect">
            <a:avLst/>
          </a:prstGeom>
        </p:spPr>
        <p:txBody>
          <a:bodyPr wrap="square">
            <a:spAutoFit/>
          </a:bodyPr>
          <a:lstStyle/>
          <a:p>
            <a:pPr algn="just" rtl="1"/>
            <a:r>
              <a:rPr lang="ar-SA" sz="2400" dirty="0"/>
              <a:t>الرقابة الإدارية هي (عملية قياس النتائج الفعلية) ... مقارنة النتائج الفعلية بأهداف الخطة (أو النتائج المتوقعة). وتشخيص وتحليل سبب انحرافات الواقع بالمطلوب ، وإجراء التعديلات اللازمة لضمان عودة الأنشطة إلى المسار المخطط لها وبالتالي تحقيق الأهداف المنشودة .</a:t>
            </a:r>
          </a:p>
          <a:p>
            <a:pPr algn="just" rtl="1"/>
            <a:endParaRPr lang="ar-SA" sz="1000" dirty="0"/>
          </a:p>
          <a:p>
            <a:pPr algn="just" rtl="1"/>
            <a:r>
              <a:rPr lang="ar-SA" sz="2400" dirty="0"/>
              <a:t> فالرقابة كانت تعني بالنسبة إلى هنري فابول أن يتم التأكد من أن كل شيء بسير وفقا للخطط الموضوعة</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p:cNvSpPr/>
          <p:nvPr/>
        </p:nvSpPr>
        <p:spPr>
          <a:xfrm>
            <a:off x="-85725" y="1630045"/>
            <a:ext cx="9229090" cy="151765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1897" y="10800"/>
                </a:lnTo>
                <a:lnTo>
                  <a:pt x="0" y="0"/>
                </a:lnTo>
                <a:lnTo>
                  <a:pt x="17810" y="0"/>
                </a:lnTo>
                <a:close/>
              </a:path>
            </a:pathLst>
          </a:custGeom>
          <a:solidFill>
            <a:schemeClr val="accent2"/>
          </a:solidFill>
          <a:ln w="12700">
            <a:miter lim="400000"/>
          </a:ln>
        </p:spPr>
        <p:txBody>
          <a:bodyPr lIns="38100" tIns="38100" rIns="38100" bIns="3810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sz="3000">
                <a:solidFill>
                  <a:srgbClr val="FFFFFF"/>
                </a:solidFill>
              </a:defRPr>
            </a:pPr>
            <a:endParaRPr/>
          </a:p>
        </p:txBody>
      </p:sp>
      <p:sp>
        <p:nvSpPr>
          <p:cNvPr id="5" name="Shape"/>
          <p:cNvSpPr/>
          <p:nvPr/>
        </p:nvSpPr>
        <p:spPr>
          <a:xfrm>
            <a:off x="0" y="3252470"/>
            <a:ext cx="9143365" cy="1519555"/>
          </a:xfrm>
          <a:custGeom>
            <a:avLst/>
            <a:gdLst/>
            <a:ahLst/>
            <a:cxnLst>
              <a:cxn ang="0">
                <a:pos x="wd2" y="hd2"/>
              </a:cxn>
              <a:cxn ang="5400000">
                <a:pos x="wd2" y="hd2"/>
              </a:cxn>
              <a:cxn ang="10800000">
                <a:pos x="wd2" y="hd2"/>
              </a:cxn>
              <a:cxn ang="16200000">
                <a:pos x="wd2" y="hd2"/>
              </a:cxn>
            </a:cxnLst>
            <a:rect l="0" t="0" r="r" b="b"/>
            <a:pathLst>
              <a:path w="21600" h="21600" extrusionOk="0">
                <a:moveTo>
                  <a:pt x="21600" y="10764"/>
                </a:moveTo>
                <a:lnTo>
                  <a:pt x="19550" y="21600"/>
                </a:lnTo>
                <a:lnTo>
                  <a:pt x="0" y="21600"/>
                </a:lnTo>
                <a:lnTo>
                  <a:pt x="2046" y="10795"/>
                </a:lnTo>
                <a:lnTo>
                  <a:pt x="0" y="0"/>
                </a:lnTo>
                <a:lnTo>
                  <a:pt x="19564" y="0"/>
                </a:lnTo>
                <a:close/>
              </a:path>
            </a:pathLst>
          </a:custGeom>
          <a:solidFill>
            <a:schemeClr val="accent3"/>
          </a:solidFill>
          <a:ln w="12700">
            <a:miter lim="400000"/>
          </a:ln>
        </p:spPr>
        <p:txBody>
          <a:bodyPr lIns="38100" tIns="38100" rIns="38100" bIns="3810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sz="3000">
                <a:solidFill>
                  <a:srgbClr val="FFFFFF"/>
                </a:solidFill>
              </a:defRPr>
            </a:pPr>
            <a:endParaRPr/>
          </a:p>
        </p:txBody>
      </p:sp>
      <p:sp>
        <p:nvSpPr>
          <p:cNvPr id="6" name="Shape"/>
          <p:cNvSpPr/>
          <p:nvPr/>
        </p:nvSpPr>
        <p:spPr>
          <a:xfrm>
            <a:off x="-51435" y="4858385"/>
            <a:ext cx="9195435" cy="1518920"/>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17810" y="21600"/>
                </a:lnTo>
                <a:lnTo>
                  <a:pt x="0" y="21600"/>
                </a:lnTo>
                <a:lnTo>
                  <a:pt x="1895" y="10800"/>
                </a:lnTo>
                <a:lnTo>
                  <a:pt x="0" y="0"/>
                </a:lnTo>
                <a:close/>
              </a:path>
            </a:pathLst>
          </a:custGeom>
          <a:solidFill>
            <a:schemeClr val="accent6"/>
          </a:solidFill>
          <a:ln w="12700">
            <a:miter lim="400000"/>
          </a:ln>
        </p:spPr>
        <p:txBody>
          <a:bodyPr lIns="38100" tIns="38100" rIns="38100" bIns="3810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sz="3000">
                <a:solidFill>
                  <a:srgbClr val="FFFFFF"/>
                </a:solidFill>
              </a:defRPr>
            </a:pPr>
            <a:endParaRPr/>
          </a:p>
        </p:txBody>
      </p:sp>
      <p:sp>
        <p:nvSpPr>
          <p:cNvPr id="7" name="TextBox 31"/>
          <p:cNvSpPr txBox="1"/>
          <p:nvPr/>
        </p:nvSpPr>
        <p:spPr>
          <a:xfrm>
            <a:off x="762000" y="1600200"/>
            <a:ext cx="6860540" cy="1476375"/>
          </a:xfrm>
          <a:prstGeom prst="rect">
            <a:avLst/>
          </a:prstGeom>
          <a:noFill/>
        </p:spPr>
        <p:txBody>
          <a:bodyPr wrap="square" lIns="0" rIns="0" rtlCol="0" anchor="b">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rtl="1"/>
            <a:r>
              <a:rPr lang="ar-SA" b="1" noProof="1" smtClean="0">
                <a:solidFill>
                  <a:schemeClr val="bg1"/>
                </a:solidFill>
                <a:latin typeface="+mj-lt"/>
              </a:rPr>
              <a:t>(1) الفكر الكلاسيكي : ينظر أنصار هذا الفكر للرقابة الإدارية على أنها عملية تفتيش وتخويف لأفراد التنظيم ويستخدم أنصار هذا الاتجاه الفاظ معينة مثل القوة والسلطة .</a:t>
            </a:r>
          </a:p>
          <a:p>
            <a:pPr algn="just" rtl="1"/>
            <a:r>
              <a:rPr lang="ar-SA" b="1" noProof="1" smtClean="0">
                <a:solidFill>
                  <a:schemeClr val="bg1"/>
                </a:solidFill>
                <a:latin typeface="+mj-lt"/>
              </a:rPr>
              <a:t>فالمدير التقليدي يستخدم قوته وسلطته الرسمية لإرغام الأفراد على تنفيذ الأوامر ومحاسبتهم عندما يخطئون ، فالرقابة في نظر اصحاب هذا الاتجاه عبارة عن عملية ترتكز على التهديد بالعقوبة والوعد بالمكافأة لتحقيق المشروعية ومنع الانحرافات.</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4210" y="0"/>
            <a:ext cx="5939790"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TextBox 31"/>
          <p:cNvSpPr txBox="1"/>
          <p:nvPr/>
        </p:nvSpPr>
        <p:spPr>
          <a:xfrm>
            <a:off x="228600" y="4876800"/>
            <a:ext cx="8110220" cy="1476375"/>
          </a:xfrm>
          <a:prstGeom prst="rect">
            <a:avLst/>
          </a:prstGeom>
          <a:noFill/>
        </p:spPr>
        <p:txBody>
          <a:bodyPr wrap="square" lIns="0" rIns="0" rtlCol="0" anchor="b">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r>
              <a:rPr lang="ar-SA" b="1" noProof="1" smtClean="0">
                <a:solidFill>
                  <a:schemeClr val="bg1"/>
                </a:solidFill>
                <a:latin typeface="+mj-lt"/>
              </a:rPr>
              <a:t>(3) الاتجاه العملي (أو التطبيقي): ركز أنصار هذا الاتجاه على الناحية التطبيقية للرقابة وخطوات القيام بها. </a:t>
            </a:r>
          </a:p>
          <a:p>
            <a:pPr algn="r" rtl="1"/>
            <a:r>
              <a:rPr lang="ar-SA" b="1" noProof="1" smtClean="0">
                <a:solidFill>
                  <a:schemeClr val="bg1"/>
                </a:solidFill>
                <a:latin typeface="+mj-lt"/>
              </a:rPr>
              <a:t>فقد عرفها أحد أنصار هذا الاتجاه  بأنها تتمثل في القيام بثلاث خطوات هي</a:t>
            </a:r>
          </a:p>
          <a:p>
            <a:pPr algn="r" rtl="1"/>
            <a:r>
              <a:rPr lang="ar-SA" b="1" noProof="1" smtClean="0">
                <a:solidFill>
                  <a:schemeClr val="bg1"/>
                </a:solidFill>
                <a:latin typeface="+mj-lt"/>
              </a:rPr>
              <a:t>:               (أ) وضع المعايير</a:t>
            </a:r>
          </a:p>
          <a:p>
            <a:pPr algn="r" rtl="1"/>
            <a:r>
              <a:rPr lang="ar-SA" b="1" noProof="1" smtClean="0">
                <a:solidFill>
                  <a:schemeClr val="bg1"/>
                </a:solidFill>
                <a:latin typeface="+mj-lt"/>
              </a:rPr>
              <a:t>                (ب) قياس الأداء ومقارنته بالمعايير</a:t>
            </a:r>
          </a:p>
          <a:p>
            <a:pPr algn="r" rtl="1"/>
            <a:r>
              <a:rPr lang="ar-SA" b="1" noProof="1" smtClean="0">
                <a:solidFill>
                  <a:schemeClr val="bg1"/>
                </a:solidFill>
                <a:latin typeface="+mj-lt"/>
              </a:rPr>
              <a:t>                (ج) تصحيح الفرق بين النتائج الفعلية والخطط الموضوعة</a:t>
            </a:r>
          </a:p>
        </p:txBody>
      </p:sp>
      <p:sp>
        <p:nvSpPr>
          <p:cNvPr id="100" name="Text Box 99"/>
          <p:cNvSpPr txBox="1"/>
          <p:nvPr/>
        </p:nvSpPr>
        <p:spPr>
          <a:xfrm>
            <a:off x="2971800" y="304800"/>
            <a:ext cx="6105525" cy="460375"/>
          </a:xfrm>
          <a:prstGeom prst="rect">
            <a:avLst/>
          </a:prstGeom>
          <a:noFill/>
          <a:ln w="9525">
            <a:noFill/>
          </a:ln>
        </p:spPr>
        <p:txBody>
          <a:bodyPr wrap="square">
            <a:spAutoFit/>
          </a:bodyPr>
          <a:lstStyle/>
          <a:p>
            <a:pPr indent="0" algn="r" rtl="0"/>
            <a:r>
              <a:rPr lang="ar-SA" altLang="en-US" sz="2400" b="1">
                <a:solidFill>
                  <a:schemeClr val="bg1"/>
                </a:solidFill>
                <a:latin typeface="Arial" panose="020B0604020202020204" pitchFamily="34" charset="0"/>
              </a:rPr>
              <a:t>هناك ثلاث اتجاهات فكرية بتعريف الرقابة الادارية و</a:t>
            </a:r>
            <a:r>
              <a:rPr lang="ar-SA" altLang="en-US" sz="2400" b="1">
                <a:solidFill>
                  <a:schemeClr val="bg1"/>
                </a:solidFill>
                <a:latin typeface="Calibri" panose="020F0502020204030204" pitchFamily="34" charset="0"/>
                <a:cs typeface="Arial" panose="020B0604020202020204" pitchFamily="34" charset="0"/>
              </a:rPr>
              <a:t>هي :</a:t>
            </a:r>
            <a:r>
              <a:rPr lang="en-US" sz="2400" b="1">
                <a:solidFill>
                  <a:schemeClr val="bg1"/>
                </a:solidFill>
                <a:latin typeface="Calibri" panose="020F0502020204030204" pitchFamily="34" charset="0"/>
              </a:rPr>
              <a:t> </a:t>
            </a:r>
          </a:p>
        </p:txBody>
      </p:sp>
      <p:sp>
        <p:nvSpPr>
          <p:cNvPr id="2" name="TextBox 31"/>
          <p:cNvSpPr txBox="1"/>
          <p:nvPr/>
        </p:nvSpPr>
        <p:spPr>
          <a:xfrm>
            <a:off x="1082040" y="3357245"/>
            <a:ext cx="7122795" cy="1198880"/>
          </a:xfrm>
          <a:prstGeom prst="rect">
            <a:avLst/>
          </a:prstGeom>
          <a:noFill/>
        </p:spPr>
        <p:txBody>
          <a:bodyPr wrap="square" lIns="0" rIns="0" rtlCol="0" anchor="b">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rtl="1"/>
            <a:r>
              <a:rPr lang="ar-SA" b="1" noProof="1" smtClean="0">
                <a:solidFill>
                  <a:schemeClr val="bg1"/>
                </a:solidFill>
                <a:latin typeface="+mj-lt"/>
              </a:rPr>
              <a:t>(2) الفكر السلوكي : ينظر أنصار هذا الفكر للرقابة الإدارية من الجانب الإنساني حيث يركز تعريفهم لها على القدرة في التأثير على سلوك الآخرين بإيجابية ، وقد عرفها أحد أنصار هذه المدرسة أنها قدرة الفرد أو المجموعة في التأثير على سلوك فرد او مجموعة أخرى بحيث يحقق هذا التأثير على النتائج المرجوة . </a:t>
            </a:r>
            <a:endParaRPr lang="ar-SA" sz="1700" b="1" noProof="1" smtClean="0">
              <a:solidFill>
                <a:schemeClr val="bg1"/>
              </a:solidFill>
              <a:latin typeface="+mj-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069975"/>
            <a:ext cx="9037320" cy="33851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 name="مستطيل 24"/>
          <p:cNvSpPr/>
          <p:nvPr/>
        </p:nvSpPr>
        <p:spPr>
          <a:xfrm>
            <a:off x="1253490" y="152400"/>
            <a:ext cx="7086600" cy="583565"/>
          </a:xfrm>
          <a:prstGeom prst="rect">
            <a:avLst/>
          </a:prstGeom>
        </p:spPr>
        <p:txBody>
          <a:bodyPr wrap="square">
            <a:spAutoFit/>
          </a:bodyPr>
          <a:lstStyle/>
          <a:p>
            <a:pPr algn="ctr"/>
            <a:r>
              <a:rPr lang="ar-SA" sz="3200" b="1" dirty="0" smtClean="0">
                <a:solidFill>
                  <a:schemeClr val="bg2">
                    <a:lumMod val="25000"/>
                  </a:schemeClr>
                </a:solidFill>
              </a:rPr>
              <a:t>عناصر عملية الرقابة </a:t>
            </a:r>
          </a:p>
        </p:txBody>
      </p:sp>
      <p:sp>
        <p:nvSpPr>
          <p:cNvPr id="26" name="مستطيل 25"/>
          <p:cNvSpPr/>
          <p:nvPr/>
        </p:nvSpPr>
        <p:spPr>
          <a:xfrm>
            <a:off x="6477000" y="2590800"/>
            <a:ext cx="2527935" cy="1512570"/>
          </a:xfrm>
          <a:prstGeom prst="rect">
            <a:avLst/>
          </a:prstGeom>
        </p:spPr>
        <p:txBody>
          <a:bodyPr wrap="square">
            <a:noAutofit/>
          </a:bodyPr>
          <a:lstStyle/>
          <a:p>
            <a:pPr algn="ctr" rtl="1"/>
            <a:r>
              <a:rPr lang="ar-SA" sz="2200" dirty="0">
                <a:solidFill>
                  <a:schemeClr val="bg1"/>
                </a:solidFill>
              </a:rPr>
              <a:t>الرقابة تسعى إلى قياس الأداء وفقا لمعايير محددة سلفا لضمان سيرها نحو تحقيق الأهداف المنشودة</a:t>
            </a:r>
          </a:p>
        </p:txBody>
      </p:sp>
      <p:sp>
        <p:nvSpPr>
          <p:cNvPr id="28" name="مستطيل 27"/>
          <p:cNvSpPr/>
          <p:nvPr/>
        </p:nvSpPr>
        <p:spPr>
          <a:xfrm>
            <a:off x="3352800" y="2743200"/>
            <a:ext cx="2438400" cy="1363980"/>
          </a:xfrm>
          <a:prstGeom prst="rect">
            <a:avLst/>
          </a:prstGeom>
        </p:spPr>
        <p:txBody>
          <a:bodyPr wrap="square">
            <a:noAutofit/>
          </a:bodyPr>
          <a:lstStyle/>
          <a:p>
            <a:pPr algn="ctr" rtl="1"/>
            <a:r>
              <a:rPr lang="ar-SA" sz="2200" dirty="0">
                <a:solidFill>
                  <a:schemeClr val="bg1"/>
                </a:solidFill>
              </a:rPr>
              <a:t> الرقابة تمكن من متابعة تنفيذ الخطط لمعرفة مدى تحقيق الأهداف المقررة</a:t>
            </a:r>
          </a:p>
        </p:txBody>
      </p:sp>
      <p:sp>
        <p:nvSpPr>
          <p:cNvPr id="5" name="مستطيل 4"/>
          <p:cNvSpPr/>
          <p:nvPr/>
        </p:nvSpPr>
        <p:spPr>
          <a:xfrm>
            <a:off x="76248" y="2667130"/>
            <a:ext cx="2605585" cy="1445260"/>
          </a:xfrm>
          <a:prstGeom prst="rect">
            <a:avLst/>
          </a:prstGeom>
        </p:spPr>
        <p:txBody>
          <a:bodyPr wrap="square">
            <a:spAutoFit/>
          </a:bodyPr>
          <a:lstStyle/>
          <a:p>
            <a:pPr algn="ctr"/>
            <a:r>
              <a:rPr lang="ar-SA" sz="2200" dirty="0">
                <a:solidFill>
                  <a:schemeClr val="bg1"/>
                </a:solidFill>
              </a:rPr>
              <a:t>الرقابة تساعد على اكتشاف الأخطاء والانحرافات وتسعى إلى تصحيحها وتفاديها مستقبلا</a:t>
            </a:r>
          </a:p>
        </p:txBody>
      </p:sp>
      <p:sp>
        <p:nvSpPr>
          <p:cNvPr id="6" name="مستطيل 4"/>
          <p:cNvSpPr/>
          <p:nvPr/>
        </p:nvSpPr>
        <p:spPr>
          <a:xfrm>
            <a:off x="200660" y="4724400"/>
            <a:ext cx="8664575" cy="1453515"/>
          </a:xfrm>
          <a:prstGeom prst="rect">
            <a:avLst/>
          </a:prstGeom>
        </p:spPr>
        <p:txBody>
          <a:bodyPr wrap="square">
            <a:noAutofit/>
          </a:bodyPr>
          <a:lstStyle/>
          <a:p>
            <a:pPr algn="ctr"/>
            <a:r>
              <a:rPr lang="ar-SA" sz="2000" b="1" dirty="0">
                <a:solidFill>
                  <a:schemeClr val="tx1"/>
                </a:solidFill>
              </a:rPr>
              <a:t>إن الرقابة لا تقتصر على سير الاعمال ضمن اللوائح والأنظمة والإجراءات المقررة ، وإنما التأكد من ان الأعمال تؤدى بأفضل الطرق ، كما أن الرقابة لا تقتصر على اكتشاف الأخطاء والانحرافات فقط ، وإنما البحث عن الأسباب التي أدت إلى وجود هذه الأخطاء والانحرافات ، ومن ثم إيجاد الوسائل التي يمكن أن تجد حلولا لهذه المشكلات قبل استفحالها</a:t>
            </a:r>
            <a:r>
              <a:rPr lang="ar-SA" sz="2400" b="1" dirty="0">
                <a:solidFill>
                  <a:schemeClr val="tx1"/>
                </a:solidFill>
              </a:rPr>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71800" y="1371600"/>
            <a:ext cx="5943600" cy="5094605"/>
          </a:xfrm>
        </p:spPr>
        <p:txBody>
          <a:bodyPr>
            <a:noAutofit/>
          </a:bodyPr>
          <a:lstStyle/>
          <a:p>
            <a:pPr marL="137160" lvl="0" indent="0" algn="just" rtl="1">
              <a:buNone/>
            </a:pPr>
            <a:r>
              <a:rPr lang="ar-SA" sz="2000" b="1" dirty="0">
                <a:solidFill>
                  <a:schemeClr val="tx2">
                    <a:lumMod val="75000"/>
                  </a:schemeClr>
                </a:solidFill>
              </a:rPr>
              <a:t>إن الرقابة الإدارية هي عملية ترشيد علمي للقرارات التي يتخذها المسؤولون في دورة العمل الكاملة والتي تبدأ بالتخطيط والتنظيم والتوجيه والتنسيق ثم التنفيذ والمتابعة والتقييم . </a:t>
            </a:r>
          </a:p>
          <a:p>
            <a:pPr marL="137160" lvl="0" indent="0" algn="just" rtl="1">
              <a:buNone/>
            </a:pPr>
            <a:r>
              <a:rPr lang="ar-SA" sz="2000" b="1" dirty="0">
                <a:solidFill>
                  <a:schemeClr val="tx2">
                    <a:lumMod val="75000"/>
                  </a:schemeClr>
                </a:solidFill>
              </a:rPr>
              <a:t>فهي أحد العناصر الرئيسية الهامة للعملية الإدارية التي يقوم بها المدير وهي عملية مستمرة وملازمة لوظائف الإدارة ولا يمكن أن تؤدى بشكل منفصل عن الوظائف الإدارية الأخرى .</a:t>
            </a:r>
          </a:p>
          <a:p>
            <a:pPr marL="137160" lvl="0" indent="0" algn="just" rtl="1">
              <a:buNone/>
            </a:pPr>
            <a:endParaRPr lang="ar-SA" sz="800" b="1" dirty="0">
              <a:solidFill>
                <a:schemeClr val="tx2">
                  <a:lumMod val="75000"/>
                </a:schemeClr>
              </a:solidFill>
            </a:endParaRPr>
          </a:p>
          <a:p>
            <a:pPr marL="137160" lvl="0" indent="0" algn="just" rtl="1">
              <a:buNone/>
            </a:pPr>
            <a:r>
              <a:rPr lang="ar-SA" sz="2000" b="1" dirty="0">
                <a:solidFill>
                  <a:schemeClr val="tx2">
                    <a:lumMod val="75000"/>
                  </a:schemeClr>
                </a:solidFill>
              </a:rPr>
              <a:t>كما ان الرقابة تتأثر بفلسفة الإدارة و درجة توافر الموارد اللازمة لتحقيق النتائج المرجوة من جهة و بالمتغيرات الخارجية من اقتصادية واجتماعية وسياسية وتكنولوجية وتعليمية وثقافية وغيرها من جهة أخرى .</a:t>
            </a:r>
          </a:p>
          <a:p>
            <a:pPr marL="137160" lvl="0" indent="0" algn="just" rtl="1">
              <a:buNone/>
            </a:pPr>
            <a:endParaRPr lang="ar-SA" sz="600" b="1" dirty="0">
              <a:solidFill>
                <a:schemeClr val="tx2">
                  <a:lumMod val="75000"/>
                </a:schemeClr>
              </a:solidFill>
            </a:endParaRPr>
          </a:p>
          <a:p>
            <a:pPr marL="137160" lvl="0" indent="0" algn="just" rtl="1">
              <a:buNone/>
            </a:pPr>
            <a:r>
              <a:rPr lang="ar-SA" sz="2000" b="1" dirty="0">
                <a:solidFill>
                  <a:schemeClr val="tx2">
                    <a:lumMod val="75000"/>
                  </a:schemeClr>
                </a:solidFill>
              </a:rPr>
              <a:t>إن الرقابة تلعب دوراً هاماً وأساسياً في :</a:t>
            </a:r>
          </a:p>
          <a:p>
            <a:pPr marL="137160" lvl="0" indent="0" algn="just" rtl="1">
              <a:buNone/>
            </a:pPr>
            <a:endParaRPr lang="ar-SA" sz="400" b="1" dirty="0">
              <a:solidFill>
                <a:schemeClr val="tx2">
                  <a:lumMod val="75000"/>
                </a:schemeClr>
              </a:solidFill>
            </a:endParaRPr>
          </a:p>
          <a:p>
            <a:pPr marL="137160" lvl="0" indent="0" algn="just" rtl="1">
              <a:buNone/>
            </a:pPr>
            <a:r>
              <a:rPr lang="ar-SA" sz="2000" b="1" dirty="0">
                <a:solidFill>
                  <a:schemeClr val="tx2">
                    <a:lumMod val="75000"/>
                  </a:schemeClr>
                </a:solidFill>
              </a:rPr>
              <a:t>1- الاستخدام الأمثل للموارد المتاحة للمنظمة </a:t>
            </a:r>
          </a:p>
          <a:p>
            <a:pPr marL="137160" lvl="0" indent="0" algn="just" rtl="1">
              <a:buNone/>
            </a:pPr>
            <a:r>
              <a:rPr lang="ar-SA" sz="2000" b="1" dirty="0">
                <a:solidFill>
                  <a:schemeClr val="tx2">
                    <a:lumMod val="75000"/>
                  </a:schemeClr>
                </a:solidFill>
              </a:rPr>
              <a:t>2- تحديد كفاءة الإدارة في تحديد الأهداف والنتائج المنشودة </a:t>
            </a:r>
          </a:p>
        </p:txBody>
      </p:sp>
      <p:sp>
        <p:nvSpPr>
          <p:cNvPr id="4" name="Freeform: Shape 47"/>
          <p:cNvSpPr/>
          <p:nvPr/>
        </p:nvSpPr>
        <p:spPr>
          <a:xfrm>
            <a:off x="-53453" y="533400"/>
            <a:ext cx="2853272" cy="5307806"/>
          </a:xfrm>
          <a:custGeom>
            <a:avLst/>
            <a:gdLst>
              <a:gd name="connsiteX0" fmla="*/ 199369 w 2853272"/>
              <a:gd name="connsiteY0" fmla="*/ 0 h 5307806"/>
              <a:gd name="connsiteX1" fmla="*/ 2853272 w 2853272"/>
              <a:gd name="connsiteY1" fmla="*/ 2653903 h 5307806"/>
              <a:gd name="connsiteX2" fmla="*/ 199369 w 2853272"/>
              <a:gd name="connsiteY2" fmla="*/ 5307806 h 5307806"/>
              <a:gd name="connsiteX3" fmla="*/ 0 w 2853272"/>
              <a:gd name="connsiteY3" fmla="*/ 5297739 h 5307806"/>
              <a:gd name="connsiteX4" fmla="*/ 0 w 2853272"/>
              <a:gd name="connsiteY4" fmla="*/ 10067 h 53078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3272" h="5307806">
                <a:moveTo>
                  <a:pt x="199369" y="0"/>
                </a:moveTo>
                <a:cubicBezTo>
                  <a:pt x="1665079" y="0"/>
                  <a:pt x="2853272" y="1188193"/>
                  <a:pt x="2853272" y="2653903"/>
                </a:cubicBezTo>
                <a:cubicBezTo>
                  <a:pt x="2853272" y="4119613"/>
                  <a:pt x="1665079" y="5307806"/>
                  <a:pt x="199369" y="5307806"/>
                </a:cubicBezTo>
                <a:lnTo>
                  <a:pt x="0" y="5297739"/>
                </a:lnTo>
                <a:lnTo>
                  <a:pt x="0" y="10067"/>
                </a:lnTo>
                <a:close/>
              </a:path>
            </a:pathLst>
          </a:custGeom>
        </p:spPr>
        <p:style>
          <a:lnRef idx="0">
            <a:schemeClr val="accent2"/>
          </a:lnRef>
          <a:fillRef idx="3">
            <a:schemeClr val="accent2"/>
          </a:fillRef>
          <a:effectRef idx="3">
            <a:schemeClr val="accent2"/>
          </a:effectRef>
          <a:fontRef idx="minor">
            <a:schemeClr val="lt1"/>
          </a:fontRef>
        </p:style>
        <p:txBody>
          <a:bodyPr rot="0" spcFirstLastPara="0" vert="horz" wrap="square" lIns="68580" tIns="34290" rIns="68580" bIns="34290" numCol="1" spcCol="0" rtlCol="0" fromWordArt="0" anchor="ctr" anchorCtr="0" forceAA="0" compatLnSpc="1">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1350"/>
          </a:p>
        </p:txBody>
      </p:sp>
      <p:sp>
        <p:nvSpPr>
          <p:cNvPr id="5" name="Freeform: Shape 45"/>
          <p:cNvSpPr/>
          <p:nvPr/>
        </p:nvSpPr>
        <p:spPr>
          <a:xfrm>
            <a:off x="-53452" y="1445686"/>
            <a:ext cx="1940985" cy="3483234"/>
          </a:xfrm>
          <a:custGeom>
            <a:avLst/>
            <a:gdLst>
              <a:gd name="connsiteX0" fmla="*/ 199368 w 1940985"/>
              <a:gd name="connsiteY0" fmla="*/ 0 h 3483234"/>
              <a:gd name="connsiteX1" fmla="*/ 1940985 w 1940985"/>
              <a:gd name="connsiteY1" fmla="*/ 1741617 h 3483234"/>
              <a:gd name="connsiteX2" fmla="*/ 199368 w 1940985"/>
              <a:gd name="connsiteY2" fmla="*/ 3483234 h 3483234"/>
              <a:gd name="connsiteX3" fmla="*/ 21298 w 1940985"/>
              <a:gd name="connsiteY3" fmla="*/ 3474242 h 3483234"/>
              <a:gd name="connsiteX4" fmla="*/ 0 w 1940985"/>
              <a:gd name="connsiteY4" fmla="*/ 3470992 h 3483234"/>
              <a:gd name="connsiteX5" fmla="*/ 0 w 1940985"/>
              <a:gd name="connsiteY5" fmla="*/ 12242 h 3483234"/>
              <a:gd name="connsiteX6" fmla="*/ 21298 w 1940985"/>
              <a:gd name="connsiteY6" fmla="*/ 8992 h 3483234"/>
              <a:gd name="connsiteX7" fmla="*/ 199368 w 1940985"/>
              <a:gd name="connsiteY7" fmla="*/ 0 h 3483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40985" h="3483234">
                <a:moveTo>
                  <a:pt x="199368" y="0"/>
                </a:moveTo>
                <a:cubicBezTo>
                  <a:pt x="1161237" y="0"/>
                  <a:pt x="1940985" y="779748"/>
                  <a:pt x="1940985" y="1741617"/>
                </a:cubicBezTo>
                <a:cubicBezTo>
                  <a:pt x="1940985" y="2703486"/>
                  <a:pt x="1161237" y="3483234"/>
                  <a:pt x="199368" y="3483234"/>
                </a:cubicBezTo>
                <a:cubicBezTo>
                  <a:pt x="139251" y="3483234"/>
                  <a:pt x="79846" y="3480188"/>
                  <a:pt x="21298" y="3474242"/>
                </a:cubicBezTo>
                <a:lnTo>
                  <a:pt x="0" y="3470992"/>
                </a:lnTo>
                <a:lnTo>
                  <a:pt x="0" y="12242"/>
                </a:lnTo>
                <a:lnTo>
                  <a:pt x="21298" y="8992"/>
                </a:lnTo>
                <a:cubicBezTo>
                  <a:pt x="79846" y="3046"/>
                  <a:pt x="139251" y="0"/>
                  <a:pt x="199368" y="0"/>
                </a:cubicBezTo>
                <a:close/>
              </a:path>
            </a:pathLst>
          </a:custGeom>
          <a:gradFill>
            <a:gsLst>
              <a:gs pos="0">
                <a:schemeClr val="bg1">
                  <a:lumMod val="95000"/>
                </a:schemeClr>
              </a:gs>
              <a:gs pos="50000">
                <a:schemeClr val="bg1">
                  <a:lumMod val="85000"/>
                </a:schemeClr>
              </a:gs>
              <a:gs pos="100000">
                <a:schemeClr val="bg1">
                  <a:lumMod val="75000"/>
                </a:schemeClr>
              </a:gs>
            </a:gsLst>
          </a:gradFill>
        </p:spPr>
        <p:style>
          <a:lnRef idx="0">
            <a:schemeClr val="accent1"/>
          </a:lnRef>
          <a:fillRef idx="3">
            <a:schemeClr val="accent1"/>
          </a:fillRef>
          <a:effectRef idx="3">
            <a:schemeClr val="accent1"/>
          </a:effectRef>
          <a:fontRef idx="minor">
            <a:schemeClr val="lt1"/>
          </a:fontRef>
        </p:style>
        <p:txBody>
          <a:bodyPr rot="0" spcFirstLastPara="0" vert="horz" wrap="square" lIns="91440" tIns="45720" rIns="182880" bIns="45720" numCol="1" spcCol="0" rtlCol="0" fromWordArt="0" anchor="ctr" anchorCtr="0" forceAA="0" compatLnSpc="1">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ar-SA" sz="3200" b="1" cap="all" dirty="0">
                <a:solidFill>
                  <a:schemeClr val="tx2">
                    <a:lumMod val="75000"/>
                  </a:schemeClr>
                </a:solidFill>
              </a:rPr>
              <a:t>      الاهمية     النظرية </a:t>
            </a: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68365" y="0"/>
            <a:ext cx="3175635"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0" name="Text Box 99"/>
          <p:cNvSpPr txBox="1"/>
          <p:nvPr/>
        </p:nvSpPr>
        <p:spPr>
          <a:xfrm>
            <a:off x="6043295" y="304800"/>
            <a:ext cx="3034030" cy="614680"/>
          </a:xfrm>
          <a:prstGeom prst="rect">
            <a:avLst/>
          </a:prstGeom>
          <a:noFill/>
          <a:ln w="9525">
            <a:noFill/>
          </a:ln>
        </p:spPr>
        <p:txBody>
          <a:bodyPr wrap="square">
            <a:noAutofit/>
          </a:bodyPr>
          <a:lstStyle/>
          <a:p>
            <a:pPr indent="0" algn="r" rtl="0"/>
            <a:r>
              <a:rPr lang="ar-SA" sz="2400" b="1">
                <a:solidFill>
                  <a:schemeClr val="bg1"/>
                </a:solidFill>
                <a:latin typeface="Arial" panose="020B0604020202020204" pitchFamily="34" charset="0"/>
              </a:rPr>
              <a:t>    أهمية الرقابة الادارية </a:t>
            </a:r>
          </a:p>
          <a:p>
            <a:pPr indent="0" algn="r" rtl="0"/>
            <a:endParaRPr lang="ar-SA" sz="2400" b="1">
              <a:solidFill>
                <a:schemeClr val="bg1"/>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99715" y="1143000"/>
            <a:ext cx="6268085" cy="5385435"/>
          </a:xfrm>
        </p:spPr>
        <p:txBody>
          <a:bodyPr>
            <a:noAutofit/>
          </a:bodyPr>
          <a:lstStyle/>
          <a:p>
            <a:pPr marL="137160" lvl="0" indent="0" algn="just" rtl="1">
              <a:buNone/>
            </a:pPr>
            <a:r>
              <a:rPr lang="ar-SA" sz="2000" b="1" dirty="0">
                <a:solidFill>
                  <a:schemeClr val="tx2">
                    <a:lumMod val="75000"/>
                  </a:schemeClr>
                </a:solidFill>
              </a:rPr>
              <a:t>ا- أن تعاظم دور الدولة في الحياة الاقتصادية والاجتماعية أدى إلى تطور وظائف الدولة وقيامها بدور هام في عمليات التنمية الاقتصادية والاجتماعية إلى جانب دورها التقليدي بالحفاظ على الأمن والدفاع وتحقيق العدالة بين المواطنين، مما يستوجب ضرورة إخضاع ما تتمتع به من امتيازات وسلطات لرقابة فعالة لكي تبقى ضمن نطاق القانون وتعمل لما فيه مصلحة عامة ولمنعها من التعسف والاستبداد.</a:t>
            </a:r>
          </a:p>
          <a:p>
            <a:pPr marL="137160" lvl="0" indent="0" algn="just" rtl="1">
              <a:buNone/>
            </a:pPr>
            <a:endParaRPr lang="ar-SA" sz="800" b="1" dirty="0">
              <a:solidFill>
                <a:schemeClr val="tx2">
                  <a:lumMod val="75000"/>
                </a:schemeClr>
              </a:solidFill>
            </a:endParaRPr>
          </a:p>
          <a:p>
            <a:pPr marL="137160" lvl="0" indent="0" algn="just" rtl="1">
              <a:buNone/>
            </a:pPr>
            <a:r>
              <a:rPr lang="ar-SA" sz="2000" b="1" dirty="0">
                <a:solidFill>
                  <a:schemeClr val="tx2">
                    <a:lumMod val="75000"/>
                  </a:schemeClr>
                </a:solidFill>
              </a:rPr>
              <a:t>2-إن اتساع نشاط الإدارة العامة وزيادة حجمها وتنوع أعمالها و ازدیاد عدد موظفيها، كل ذلك يستدعي مراقبة هذه النشاطات والأعمال والتأكد أنها تسير وفقا للخطة الموضوعة لها، وأن موظفي الجهاز الإداري يعملون وفقا للإجراءات القانونية المحددة ويؤدون الأعمال الموكلة إليهم بجودة وإنتاجية، حتى إذا ثبت عكس ذلك جرى تصحيح الأخطاء في حينها</a:t>
            </a:r>
          </a:p>
          <a:p>
            <a:pPr marL="137160" lvl="0" indent="0" algn="just" rtl="1">
              <a:buNone/>
            </a:pPr>
            <a:endParaRPr lang="ar-SA" sz="800" b="1" dirty="0">
              <a:solidFill>
                <a:schemeClr val="tx2">
                  <a:lumMod val="75000"/>
                </a:schemeClr>
              </a:solidFill>
            </a:endParaRPr>
          </a:p>
          <a:p>
            <a:pPr marL="137160" lvl="0" indent="0" algn="just" rtl="1">
              <a:buNone/>
            </a:pPr>
            <a:r>
              <a:rPr lang="ar-SA" sz="2000" b="1" dirty="0">
                <a:solidFill>
                  <a:schemeClr val="tx2">
                    <a:lumMod val="75000"/>
                  </a:schemeClr>
                </a:solidFill>
              </a:rPr>
              <a:t>3- التأكد من حسن استخدام الموارد المحددة من أموال وموارد ولوازم وأجهزة ضرورية وموارد بشرية ، والتصرف فيها وفقا للخطة المقررة وفي الحدود المرسومة لها ، فالرقابة باختصار تعمل على تحديد ما تم تنفيذه عن طريق تقييم الأداء واتخاذ الإجراءات العلاجية - إذا استلزم الأمر  حتى يتمشى الأداء مع المخطط الموضوعة</a:t>
            </a:r>
          </a:p>
        </p:txBody>
      </p:sp>
      <p:sp>
        <p:nvSpPr>
          <p:cNvPr id="4" name="Freeform: Shape 47"/>
          <p:cNvSpPr/>
          <p:nvPr/>
        </p:nvSpPr>
        <p:spPr>
          <a:xfrm>
            <a:off x="-53453" y="533400"/>
            <a:ext cx="2853272" cy="5307806"/>
          </a:xfrm>
          <a:custGeom>
            <a:avLst/>
            <a:gdLst>
              <a:gd name="connsiteX0" fmla="*/ 199369 w 2853272"/>
              <a:gd name="connsiteY0" fmla="*/ 0 h 5307806"/>
              <a:gd name="connsiteX1" fmla="*/ 2853272 w 2853272"/>
              <a:gd name="connsiteY1" fmla="*/ 2653903 h 5307806"/>
              <a:gd name="connsiteX2" fmla="*/ 199369 w 2853272"/>
              <a:gd name="connsiteY2" fmla="*/ 5307806 h 5307806"/>
              <a:gd name="connsiteX3" fmla="*/ 0 w 2853272"/>
              <a:gd name="connsiteY3" fmla="*/ 5297739 h 5307806"/>
              <a:gd name="connsiteX4" fmla="*/ 0 w 2853272"/>
              <a:gd name="connsiteY4" fmla="*/ 10067 h 53078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3272" h="5307806">
                <a:moveTo>
                  <a:pt x="199369" y="0"/>
                </a:moveTo>
                <a:cubicBezTo>
                  <a:pt x="1665079" y="0"/>
                  <a:pt x="2853272" y="1188193"/>
                  <a:pt x="2853272" y="2653903"/>
                </a:cubicBezTo>
                <a:cubicBezTo>
                  <a:pt x="2853272" y="4119613"/>
                  <a:pt x="1665079" y="5307806"/>
                  <a:pt x="199369" y="5307806"/>
                </a:cubicBezTo>
                <a:lnTo>
                  <a:pt x="0" y="5297739"/>
                </a:lnTo>
                <a:lnTo>
                  <a:pt x="0" y="10067"/>
                </a:lnTo>
                <a:close/>
              </a:path>
            </a:pathLst>
          </a:custGeom>
        </p:spPr>
        <p:style>
          <a:lnRef idx="0">
            <a:schemeClr val="accent2"/>
          </a:lnRef>
          <a:fillRef idx="3">
            <a:schemeClr val="accent2"/>
          </a:fillRef>
          <a:effectRef idx="3">
            <a:schemeClr val="accent2"/>
          </a:effectRef>
          <a:fontRef idx="minor">
            <a:schemeClr val="lt1"/>
          </a:fontRef>
        </p:style>
        <p:txBody>
          <a:bodyPr rot="0" spcFirstLastPara="0" vert="horz" wrap="square" lIns="68580" tIns="34290" rIns="68580" bIns="34290" numCol="1" spcCol="0" rtlCol="0" fromWordArt="0" anchor="ctr" anchorCtr="0" forceAA="0" compatLnSpc="1">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1350"/>
          </a:p>
        </p:txBody>
      </p:sp>
      <p:sp>
        <p:nvSpPr>
          <p:cNvPr id="5" name="Freeform: Shape 45"/>
          <p:cNvSpPr/>
          <p:nvPr/>
        </p:nvSpPr>
        <p:spPr>
          <a:xfrm>
            <a:off x="-53452" y="1445686"/>
            <a:ext cx="1940985" cy="3483234"/>
          </a:xfrm>
          <a:custGeom>
            <a:avLst/>
            <a:gdLst>
              <a:gd name="connsiteX0" fmla="*/ 199368 w 1940985"/>
              <a:gd name="connsiteY0" fmla="*/ 0 h 3483234"/>
              <a:gd name="connsiteX1" fmla="*/ 1940985 w 1940985"/>
              <a:gd name="connsiteY1" fmla="*/ 1741617 h 3483234"/>
              <a:gd name="connsiteX2" fmla="*/ 199368 w 1940985"/>
              <a:gd name="connsiteY2" fmla="*/ 3483234 h 3483234"/>
              <a:gd name="connsiteX3" fmla="*/ 21298 w 1940985"/>
              <a:gd name="connsiteY3" fmla="*/ 3474242 h 3483234"/>
              <a:gd name="connsiteX4" fmla="*/ 0 w 1940985"/>
              <a:gd name="connsiteY4" fmla="*/ 3470992 h 3483234"/>
              <a:gd name="connsiteX5" fmla="*/ 0 w 1940985"/>
              <a:gd name="connsiteY5" fmla="*/ 12242 h 3483234"/>
              <a:gd name="connsiteX6" fmla="*/ 21298 w 1940985"/>
              <a:gd name="connsiteY6" fmla="*/ 8992 h 3483234"/>
              <a:gd name="connsiteX7" fmla="*/ 199368 w 1940985"/>
              <a:gd name="connsiteY7" fmla="*/ 0 h 3483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40985" h="3483234">
                <a:moveTo>
                  <a:pt x="199368" y="0"/>
                </a:moveTo>
                <a:cubicBezTo>
                  <a:pt x="1161237" y="0"/>
                  <a:pt x="1940985" y="779748"/>
                  <a:pt x="1940985" y="1741617"/>
                </a:cubicBezTo>
                <a:cubicBezTo>
                  <a:pt x="1940985" y="2703486"/>
                  <a:pt x="1161237" y="3483234"/>
                  <a:pt x="199368" y="3483234"/>
                </a:cubicBezTo>
                <a:cubicBezTo>
                  <a:pt x="139251" y="3483234"/>
                  <a:pt x="79846" y="3480188"/>
                  <a:pt x="21298" y="3474242"/>
                </a:cubicBezTo>
                <a:lnTo>
                  <a:pt x="0" y="3470992"/>
                </a:lnTo>
                <a:lnTo>
                  <a:pt x="0" y="12242"/>
                </a:lnTo>
                <a:lnTo>
                  <a:pt x="21298" y="8992"/>
                </a:lnTo>
                <a:cubicBezTo>
                  <a:pt x="79846" y="3046"/>
                  <a:pt x="139251" y="0"/>
                  <a:pt x="199368" y="0"/>
                </a:cubicBezTo>
                <a:close/>
              </a:path>
            </a:pathLst>
          </a:custGeom>
          <a:gradFill>
            <a:gsLst>
              <a:gs pos="0">
                <a:schemeClr val="bg1">
                  <a:lumMod val="95000"/>
                </a:schemeClr>
              </a:gs>
              <a:gs pos="50000">
                <a:schemeClr val="bg1">
                  <a:lumMod val="85000"/>
                </a:schemeClr>
              </a:gs>
              <a:gs pos="100000">
                <a:schemeClr val="bg1">
                  <a:lumMod val="75000"/>
                </a:schemeClr>
              </a:gs>
            </a:gsLst>
          </a:gradFill>
        </p:spPr>
        <p:style>
          <a:lnRef idx="0">
            <a:schemeClr val="accent1"/>
          </a:lnRef>
          <a:fillRef idx="3">
            <a:schemeClr val="accent1"/>
          </a:fillRef>
          <a:effectRef idx="3">
            <a:schemeClr val="accent1"/>
          </a:effectRef>
          <a:fontRef idx="minor">
            <a:schemeClr val="lt1"/>
          </a:fontRef>
        </p:style>
        <p:txBody>
          <a:bodyPr rot="0" spcFirstLastPara="0" vert="horz" wrap="square" lIns="91440" tIns="45720" rIns="182880" bIns="45720" numCol="1" spcCol="0" rtlCol="0" fromWordArt="0" anchor="ctr" anchorCtr="0" forceAA="0" compatLnSpc="1">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ar-SA" sz="3200" b="1" cap="all" dirty="0">
                <a:solidFill>
                  <a:schemeClr val="tx2">
                    <a:lumMod val="75000"/>
                  </a:schemeClr>
                </a:solidFill>
              </a:rPr>
              <a:t>      الاهمية     العملية</a:t>
            </a: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64180" y="0"/>
            <a:ext cx="6179820"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0" name="Text Box 99"/>
          <p:cNvSpPr txBox="1"/>
          <p:nvPr/>
        </p:nvSpPr>
        <p:spPr>
          <a:xfrm>
            <a:off x="2880360" y="76200"/>
            <a:ext cx="6249670" cy="981075"/>
          </a:xfrm>
          <a:prstGeom prst="rect">
            <a:avLst/>
          </a:prstGeom>
          <a:noFill/>
          <a:ln w="9525">
            <a:noFill/>
          </a:ln>
        </p:spPr>
        <p:txBody>
          <a:bodyPr wrap="square">
            <a:noAutofit/>
          </a:bodyPr>
          <a:lstStyle/>
          <a:p>
            <a:pPr indent="0" algn="r" rtl="0"/>
            <a:r>
              <a:rPr lang="ar-SA" sz="2400" b="1">
                <a:solidFill>
                  <a:schemeClr val="bg1"/>
                </a:solidFill>
                <a:latin typeface="Arial" panose="020B0604020202020204" pitchFamily="34" charset="0"/>
              </a:rPr>
              <a:t>                     أهمية الرقابة الادارية  </a:t>
            </a:r>
          </a:p>
          <a:p>
            <a:pPr indent="0" algn="r" rtl="0"/>
            <a:r>
              <a:rPr lang="ar-SA" sz="900" b="1">
                <a:solidFill>
                  <a:schemeClr val="bg1"/>
                </a:solidFill>
                <a:latin typeface="Arial" panose="020B0604020202020204" pitchFamily="34" charset="0"/>
              </a:rPr>
              <a:t> </a:t>
            </a:r>
            <a:endParaRPr lang="ar-SA" sz="2400" b="1">
              <a:solidFill>
                <a:schemeClr val="bg1"/>
              </a:solidFill>
              <a:latin typeface="Arial" panose="020B0604020202020204" pitchFamily="34" charset="0"/>
            </a:endParaRPr>
          </a:p>
          <a:p>
            <a:pPr indent="0" algn="ctr" rtl="0"/>
            <a:r>
              <a:rPr lang="ar-SA" b="1">
                <a:solidFill>
                  <a:schemeClr val="bg1"/>
                </a:solidFill>
                <a:latin typeface="Arial" panose="020B0604020202020204" pitchFamily="34" charset="0"/>
              </a:rPr>
              <a:t>   هناك اعتبارات كثيرة تبرز أهمية دور الرقابة على الإدارة العامة </a:t>
            </a:r>
          </a:p>
          <a:p>
            <a:pPr indent="0" algn="r" rtl="0"/>
            <a:endParaRPr lang="ar-SA" b="1">
              <a:solidFill>
                <a:schemeClr val="bg1"/>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94330" y="1219200"/>
            <a:ext cx="6173470" cy="5236210"/>
          </a:xfrm>
        </p:spPr>
        <p:txBody>
          <a:bodyPr>
            <a:noAutofit/>
          </a:bodyPr>
          <a:lstStyle/>
          <a:p>
            <a:pPr marL="137160" lvl="0" indent="0" algn="just" rtl="1">
              <a:buNone/>
            </a:pPr>
            <a:r>
              <a:rPr lang="ar-SA" sz="1800" b="1" dirty="0">
                <a:solidFill>
                  <a:schemeClr val="tx2">
                    <a:lumMod val="75000"/>
                  </a:schemeClr>
                </a:solidFill>
              </a:rPr>
              <a:t>4- تحقيق الوفر المادي في تكلفة التنفيذ والحد من الإسراف الذي لامبرر له ، فالإمكانيات حين تخصص لأغراض الأداء تكون قد تحددت على أساس الخطة المقررة وفي الحدود المرسومة، فإذا حدث انحراف أو إسراف في النفقات فإن ذلك قد يتطلب إضافة إمكانيات جديدة ، وقد لا يكون بمقدور المنظمة أن تفعل ذلك والنتيجة النهائية في كل الأحوال خسارة مادية وتكلفة أعلى بكثير مما يمكن أن تبرره الإنجازات الفعلية للعمل ، وهذا ما تحاول الرقابة الإدارية أن تقضي عليه، بل وأن وتحقق الاقتصاد في النفقات كلما كان ذلك ممكنا .</a:t>
            </a:r>
          </a:p>
          <a:p>
            <a:pPr marL="137160" lvl="0" indent="0" algn="just" rtl="1">
              <a:buNone/>
            </a:pPr>
            <a:endParaRPr lang="ar-SA" sz="700" b="1" dirty="0">
              <a:solidFill>
                <a:schemeClr val="tx2">
                  <a:lumMod val="75000"/>
                </a:schemeClr>
              </a:solidFill>
            </a:endParaRPr>
          </a:p>
          <a:p>
            <a:pPr marL="137160" lvl="0" indent="0" algn="just" rtl="1">
              <a:buNone/>
            </a:pPr>
            <a:r>
              <a:rPr lang="ar-SA" sz="1800" b="1" dirty="0">
                <a:solidFill>
                  <a:schemeClr val="tx2">
                    <a:lumMod val="75000"/>
                  </a:schemeClr>
                </a:solidFill>
                <a:sym typeface="+mn-ea"/>
              </a:rPr>
              <a:t>5- إن عملية الرقابة تعمل على رفع مستوى فعالية وكفاءة الأنشطة الفنية وغيرها في قطاع الخدمات والإنتاج على جميع مستويات المنظمة ، و التأكد من أن أنظمة العمل تؤدى إلى أكبر نفع بأقل النفقات الممكنة.</a:t>
            </a:r>
          </a:p>
          <a:p>
            <a:pPr marL="137160" lvl="0" indent="0" algn="just" rtl="1">
              <a:buNone/>
            </a:pPr>
            <a:endParaRPr lang="ar-SA" sz="700" b="1" dirty="0">
              <a:solidFill>
                <a:schemeClr val="tx2">
                  <a:lumMod val="75000"/>
                </a:schemeClr>
              </a:solidFill>
              <a:sym typeface="+mn-ea"/>
            </a:endParaRPr>
          </a:p>
          <a:p>
            <a:pPr marL="137160" lvl="0" indent="0" algn="just" rtl="1">
              <a:buNone/>
            </a:pPr>
            <a:r>
              <a:rPr lang="ar-SA" sz="1800" b="1" dirty="0">
                <a:solidFill>
                  <a:schemeClr val="tx2">
                    <a:lumMod val="75000"/>
                  </a:schemeClr>
                </a:solidFill>
                <a:sym typeface="+mn-ea"/>
              </a:rPr>
              <a:t>6- توفير بدائل وأساليب حديثة لحل المشكلات واختبارات تكفل الحد من هذه المشكلات في المستقبل .</a:t>
            </a:r>
          </a:p>
          <a:p>
            <a:pPr marL="137160" lvl="0" indent="0" algn="just" rtl="1">
              <a:buNone/>
            </a:pPr>
            <a:endParaRPr lang="ar-SA" sz="700" b="1" dirty="0">
              <a:solidFill>
                <a:schemeClr val="tx2">
                  <a:lumMod val="75000"/>
                </a:schemeClr>
              </a:solidFill>
            </a:endParaRPr>
          </a:p>
          <a:p>
            <a:pPr marL="137160" lvl="0" indent="0" algn="just" rtl="1">
              <a:buNone/>
            </a:pPr>
            <a:r>
              <a:rPr lang="ar-SA" sz="1800" b="1" dirty="0">
                <a:solidFill>
                  <a:schemeClr val="tx2">
                    <a:lumMod val="75000"/>
                  </a:schemeClr>
                </a:solidFill>
                <a:sym typeface="+mn-ea"/>
              </a:rPr>
              <a:t>7- الكشف عن ميزات وتفوق وابداع افراد المنظمة كي يتسنى للادارة مكافأة وحفز الافراد الذين يعملون باخلاص وإنتاجية .</a:t>
            </a:r>
          </a:p>
          <a:p>
            <a:pPr marL="137160" lvl="0" indent="0" algn="just" rtl="1">
              <a:buNone/>
            </a:pPr>
            <a:endParaRPr lang="ar-SA" sz="700" b="1" dirty="0">
              <a:solidFill>
                <a:schemeClr val="tx2">
                  <a:lumMod val="75000"/>
                </a:schemeClr>
              </a:solidFill>
            </a:endParaRPr>
          </a:p>
          <a:p>
            <a:pPr marL="137160" lvl="0" indent="0" algn="just" rtl="1">
              <a:buNone/>
            </a:pPr>
            <a:r>
              <a:rPr lang="ar-SA" sz="1800" b="1" dirty="0">
                <a:solidFill>
                  <a:schemeClr val="tx2">
                    <a:lumMod val="75000"/>
                  </a:schemeClr>
                </a:solidFill>
                <a:sym typeface="+mn-ea"/>
              </a:rPr>
              <a:t>8- ضمان القرارات السليمة على مختلف مستويات المسؤولين وتنفيذ القرارات بأفضل صورة ممكنة والتأكد من انها محل احترام الجميع .</a:t>
            </a:r>
            <a:endParaRPr lang="ar-SA" sz="1800" b="1" dirty="0">
              <a:solidFill>
                <a:schemeClr val="tx2">
                  <a:lumMod val="75000"/>
                </a:schemeClr>
              </a:solidFill>
            </a:endParaRPr>
          </a:p>
          <a:p>
            <a:pPr marL="137160" lvl="0" indent="0" algn="just" rtl="1">
              <a:buNone/>
            </a:pPr>
            <a:endParaRPr lang="ar-SA" sz="2000" b="1" dirty="0">
              <a:solidFill>
                <a:schemeClr val="tx2">
                  <a:lumMod val="75000"/>
                </a:schemeClr>
              </a:solidFill>
            </a:endParaRPr>
          </a:p>
          <a:p>
            <a:pPr marL="137160" lvl="0" indent="0" algn="just" rtl="1">
              <a:buNone/>
            </a:pPr>
            <a:endParaRPr lang="ar-SA" sz="2000" b="1" dirty="0">
              <a:solidFill>
                <a:schemeClr val="tx2">
                  <a:lumMod val="75000"/>
                </a:schemeClr>
              </a:solidFill>
            </a:endParaRPr>
          </a:p>
          <a:p>
            <a:pPr marL="137160" lvl="0" indent="0" algn="just" rtl="1">
              <a:buNone/>
            </a:pPr>
            <a:endParaRPr lang="ar-SA" sz="2000" b="1" dirty="0">
              <a:solidFill>
                <a:schemeClr val="tx2">
                  <a:lumMod val="75000"/>
                </a:schemeClr>
              </a:solidFill>
            </a:endParaRPr>
          </a:p>
        </p:txBody>
      </p:sp>
      <p:sp>
        <p:nvSpPr>
          <p:cNvPr id="4" name="Freeform: Shape 47"/>
          <p:cNvSpPr/>
          <p:nvPr/>
        </p:nvSpPr>
        <p:spPr>
          <a:xfrm>
            <a:off x="-53453" y="533400"/>
            <a:ext cx="2853272" cy="5307806"/>
          </a:xfrm>
          <a:custGeom>
            <a:avLst/>
            <a:gdLst>
              <a:gd name="connsiteX0" fmla="*/ 199369 w 2853272"/>
              <a:gd name="connsiteY0" fmla="*/ 0 h 5307806"/>
              <a:gd name="connsiteX1" fmla="*/ 2853272 w 2853272"/>
              <a:gd name="connsiteY1" fmla="*/ 2653903 h 5307806"/>
              <a:gd name="connsiteX2" fmla="*/ 199369 w 2853272"/>
              <a:gd name="connsiteY2" fmla="*/ 5307806 h 5307806"/>
              <a:gd name="connsiteX3" fmla="*/ 0 w 2853272"/>
              <a:gd name="connsiteY3" fmla="*/ 5297739 h 5307806"/>
              <a:gd name="connsiteX4" fmla="*/ 0 w 2853272"/>
              <a:gd name="connsiteY4" fmla="*/ 10067 h 53078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3272" h="5307806">
                <a:moveTo>
                  <a:pt x="199369" y="0"/>
                </a:moveTo>
                <a:cubicBezTo>
                  <a:pt x="1665079" y="0"/>
                  <a:pt x="2853272" y="1188193"/>
                  <a:pt x="2853272" y="2653903"/>
                </a:cubicBezTo>
                <a:cubicBezTo>
                  <a:pt x="2853272" y="4119613"/>
                  <a:pt x="1665079" y="5307806"/>
                  <a:pt x="199369" y="5307806"/>
                </a:cubicBezTo>
                <a:lnTo>
                  <a:pt x="0" y="5297739"/>
                </a:lnTo>
                <a:lnTo>
                  <a:pt x="0" y="10067"/>
                </a:lnTo>
                <a:close/>
              </a:path>
            </a:pathLst>
          </a:custGeom>
        </p:spPr>
        <p:style>
          <a:lnRef idx="0">
            <a:schemeClr val="accent2"/>
          </a:lnRef>
          <a:fillRef idx="3">
            <a:schemeClr val="accent2"/>
          </a:fillRef>
          <a:effectRef idx="3">
            <a:schemeClr val="accent2"/>
          </a:effectRef>
          <a:fontRef idx="minor">
            <a:schemeClr val="lt1"/>
          </a:fontRef>
        </p:style>
        <p:txBody>
          <a:bodyPr rot="0" spcFirstLastPara="0" vert="horz" wrap="square" lIns="68580" tIns="34290" rIns="68580" bIns="34290" numCol="1" spcCol="0" rtlCol="0" fromWordArt="0" anchor="ctr" anchorCtr="0" forceAA="0" compatLnSpc="1">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1350"/>
          </a:p>
        </p:txBody>
      </p:sp>
      <p:sp>
        <p:nvSpPr>
          <p:cNvPr id="5" name="Freeform: Shape 45"/>
          <p:cNvSpPr/>
          <p:nvPr/>
        </p:nvSpPr>
        <p:spPr>
          <a:xfrm>
            <a:off x="-53452" y="1445686"/>
            <a:ext cx="1940985" cy="3483234"/>
          </a:xfrm>
          <a:custGeom>
            <a:avLst/>
            <a:gdLst>
              <a:gd name="connsiteX0" fmla="*/ 199368 w 1940985"/>
              <a:gd name="connsiteY0" fmla="*/ 0 h 3483234"/>
              <a:gd name="connsiteX1" fmla="*/ 1940985 w 1940985"/>
              <a:gd name="connsiteY1" fmla="*/ 1741617 h 3483234"/>
              <a:gd name="connsiteX2" fmla="*/ 199368 w 1940985"/>
              <a:gd name="connsiteY2" fmla="*/ 3483234 h 3483234"/>
              <a:gd name="connsiteX3" fmla="*/ 21298 w 1940985"/>
              <a:gd name="connsiteY3" fmla="*/ 3474242 h 3483234"/>
              <a:gd name="connsiteX4" fmla="*/ 0 w 1940985"/>
              <a:gd name="connsiteY4" fmla="*/ 3470992 h 3483234"/>
              <a:gd name="connsiteX5" fmla="*/ 0 w 1940985"/>
              <a:gd name="connsiteY5" fmla="*/ 12242 h 3483234"/>
              <a:gd name="connsiteX6" fmla="*/ 21298 w 1940985"/>
              <a:gd name="connsiteY6" fmla="*/ 8992 h 3483234"/>
              <a:gd name="connsiteX7" fmla="*/ 199368 w 1940985"/>
              <a:gd name="connsiteY7" fmla="*/ 0 h 3483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40985" h="3483234">
                <a:moveTo>
                  <a:pt x="199368" y="0"/>
                </a:moveTo>
                <a:cubicBezTo>
                  <a:pt x="1161237" y="0"/>
                  <a:pt x="1940985" y="779748"/>
                  <a:pt x="1940985" y="1741617"/>
                </a:cubicBezTo>
                <a:cubicBezTo>
                  <a:pt x="1940985" y="2703486"/>
                  <a:pt x="1161237" y="3483234"/>
                  <a:pt x="199368" y="3483234"/>
                </a:cubicBezTo>
                <a:cubicBezTo>
                  <a:pt x="139251" y="3483234"/>
                  <a:pt x="79846" y="3480188"/>
                  <a:pt x="21298" y="3474242"/>
                </a:cubicBezTo>
                <a:lnTo>
                  <a:pt x="0" y="3470992"/>
                </a:lnTo>
                <a:lnTo>
                  <a:pt x="0" y="12242"/>
                </a:lnTo>
                <a:lnTo>
                  <a:pt x="21298" y="8992"/>
                </a:lnTo>
                <a:cubicBezTo>
                  <a:pt x="79846" y="3046"/>
                  <a:pt x="139251" y="0"/>
                  <a:pt x="199368" y="0"/>
                </a:cubicBezTo>
                <a:close/>
              </a:path>
            </a:pathLst>
          </a:custGeom>
          <a:gradFill>
            <a:gsLst>
              <a:gs pos="0">
                <a:schemeClr val="bg1">
                  <a:lumMod val="95000"/>
                </a:schemeClr>
              </a:gs>
              <a:gs pos="50000">
                <a:schemeClr val="bg1">
                  <a:lumMod val="85000"/>
                </a:schemeClr>
              </a:gs>
              <a:gs pos="100000">
                <a:schemeClr val="bg1">
                  <a:lumMod val="75000"/>
                </a:schemeClr>
              </a:gs>
            </a:gsLst>
          </a:gradFill>
        </p:spPr>
        <p:style>
          <a:lnRef idx="0">
            <a:schemeClr val="accent1"/>
          </a:lnRef>
          <a:fillRef idx="3">
            <a:schemeClr val="accent1"/>
          </a:fillRef>
          <a:effectRef idx="3">
            <a:schemeClr val="accent1"/>
          </a:effectRef>
          <a:fontRef idx="minor">
            <a:schemeClr val="lt1"/>
          </a:fontRef>
        </p:style>
        <p:txBody>
          <a:bodyPr rot="0" spcFirstLastPara="0" vert="horz" wrap="square" lIns="91440" tIns="45720" rIns="182880" bIns="45720" numCol="1" spcCol="0" rtlCol="0" fromWordArt="0" anchor="ctr" anchorCtr="0" forceAA="0" compatLnSpc="1">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ar-SA" sz="3200" b="1" cap="all" dirty="0">
                <a:solidFill>
                  <a:schemeClr val="tx2">
                    <a:lumMod val="75000"/>
                  </a:schemeClr>
                </a:solidFill>
              </a:rPr>
              <a:t>      الاهمية     العملية</a:t>
            </a: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5295" y="0"/>
            <a:ext cx="6148705"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 Box 1"/>
          <p:cNvSpPr txBox="1"/>
          <p:nvPr/>
        </p:nvSpPr>
        <p:spPr>
          <a:xfrm>
            <a:off x="3216910" y="76200"/>
            <a:ext cx="5852160" cy="981075"/>
          </a:xfrm>
          <a:prstGeom prst="rect">
            <a:avLst/>
          </a:prstGeom>
          <a:noFill/>
          <a:ln w="9525">
            <a:noFill/>
          </a:ln>
        </p:spPr>
        <p:txBody>
          <a:bodyPr wrap="square">
            <a:noAutofit/>
          </a:bodyPr>
          <a:lstStyle/>
          <a:p>
            <a:pPr indent="0" algn="r" rtl="0"/>
            <a:r>
              <a:rPr lang="ar-SA" sz="2400" b="1">
                <a:solidFill>
                  <a:schemeClr val="bg1"/>
                </a:solidFill>
                <a:latin typeface="Arial" panose="020B0604020202020204" pitchFamily="34" charset="0"/>
              </a:rPr>
              <a:t>                     أهمية الرقابة الادارية  </a:t>
            </a:r>
          </a:p>
          <a:p>
            <a:pPr indent="0" algn="r" rtl="0"/>
            <a:r>
              <a:rPr lang="ar-SA" sz="900" b="1">
                <a:solidFill>
                  <a:schemeClr val="bg1"/>
                </a:solidFill>
                <a:latin typeface="Arial" panose="020B0604020202020204" pitchFamily="34" charset="0"/>
              </a:rPr>
              <a:t> </a:t>
            </a:r>
            <a:endParaRPr lang="ar-SA" sz="2400" b="1">
              <a:solidFill>
                <a:schemeClr val="bg1"/>
              </a:solidFill>
              <a:latin typeface="Arial" panose="020B0604020202020204" pitchFamily="34" charset="0"/>
            </a:endParaRPr>
          </a:p>
          <a:p>
            <a:pPr indent="0" algn="ctr" rtl="0"/>
            <a:r>
              <a:rPr lang="ar-SA" b="1">
                <a:solidFill>
                  <a:schemeClr val="bg1"/>
                </a:solidFill>
                <a:latin typeface="Arial" panose="020B0604020202020204" pitchFamily="34" charset="0"/>
              </a:rPr>
              <a:t>   هناك اعتبارات كثيرة تبرز أهمية دور الرقابة على الإدارة العامة </a:t>
            </a:r>
          </a:p>
          <a:p>
            <a:pPr indent="0" algn="r" rtl="0"/>
            <a:endParaRPr lang="ar-SA" b="1">
              <a:solidFill>
                <a:schemeClr val="bg1"/>
              </a:solidFill>
              <a:latin typeface="Arial" panose="020B0604020202020204"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مخصص 1">
      <a:dk1>
        <a:sysClr val="windowText" lastClr="000000"/>
      </a:dk1>
      <a:lt1>
        <a:sysClr val="window" lastClr="FFFFFF"/>
      </a:lt1>
      <a:dk2>
        <a:srgbClr val="2F5897"/>
      </a:dk2>
      <a:lt2>
        <a:srgbClr val="E4E9EF"/>
      </a:lt2>
      <a:accent1>
        <a:srgbClr val="6076B4"/>
      </a:accent1>
      <a:accent2>
        <a:srgbClr val="234171"/>
      </a:accent2>
      <a:accent3>
        <a:srgbClr val="7096D2"/>
      </a:accent3>
      <a:accent4>
        <a:srgbClr val="CFDCF0"/>
      </a:accent4>
      <a:accent5>
        <a:srgbClr val="234171"/>
      </a:accent5>
      <a:accent6>
        <a:srgbClr val="758085"/>
      </a:accent6>
      <a:hlink>
        <a:srgbClr val="3399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Civic</Template>
  <TotalTime>0</TotalTime>
  <Words>1333</Words>
  <Application>Microsoft Office PowerPoint</Application>
  <PresentationFormat>On-screen Show (4:3)</PresentationFormat>
  <Paragraphs>94</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Arial Narrow</vt:lpstr>
      <vt:lpstr>Calibri</vt:lpstr>
      <vt:lpstr>Times New Roman</vt:lpstr>
      <vt:lpstr>نسق Office</vt:lpstr>
      <vt:lpstr>الفصل الاول الرقابة الادارية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Job Analysis &amp; design تحليل وتصميم الأعمال</dc:title>
  <dc:creator>MomEn Tammam</dc:creator>
  <cp:lastModifiedBy>Logix</cp:lastModifiedBy>
  <cp:revision>560</cp:revision>
  <dcterms:created xsi:type="dcterms:W3CDTF">2006-08-16T00:00:00Z</dcterms:created>
  <dcterms:modified xsi:type="dcterms:W3CDTF">2024-08-05T08:54:46Z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05FE1A4514B843D7A4E78DBA1FC29356_13</vt:lpwstr>
  </property>
  <property fmtid="{D5CDD505-2E9C-101B-9397-08002B2CF9AE}" pid="3" name="KSOProductBuildVer">
    <vt:lpwstr>1033-12.2.0.13266</vt:lpwstr>
  </property>
</Properties>
</file>