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3"/>
  </p:notesMasterIdLst>
  <p:handoutMasterIdLst>
    <p:handoutMasterId r:id="rId14"/>
  </p:handoutMasterIdLst>
  <p:sldIdLst>
    <p:sldId id="297" r:id="rId2"/>
    <p:sldId id="274" r:id="rId3"/>
    <p:sldId id="284" r:id="rId4"/>
    <p:sldId id="285" r:id="rId5"/>
    <p:sldId id="286" r:id="rId6"/>
    <p:sldId id="287" r:id="rId7"/>
    <p:sldId id="288" r:id="rId8"/>
    <p:sldId id="289" r:id="rId9"/>
    <p:sldId id="290" r:id="rId10"/>
    <p:sldId id="276" r:id="rId11"/>
    <p:sldId id="27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SA" smtClean="0"/>
              <a:t>الفصل الاول:ا أنواع لعينة و طرق المعاينة</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E26C0F-B44C-41FE-A304-1EF14F0A1DF4}" type="datetimeFigureOut">
              <a:rPr lang="fr-FR" smtClean="0"/>
              <a:t>03/08/2024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CD35D3-088C-45B1-93CF-11CF7252EE14}" type="slidenum">
              <a:rPr lang="fr-FR" smtClean="0"/>
              <a:t>‹#›</a:t>
            </a:fld>
            <a:endParaRPr lang="fr-FR"/>
          </a:p>
        </p:txBody>
      </p:sp>
    </p:spTree>
    <p:extLst>
      <p:ext uri="{BB962C8B-B14F-4D97-AF65-F5344CB8AC3E}">
        <p14:creationId xmlns:p14="http://schemas.microsoft.com/office/powerpoint/2010/main" val="975761852"/>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SA" smtClean="0"/>
              <a:t>الفصل الاول:ا أنواع لعينة و طرق المعاينة</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B03465-F828-428D-803C-A4663C893EB0}" type="datetimeFigureOut">
              <a:rPr lang="fr-FR" smtClean="0"/>
              <a:t>03/08/2024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96ABFD-6167-4739-88E0-B509AC7A457C}" type="slidenum">
              <a:rPr lang="fr-FR" smtClean="0"/>
              <a:t>‹#›</a:t>
            </a:fld>
            <a:endParaRPr lang="fr-FR"/>
          </a:p>
        </p:txBody>
      </p:sp>
    </p:spTree>
    <p:extLst>
      <p:ext uri="{BB962C8B-B14F-4D97-AF65-F5344CB8AC3E}">
        <p14:creationId xmlns:p14="http://schemas.microsoft.com/office/powerpoint/2010/main" val="2304787107"/>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123D634A-AA4E-40DF-8FC0-9549A2542D44}" type="datetime1">
              <a:rPr lang="fr-FR" smtClean="0"/>
              <a:t>03/08/2024</a:t>
            </a:fld>
            <a:endParaRPr lang="fr-FR"/>
          </a:p>
        </p:txBody>
      </p:sp>
      <p:sp>
        <p:nvSpPr>
          <p:cNvPr id="17" name="Espace réservé du pied de page 16"/>
          <p:cNvSpPr>
            <a:spLocks noGrp="1"/>
          </p:cNvSpPr>
          <p:nvPr>
            <p:ph type="ftr" sz="quarter" idx="11"/>
          </p:nvPr>
        </p:nvSpPr>
        <p:spPr/>
        <p:txBody>
          <a:bodyPr/>
          <a:lstStyle/>
          <a:p>
            <a:r>
              <a:rPr lang="fr-FR" smtClean="0"/>
              <a:t>chapitre 01 MEIFF UMC1 DR:Aouaidjia Nawel</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9D915BDB-1F7C-41D5-92D2-3A7ABF51606D}" type="slidenum">
              <a:rPr lang="fr-FR" smtClean="0"/>
              <a:t>‹#›</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2968FBC-99C7-4668-9842-F66C3C04290A}" type="datetime1">
              <a:rPr lang="fr-FR" smtClean="0"/>
              <a:t>03/08/2024</a:t>
            </a:fld>
            <a:endParaRPr lang="fr-FR"/>
          </a:p>
        </p:txBody>
      </p:sp>
      <p:sp>
        <p:nvSpPr>
          <p:cNvPr id="5" name="Espace réservé du pied de page 4"/>
          <p:cNvSpPr>
            <a:spLocks noGrp="1"/>
          </p:cNvSpPr>
          <p:nvPr>
            <p:ph type="ftr" sz="quarter" idx="11"/>
          </p:nvPr>
        </p:nvSpPr>
        <p:spPr/>
        <p:txBody>
          <a:bodyPr/>
          <a:lstStyle/>
          <a:p>
            <a:r>
              <a:rPr lang="fr-FR" smtClean="0"/>
              <a:t>chapitre 01 MEIFF UMC1 DR:Aouaidjia Nawel</a:t>
            </a:r>
            <a:endParaRPr lang="fr-FR"/>
          </a:p>
        </p:txBody>
      </p:sp>
      <p:sp>
        <p:nvSpPr>
          <p:cNvPr id="6" name="Espace réservé du numéro de diapositive 5"/>
          <p:cNvSpPr>
            <a:spLocks noGrp="1"/>
          </p:cNvSpPr>
          <p:nvPr>
            <p:ph type="sldNum" sz="quarter" idx="12"/>
          </p:nvPr>
        </p:nvSpPr>
        <p:spPr/>
        <p:txBody>
          <a:bodyPr/>
          <a:lstStyle/>
          <a:p>
            <a:fld id="{9D915BDB-1F7C-41D5-92D2-3A7ABF51606D}"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B948D7C-343E-4641-B1B4-70FF311D8DF6}" type="datetime1">
              <a:rPr lang="fr-FR" smtClean="0"/>
              <a:t>03/08/2024</a:t>
            </a:fld>
            <a:endParaRPr lang="fr-FR"/>
          </a:p>
        </p:txBody>
      </p:sp>
      <p:sp>
        <p:nvSpPr>
          <p:cNvPr id="5" name="Espace réservé du pied de page 4"/>
          <p:cNvSpPr>
            <a:spLocks noGrp="1"/>
          </p:cNvSpPr>
          <p:nvPr>
            <p:ph type="ftr" sz="quarter" idx="11"/>
          </p:nvPr>
        </p:nvSpPr>
        <p:spPr/>
        <p:txBody>
          <a:bodyPr/>
          <a:lstStyle/>
          <a:p>
            <a:r>
              <a:rPr lang="fr-FR" smtClean="0"/>
              <a:t>chapitre 01 MEIFF UMC1 DR:Aouaidjia Nawel</a:t>
            </a:r>
            <a:endParaRPr lang="fr-FR"/>
          </a:p>
        </p:txBody>
      </p:sp>
      <p:sp>
        <p:nvSpPr>
          <p:cNvPr id="6" name="Espace réservé du numéro de diapositive 5"/>
          <p:cNvSpPr>
            <a:spLocks noGrp="1"/>
          </p:cNvSpPr>
          <p:nvPr>
            <p:ph type="sldNum" sz="quarter" idx="12"/>
          </p:nvPr>
        </p:nvSpPr>
        <p:spPr/>
        <p:txBody>
          <a:bodyPr/>
          <a:lstStyle/>
          <a:p>
            <a:fld id="{9D915BDB-1F7C-41D5-92D2-3A7ABF51606D}"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2A6BA488-8BA1-474E-B60F-7084E4B8D94E}" type="datetime1">
              <a:rPr lang="fr-FR" smtClean="0"/>
              <a:t>03/08/2024</a:t>
            </a:fld>
            <a:endParaRPr lang="fr-FR"/>
          </a:p>
        </p:txBody>
      </p:sp>
      <p:sp>
        <p:nvSpPr>
          <p:cNvPr id="5" name="Espace réservé du pied de page 4"/>
          <p:cNvSpPr>
            <a:spLocks noGrp="1"/>
          </p:cNvSpPr>
          <p:nvPr>
            <p:ph type="ftr" sz="quarter" idx="11"/>
          </p:nvPr>
        </p:nvSpPr>
        <p:spPr/>
        <p:txBody>
          <a:bodyPr/>
          <a:lstStyle/>
          <a:p>
            <a:r>
              <a:rPr lang="fr-FR" smtClean="0"/>
              <a:t>chapitre 01 MEIFF UMC1 DR:Aouaidjia Nawel</a:t>
            </a:r>
            <a:endParaRPr lang="fr-FR"/>
          </a:p>
        </p:txBody>
      </p:sp>
      <p:sp>
        <p:nvSpPr>
          <p:cNvPr id="6" name="Espace réservé du numéro de diapositive 5"/>
          <p:cNvSpPr>
            <a:spLocks noGrp="1"/>
          </p:cNvSpPr>
          <p:nvPr>
            <p:ph type="sldNum" sz="quarter" idx="12"/>
          </p:nvPr>
        </p:nvSpPr>
        <p:spPr/>
        <p:txBody>
          <a:bodyPr/>
          <a:lstStyle/>
          <a:p>
            <a:fld id="{9D915BDB-1F7C-41D5-92D2-3A7ABF51606D}" type="slidenum">
              <a:rPr lang="fr-FR" smtClean="0"/>
              <a:t>‹#›</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1F2FFE34-6E10-48A9-A57E-12148C7F2BC5}" type="datetime1">
              <a:rPr lang="fr-FR" smtClean="0"/>
              <a:t>03/08/2024</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chapitre 01 MEIFF UMC1 DR:Aouaidjia Nawel</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9D915BDB-1F7C-41D5-92D2-3A7ABF51606D}"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1FAFE241-0852-4673-B0F3-D40AFBC08DC2}" type="datetime1">
              <a:rPr lang="fr-FR" smtClean="0"/>
              <a:t>03/08/2024</a:t>
            </a:fld>
            <a:endParaRPr lang="fr-FR"/>
          </a:p>
        </p:txBody>
      </p:sp>
      <p:sp>
        <p:nvSpPr>
          <p:cNvPr id="6" name="Espace réservé du pied de page 5"/>
          <p:cNvSpPr>
            <a:spLocks noGrp="1"/>
          </p:cNvSpPr>
          <p:nvPr>
            <p:ph type="ftr" sz="quarter" idx="11"/>
          </p:nvPr>
        </p:nvSpPr>
        <p:spPr/>
        <p:txBody>
          <a:bodyPr/>
          <a:lstStyle/>
          <a:p>
            <a:r>
              <a:rPr lang="fr-FR" smtClean="0"/>
              <a:t>chapitre 01 MEIFF UMC1 DR:Aouaidjia Nawel</a:t>
            </a:r>
            <a:endParaRPr lang="fr-FR"/>
          </a:p>
        </p:txBody>
      </p:sp>
      <p:sp>
        <p:nvSpPr>
          <p:cNvPr id="7" name="Espace réservé du numéro de diapositive 6"/>
          <p:cNvSpPr>
            <a:spLocks noGrp="1"/>
          </p:cNvSpPr>
          <p:nvPr>
            <p:ph type="sldNum" sz="quarter" idx="12"/>
          </p:nvPr>
        </p:nvSpPr>
        <p:spPr/>
        <p:txBody>
          <a:bodyPr/>
          <a:lstStyle/>
          <a:p>
            <a:fld id="{9D915BDB-1F7C-41D5-92D2-3A7ABF51606D}" type="slidenum">
              <a:rPr lang="fr-FR" smtClean="0"/>
              <a:t>‹#›</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E8BB780-C982-42A2-ADFD-A850C95DF686}" type="datetime1">
              <a:rPr lang="fr-FR" smtClean="0"/>
              <a:t>03/08/2024</a:t>
            </a:fld>
            <a:endParaRPr lang="fr-FR"/>
          </a:p>
        </p:txBody>
      </p:sp>
      <p:sp>
        <p:nvSpPr>
          <p:cNvPr id="8" name="Espace réservé du pied de page 7"/>
          <p:cNvSpPr>
            <a:spLocks noGrp="1"/>
          </p:cNvSpPr>
          <p:nvPr>
            <p:ph type="ftr" sz="quarter" idx="11"/>
          </p:nvPr>
        </p:nvSpPr>
        <p:spPr/>
        <p:txBody>
          <a:bodyPr/>
          <a:lstStyle/>
          <a:p>
            <a:r>
              <a:rPr lang="fr-FR" smtClean="0"/>
              <a:t>chapitre 01 MEIFF UMC1 DR:Aouaidjia Nawel</a:t>
            </a:r>
            <a:endParaRPr lang="fr-FR"/>
          </a:p>
        </p:txBody>
      </p:sp>
      <p:sp>
        <p:nvSpPr>
          <p:cNvPr id="9" name="Espace réservé du numéro de diapositive 8"/>
          <p:cNvSpPr>
            <a:spLocks noGrp="1"/>
          </p:cNvSpPr>
          <p:nvPr>
            <p:ph type="sldNum" sz="quarter" idx="12"/>
          </p:nvPr>
        </p:nvSpPr>
        <p:spPr/>
        <p:txBody>
          <a:bodyPr/>
          <a:lstStyle/>
          <a:p>
            <a:fld id="{9D915BDB-1F7C-41D5-92D2-3A7ABF51606D}" type="slidenum">
              <a:rPr lang="fr-FR" smtClean="0"/>
              <a:t>‹#›</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C68B571-C0DF-48FE-954C-34BDE8ADAFCE}" type="datetime1">
              <a:rPr lang="fr-FR" smtClean="0"/>
              <a:t>03/08/2024</a:t>
            </a:fld>
            <a:endParaRPr lang="fr-FR"/>
          </a:p>
        </p:txBody>
      </p:sp>
      <p:sp>
        <p:nvSpPr>
          <p:cNvPr id="4" name="Espace réservé du pied de page 3"/>
          <p:cNvSpPr>
            <a:spLocks noGrp="1"/>
          </p:cNvSpPr>
          <p:nvPr>
            <p:ph type="ftr" sz="quarter" idx="11"/>
          </p:nvPr>
        </p:nvSpPr>
        <p:spPr/>
        <p:txBody>
          <a:bodyPr/>
          <a:lstStyle/>
          <a:p>
            <a:r>
              <a:rPr lang="fr-FR" smtClean="0"/>
              <a:t>chapitre 01 MEIFF UMC1 DR:Aouaidjia Nawel</a:t>
            </a:r>
            <a:endParaRPr lang="fr-FR"/>
          </a:p>
        </p:txBody>
      </p:sp>
      <p:sp>
        <p:nvSpPr>
          <p:cNvPr id="5" name="Espace réservé du numéro de diapositive 4"/>
          <p:cNvSpPr>
            <a:spLocks noGrp="1"/>
          </p:cNvSpPr>
          <p:nvPr>
            <p:ph type="sldNum" sz="quarter" idx="12"/>
          </p:nvPr>
        </p:nvSpPr>
        <p:spPr/>
        <p:txBody>
          <a:bodyPr/>
          <a:lstStyle/>
          <a:p>
            <a:fld id="{9D915BDB-1F7C-41D5-92D2-3A7ABF51606D}"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B8E6B86-4B52-4286-8E25-34DAFC7BA692}" type="datetime1">
              <a:rPr lang="fr-FR" smtClean="0"/>
              <a:t>03/08/2024</a:t>
            </a:fld>
            <a:endParaRPr lang="fr-FR"/>
          </a:p>
        </p:txBody>
      </p:sp>
      <p:sp>
        <p:nvSpPr>
          <p:cNvPr id="3" name="Espace réservé du pied de page 2"/>
          <p:cNvSpPr>
            <a:spLocks noGrp="1"/>
          </p:cNvSpPr>
          <p:nvPr>
            <p:ph type="ftr" sz="quarter" idx="11"/>
          </p:nvPr>
        </p:nvSpPr>
        <p:spPr/>
        <p:txBody>
          <a:bodyPr/>
          <a:lstStyle/>
          <a:p>
            <a:r>
              <a:rPr lang="fr-FR" smtClean="0"/>
              <a:t>chapitre 01 MEIFF UMC1 DR:Aouaidjia Nawel</a:t>
            </a:r>
            <a:endParaRPr lang="fr-FR"/>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2999F86D-40FD-4600-9E86-55779255254F}" type="datetime1">
              <a:rPr lang="fr-FR" smtClean="0"/>
              <a:t>03/08/2024</a:t>
            </a:fld>
            <a:endParaRPr lang="fr-FR"/>
          </a:p>
        </p:txBody>
      </p:sp>
      <p:sp>
        <p:nvSpPr>
          <p:cNvPr id="6" name="Espace réservé du pied de page 5"/>
          <p:cNvSpPr>
            <a:spLocks noGrp="1"/>
          </p:cNvSpPr>
          <p:nvPr>
            <p:ph type="ftr" sz="quarter" idx="11"/>
          </p:nvPr>
        </p:nvSpPr>
        <p:spPr/>
        <p:txBody>
          <a:bodyPr/>
          <a:lstStyle/>
          <a:p>
            <a:r>
              <a:rPr lang="fr-FR" smtClean="0"/>
              <a:t>chapitre 01 MEIFF UMC1 DR:Aouaidjia Nawel</a:t>
            </a:r>
            <a:endParaRPr lang="fr-FR"/>
          </a:p>
        </p:txBody>
      </p:sp>
      <p:sp>
        <p:nvSpPr>
          <p:cNvPr id="7" name="Espace réservé du numéro de diapositive 6"/>
          <p:cNvSpPr>
            <a:spLocks noGrp="1"/>
          </p:cNvSpPr>
          <p:nvPr>
            <p:ph type="sldNum" sz="quarter" idx="12"/>
          </p:nvPr>
        </p:nvSpPr>
        <p:spPr/>
        <p:txBody>
          <a:bodyPr/>
          <a:lstStyle/>
          <a:p>
            <a:fld id="{9D915BDB-1F7C-41D5-92D2-3A7ABF51606D}" type="slidenum">
              <a:rPr lang="fr-FR" smtClean="0"/>
              <a:t>‹#›</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5826FBA4-646F-44A9-8DD2-541473740541}" type="datetime1">
              <a:rPr lang="fr-FR" smtClean="0"/>
              <a:t>03/08/2024</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chapitre 01 MEIFF UMC1 DR:Aouaidjia Nawel</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9D915BDB-1F7C-41D5-92D2-3A7ABF51606D}" type="slidenum">
              <a:rPr lang="fr-FR" smtClean="0"/>
              <a:t>‹#›</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24C8699-BA62-440E-92D8-AC16896FE423}" type="datetime1">
              <a:rPr lang="fr-FR" smtClean="0"/>
              <a:t>03/08/2024</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chapitre 01 MEIFF UMC1 DR:Aouaidjia Nawel</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D915BDB-1F7C-41D5-92D2-3A7ABF51606D}"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rtl="1"/>
            <a:r>
              <a:rPr lang="ar-JO" altLang="fr-FR" dirty="0" smtClean="0"/>
              <a:t>أنواع العينات</a:t>
            </a:r>
            <a:endParaRPr lang="en-AU" altLang="fr-FR" dirty="0" smtClean="0"/>
          </a:p>
        </p:txBody>
      </p:sp>
      <p:sp>
        <p:nvSpPr>
          <p:cNvPr id="3" name="Espace réservé du numéro de diapositive 2"/>
          <p:cNvSpPr>
            <a:spLocks noGrp="1"/>
          </p:cNvSpPr>
          <p:nvPr>
            <p:ph type="sldNum" sz="quarter" idx="12"/>
          </p:nvPr>
        </p:nvSpPr>
        <p:spPr/>
        <p:txBody>
          <a:bodyPr/>
          <a:lstStyle/>
          <a:p>
            <a:fld id="{9D915BDB-1F7C-41D5-92D2-3A7ABF51606D}" type="slidenum">
              <a:rPr lang="fr-FR" smtClean="0"/>
              <a:t>1</a:t>
            </a:fld>
            <a:endParaRPr lang="fr-FR"/>
          </a:p>
        </p:txBody>
      </p:sp>
      <p:sp>
        <p:nvSpPr>
          <p:cNvPr id="22531" name="Content Placeholder 2"/>
          <p:cNvSpPr>
            <a:spLocks noGrp="1"/>
          </p:cNvSpPr>
          <p:nvPr>
            <p:ph sz="quarter" idx="1"/>
          </p:nvPr>
        </p:nvSpPr>
        <p:spPr>
          <a:xfrm>
            <a:off x="533400" y="2336800"/>
            <a:ext cx="7999413" cy="3598863"/>
          </a:xfrm>
        </p:spPr>
        <p:txBody>
          <a:bodyPr>
            <a:normAutofit fontScale="92500" lnSpcReduction="10000"/>
          </a:bodyPr>
          <a:lstStyle/>
          <a:p>
            <a:pPr marL="0" indent="0" algn="r" rtl="1">
              <a:buFont typeface="Arial" charset="0"/>
              <a:buNone/>
            </a:pPr>
            <a:r>
              <a:rPr lang="ar-JO" altLang="fr-FR" dirty="0" smtClean="0"/>
              <a:t>تقسم العينة إلى نوعين:</a:t>
            </a:r>
          </a:p>
          <a:p>
            <a:pPr marL="0" indent="0" algn="r" rtl="1">
              <a:buFont typeface="Arial" charset="0"/>
              <a:buNone/>
            </a:pPr>
            <a:endParaRPr lang="ar-JO" altLang="fr-FR" b="1" dirty="0" smtClean="0">
              <a:solidFill>
                <a:srgbClr val="FF0000"/>
              </a:solidFill>
            </a:endParaRPr>
          </a:p>
          <a:p>
            <a:pPr marL="0" indent="0" algn="r" rtl="1">
              <a:buFont typeface="Arial" charset="0"/>
              <a:buNone/>
            </a:pPr>
            <a:r>
              <a:rPr lang="ar-JO" altLang="fr-FR" b="1" dirty="0" smtClean="0">
                <a:solidFill>
                  <a:srgbClr val="FF0000"/>
                </a:solidFill>
              </a:rPr>
              <a:t>	- العينات الاحتمالية: </a:t>
            </a:r>
            <a:r>
              <a:rPr lang="ar-JO" altLang="fr-FR" dirty="0" smtClean="0"/>
              <a:t>حيث يتم اختيار وحدات العينة بشكل عشوائي و تسمى العينة العشوائية. و يتم سحب العينة وفق طرق معينة. فلا يتدخل الباحث في اختيار العينة.</a:t>
            </a:r>
          </a:p>
          <a:p>
            <a:pPr marL="0" indent="0" algn="r" rtl="1">
              <a:buFont typeface="Arial" charset="0"/>
              <a:buNone/>
            </a:pPr>
            <a:endParaRPr lang="ar-JO" altLang="fr-FR" dirty="0" smtClean="0"/>
          </a:p>
          <a:p>
            <a:pPr marL="0" indent="0" algn="r" rtl="1">
              <a:buFont typeface="Arial" charset="0"/>
              <a:buNone/>
            </a:pPr>
            <a:r>
              <a:rPr lang="ar-JO" altLang="fr-FR" dirty="0" smtClean="0"/>
              <a:t>	</a:t>
            </a:r>
            <a:r>
              <a:rPr lang="ar-JO" altLang="fr-FR" b="1" dirty="0" smtClean="0">
                <a:solidFill>
                  <a:srgbClr val="FF0000"/>
                </a:solidFill>
              </a:rPr>
              <a:t>- العينات غير الاحتمالية:</a:t>
            </a:r>
            <a:r>
              <a:rPr lang="en-US" altLang="fr-FR" b="1" dirty="0" smtClean="0">
                <a:solidFill>
                  <a:srgbClr val="FF0000"/>
                </a:solidFill>
              </a:rPr>
              <a:t> </a:t>
            </a:r>
            <a:r>
              <a:rPr lang="ar-JO" altLang="fr-FR" dirty="0" smtClean="0"/>
              <a:t>و هي العينات التي لا يتم اختيارها حسب الطريقة العشوائية. و تعتمد على معرفة الباحث بطبيعة مجتمع الدراسة فيكون الاعتماد على الباحث في اختيار العينة. </a:t>
            </a:r>
            <a:endParaRPr lang="en-AU" altLang="fr-FR" dirty="0" smtClean="0"/>
          </a:p>
        </p:txBody>
      </p:sp>
    </p:spTree>
    <p:extLst>
      <p:ext uri="{BB962C8B-B14F-4D97-AF65-F5344CB8AC3E}">
        <p14:creationId xmlns:p14="http://schemas.microsoft.com/office/powerpoint/2010/main" val="2926874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animEffect transition="in" filter="fade">
                                      <p:cBhvr>
                                        <p:cTn id="14" dur="1000"/>
                                        <p:tgtEl>
                                          <p:spTgt spid="22531">
                                            <p:txEl>
                                              <p:pRg st="2" end="2"/>
                                            </p:txEl>
                                          </p:spTgt>
                                        </p:tgtEl>
                                      </p:cBhvr>
                                    </p:animEffect>
                                    <p:anim calcmode="lin" valueType="num">
                                      <p:cBhvr>
                                        <p:cTn id="15"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Effect transition="in" filter="fade">
                                      <p:cBhvr>
                                        <p:cTn id="21" dur="1000"/>
                                        <p:tgtEl>
                                          <p:spTgt spid="22531">
                                            <p:txEl>
                                              <p:pRg st="4" end="4"/>
                                            </p:txEl>
                                          </p:spTgt>
                                        </p:tgtEl>
                                      </p:cBhvr>
                                    </p:animEffect>
                                    <p:anim calcmode="lin" valueType="num">
                                      <p:cBhvr>
                                        <p:cTn id="22"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lgn="ctr" rtl="1"/>
            <a:r>
              <a:rPr lang="ar-SY" b="1" dirty="0" smtClean="0">
                <a:solidFill>
                  <a:srgbClr val="FF0000"/>
                </a:solidFill>
                <a:cs typeface="Arial" pitchFamily="34" charset="0"/>
              </a:rPr>
              <a:t> </a:t>
            </a:r>
            <a:r>
              <a:rPr lang="ar-SA" b="1" dirty="0" smtClean="0">
                <a:solidFill>
                  <a:srgbClr val="FF0000"/>
                </a:solidFill>
                <a:cs typeface="Arial" pitchFamily="34" charset="0"/>
              </a:rPr>
              <a:t>أ - العينات الاحتمالية:</a:t>
            </a:r>
            <a:endParaRPr lang="ar-SY" b="1" dirty="0" smtClean="0">
              <a:solidFill>
                <a:srgbClr val="FF0000"/>
              </a:solidFill>
              <a:cs typeface="Arial" pitchFamily="34" charset="0"/>
            </a:endParaRPr>
          </a:p>
        </p:txBody>
      </p:sp>
      <p:sp>
        <p:nvSpPr>
          <p:cNvPr id="3" name="Slide Number Placeholder 2"/>
          <p:cNvSpPr>
            <a:spLocks noGrp="1"/>
          </p:cNvSpPr>
          <p:nvPr>
            <p:ph type="sldNum" sz="quarter" idx="12"/>
          </p:nvPr>
        </p:nvSpPr>
        <p:spPr/>
        <p:txBody>
          <a:bodyPr/>
          <a:lstStyle/>
          <a:p>
            <a:pPr>
              <a:defRPr/>
            </a:pPr>
            <a:fld id="{7B8EA862-7DD5-4A06-BDE1-DB7EC5FAA60C}" type="slidenum">
              <a:rPr lang="ar-SA" smtClean="0"/>
              <a:pPr>
                <a:defRPr/>
              </a:pPr>
              <a:t>10</a:t>
            </a:fld>
            <a:endParaRPr lang="en-US" dirty="0"/>
          </a:p>
        </p:txBody>
      </p:sp>
      <p:graphicFrame>
        <p:nvGraphicFramePr>
          <p:cNvPr id="2" name="Content Placeholder 1"/>
          <p:cNvGraphicFramePr>
            <a:graphicFrameLocks noGrp="1"/>
          </p:cNvGraphicFramePr>
          <p:nvPr>
            <p:ph sz="quarter" idx="1"/>
          </p:nvPr>
        </p:nvGraphicFramePr>
        <p:xfrm>
          <a:off x="633046" y="1722438"/>
          <a:ext cx="7877908" cy="4389120"/>
        </p:xfrm>
        <a:graphic>
          <a:graphicData uri="http://schemas.openxmlformats.org/drawingml/2006/table">
            <a:tbl>
              <a:tblPr rtl="1" firstRow="1" firstCol="1" bandRow="1">
                <a:tableStyleId>{5C22544A-7EE6-4342-B048-85BDC9FD1C3A}</a:tableStyleId>
              </a:tblPr>
              <a:tblGrid>
                <a:gridCol w="1922201"/>
                <a:gridCol w="5955707"/>
              </a:tblGrid>
              <a:tr h="792480">
                <a:tc>
                  <a:txBody>
                    <a:bodyPr/>
                    <a:lstStyle/>
                    <a:p>
                      <a:pPr marL="0" lvl="0" indent="0" algn="r" rtl="1">
                        <a:lnSpc>
                          <a:spcPct val="150000"/>
                        </a:lnSpc>
                        <a:spcAft>
                          <a:spcPts val="0"/>
                        </a:spcAft>
                        <a:buFont typeface="+mj-lt"/>
                        <a:buNone/>
                      </a:pPr>
                      <a:r>
                        <a:rPr lang="ar-SA" sz="2400" dirty="0">
                          <a:effectLst/>
                        </a:rPr>
                        <a:t>العينة العشوائية </a:t>
                      </a:r>
                      <a:endParaRPr lang="en-GB" sz="2400" dirty="0">
                        <a:effectLst/>
                        <a:latin typeface="Calibri"/>
                        <a:ea typeface="Calibri"/>
                        <a:cs typeface="Arial"/>
                      </a:endParaRPr>
                    </a:p>
                  </a:txBody>
                  <a:tcPr marL="63305" marR="63305" marT="0" marB="0"/>
                </a:tc>
                <a:tc>
                  <a:txBody>
                    <a:bodyPr/>
                    <a:lstStyle/>
                    <a:p>
                      <a:pPr algn="r" rtl="1">
                        <a:lnSpc>
                          <a:spcPct val="150000"/>
                        </a:lnSpc>
                        <a:spcAft>
                          <a:spcPts val="0"/>
                        </a:spcAft>
                      </a:pPr>
                      <a:r>
                        <a:rPr lang="ar-SA" sz="2400" dirty="0">
                          <a:effectLst/>
                        </a:rPr>
                        <a:t>جميع عناصر المجتمع لها نفس الفرصة في الظهور في </a:t>
                      </a:r>
                      <a:r>
                        <a:rPr lang="ar-SA" sz="2400" dirty="0" smtClean="0">
                          <a:effectLst/>
                        </a:rPr>
                        <a:t>العينة</a:t>
                      </a:r>
                      <a:endParaRPr lang="en-GB" sz="2400" dirty="0">
                        <a:effectLst/>
                      </a:endParaRPr>
                    </a:p>
                  </a:txBody>
                  <a:tcPr marL="63305" marR="63305" marT="0" marB="0"/>
                </a:tc>
              </a:tr>
              <a:tr h="485775">
                <a:tc>
                  <a:txBody>
                    <a:bodyPr/>
                    <a:lstStyle/>
                    <a:p>
                      <a:pPr marL="0" lvl="0" indent="0" algn="r" rtl="1">
                        <a:lnSpc>
                          <a:spcPct val="150000"/>
                        </a:lnSpc>
                        <a:spcAft>
                          <a:spcPts val="0"/>
                        </a:spcAft>
                        <a:buFont typeface="+mj-lt"/>
                        <a:buNone/>
                      </a:pPr>
                      <a:r>
                        <a:rPr lang="ar-SA" sz="2400" dirty="0">
                          <a:effectLst/>
                        </a:rPr>
                        <a:t>العينة الطبقية</a:t>
                      </a:r>
                      <a:endParaRPr lang="en-GB" sz="2400" dirty="0">
                        <a:effectLst/>
                        <a:latin typeface="Calibri"/>
                        <a:ea typeface="Calibri"/>
                        <a:cs typeface="Arial"/>
                      </a:endParaRPr>
                    </a:p>
                  </a:txBody>
                  <a:tcPr marL="63305" marR="63305" marT="0" marB="0"/>
                </a:tc>
                <a:tc>
                  <a:txBody>
                    <a:bodyPr/>
                    <a:lstStyle/>
                    <a:p>
                      <a:pPr algn="just" rtl="1">
                        <a:lnSpc>
                          <a:spcPct val="150000"/>
                        </a:lnSpc>
                        <a:spcAft>
                          <a:spcPts val="0"/>
                        </a:spcAft>
                      </a:pPr>
                      <a:r>
                        <a:rPr lang="ar-SA" sz="2400" dirty="0">
                          <a:effectLst/>
                        </a:rPr>
                        <a:t>يقسم المجتمع إلى طبقتين على الأقل ثم نختار العينة من كل </a:t>
                      </a:r>
                      <a:r>
                        <a:rPr lang="ar-SA" sz="2400" dirty="0" smtClean="0">
                          <a:effectLst/>
                        </a:rPr>
                        <a:t>منهما</a:t>
                      </a:r>
                      <a:endParaRPr lang="en-GB" sz="2400" dirty="0">
                        <a:effectLst/>
                        <a:latin typeface="Calibri"/>
                        <a:ea typeface="Calibri"/>
                        <a:cs typeface="Arial"/>
                      </a:endParaRPr>
                    </a:p>
                  </a:txBody>
                  <a:tcPr marL="63305" marR="63305" marT="0" marB="0"/>
                </a:tc>
              </a:tr>
              <a:tr h="971550">
                <a:tc>
                  <a:txBody>
                    <a:bodyPr/>
                    <a:lstStyle/>
                    <a:p>
                      <a:pPr marL="0" lvl="0" indent="0" algn="r" rtl="1">
                        <a:lnSpc>
                          <a:spcPct val="150000"/>
                        </a:lnSpc>
                        <a:spcAft>
                          <a:spcPts val="0"/>
                        </a:spcAft>
                        <a:buFont typeface="+mj-lt"/>
                        <a:buNone/>
                      </a:pPr>
                      <a:r>
                        <a:rPr lang="ar-SA" sz="2400" dirty="0">
                          <a:effectLst/>
                        </a:rPr>
                        <a:t>العينة المنتظمة</a:t>
                      </a:r>
                      <a:endParaRPr lang="en-GB" sz="2400" dirty="0">
                        <a:effectLst/>
                        <a:latin typeface="Calibri"/>
                        <a:ea typeface="Calibri"/>
                        <a:cs typeface="Arial"/>
                      </a:endParaRPr>
                    </a:p>
                  </a:txBody>
                  <a:tcPr marL="63305" marR="63305" marT="0" marB="0"/>
                </a:tc>
                <a:tc>
                  <a:txBody>
                    <a:bodyPr/>
                    <a:lstStyle/>
                    <a:p>
                      <a:pPr algn="just" rtl="1">
                        <a:lnSpc>
                          <a:spcPct val="150000"/>
                        </a:lnSpc>
                        <a:spcAft>
                          <a:spcPts val="0"/>
                        </a:spcAft>
                      </a:pPr>
                      <a:r>
                        <a:rPr lang="ar-SA" sz="2400" dirty="0">
                          <a:effectLst/>
                        </a:rPr>
                        <a:t>نختار نقطة بداية من المجتمع ثم نختار العنصر الموجود على بعد ثابت من هذه </a:t>
                      </a:r>
                      <a:r>
                        <a:rPr lang="ar-SA" sz="2400" dirty="0" smtClean="0">
                          <a:effectLst/>
                        </a:rPr>
                        <a:t>النقطة</a:t>
                      </a:r>
                      <a:endParaRPr lang="en-GB" sz="2400" dirty="0">
                        <a:effectLst/>
                        <a:latin typeface="Calibri"/>
                        <a:ea typeface="Calibri"/>
                        <a:cs typeface="Arial"/>
                      </a:endParaRPr>
                    </a:p>
                  </a:txBody>
                  <a:tcPr marL="63305" marR="63305" marT="0" marB="0"/>
                </a:tc>
              </a:tr>
              <a:tr h="971550">
                <a:tc>
                  <a:txBody>
                    <a:bodyPr/>
                    <a:lstStyle/>
                    <a:p>
                      <a:pPr marL="0" lvl="0" indent="0" algn="r" rtl="1">
                        <a:lnSpc>
                          <a:spcPct val="150000"/>
                        </a:lnSpc>
                        <a:spcAft>
                          <a:spcPts val="0"/>
                        </a:spcAft>
                        <a:buFont typeface="+mj-lt"/>
                        <a:buNone/>
                      </a:pPr>
                      <a:r>
                        <a:rPr lang="ar-SA" sz="2400" dirty="0">
                          <a:effectLst/>
                        </a:rPr>
                        <a:t>العينة العنقودية</a:t>
                      </a:r>
                      <a:endParaRPr lang="en-GB" sz="2400" dirty="0">
                        <a:effectLst/>
                        <a:latin typeface="Calibri"/>
                        <a:ea typeface="Calibri"/>
                        <a:cs typeface="Arial"/>
                      </a:endParaRPr>
                    </a:p>
                  </a:txBody>
                  <a:tcPr marL="63305" marR="63305" marT="0" marB="0"/>
                </a:tc>
                <a:tc>
                  <a:txBody>
                    <a:bodyPr/>
                    <a:lstStyle/>
                    <a:p>
                      <a:pPr algn="just" rtl="1">
                        <a:lnSpc>
                          <a:spcPct val="150000"/>
                        </a:lnSpc>
                        <a:spcAft>
                          <a:spcPts val="0"/>
                        </a:spcAft>
                      </a:pPr>
                      <a:r>
                        <a:rPr lang="ar-SA" sz="2400" dirty="0">
                          <a:effectLst/>
                        </a:rPr>
                        <a:t>يقسم المجتمع إلى مساحات أو أجزاء ثم نختار عشوائيا بعض هذه </a:t>
                      </a:r>
                      <a:r>
                        <a:rPr lang="ar-SA" sz="2400" dirty="0" smtClean="0">
                          <a:effectLst/>
                        </a:rPr>
                        <a:t>المساحات، </a:t>
                      </a:r>
                      <a:r>
                        <a:rPr lang="ar-SA" sz="2400" dirty="0">
                          <a:effectLst/>
                        </a:rPr>
                        <a:t>ثم نختار جميع عناصرها بالعينة.</a:t>
                      </a:r>
                      <a:endParaRPr lang="en-GB" sz="2400" dirty="0">
                        <a:effectLst/>
                        <a:latin typeface="Calibri"/>
                        <a:ea typeface="Calibri"/>
                        <a:cs typeface="Arial"/>
                      </a:endParaRPr>
                    </a:p>
                  </a:txBody>
                  <a:tcPr marL="63305" marR="63305" marT="0" marB="0"/>
                </a:tc>
              </a:tr>
            </a:tbl>
          </a:graphicData>
        </a:graphic>
      </p:graphicFrame>
    </p:spTree>
    <p:extLst>
      <p:ext uri="{BB962C8B-B14F-4D97-AF65-F5344CB8AC3E}">
        <p14:creationId xmlns:p14="http://schemas.microsoft.com/office/powerpoint/2010/main" val="1764152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rtl="1"/>
            <a:r>
              <a:rPr lang="ar-SY" b="1" dirty="0" smtClean="0">
                <a:solidFill>
                  <a:srgbClr val="FF0000"/>
                </a:solidFill>
                <a:cs typeface="Arial" pitchFamily="34" charset="0"/>
              </a:rPr>
              <a:t> </a:t>
            </a:r>
            <a:r>
              <a:rPr lang="ar-SA" b="1" dirty="0" smtClean="0">
                <a:solidFill>
                  <a:srgbClr val="FF0000"/>
                </a:solidFill>
                <a:cs typeface="Arial" pitchFamily="34" charset="0"/>
              </a:rPr>
              <a:t>ب - العينات غير الاحتمالية:</a:t>
            </a:r>
            <a:endParaRPr lang="ar-SY" b="1" dirty="0" smtClean="0">
              <a:solidFill>
                <a:srgbClr val="FF0000"/>
              </a:solidFill>
              <a:cs typeface="Arial" pitchFamily="34" charset="0"/>
            </a:endParaRPr>
          </a:p>
        </p:txBody>
      </p:sp>
      <p:sp>
        <p:nvSpPr>
          <p:cNvPr id="2" name="Slide Number Placeholder 1"/>
          <p:cNvSpPr>
            <a:spLocks noGrp="1"/>
          </p:cNvSpPr>
          <p:nvPr>
            <p:ph type="sldNum" sz="quarter" idx="12"/>
          </p:nvPr>
        </p:nvSpPr>
        <p:spPr/>
        <p:txBody>
          <a:bodyPr/>
          <a:lstStyle/>
          <a:p>
            <a:pPr>
              <a:defRPr/>
            </a:pPr>
            <a:fld id="{7B8EA862-7DD5-4A06-BDE1-DB7EC5FAA60C}" type="slidenum">
              <a:rPr lang="ar-SA" smtClean="0"/>
              <a:pPr>
                <a:defRPr/>
              </a:pPr>
              <a:t>11</a:t>
            </a:fld>
            <a:endParaRPr lang="en-US" dirty="0"/>
          </a:p>
        </p:txBody>
      </p:sp>
      <p:graphicFrame>
        <p:nvGraphicFramePr>
          <p:cNvPr id="4" name="Table 3"/>
          <p:cNvGraphicFramePr>
            <a:graphicFrameLocks noGrp="1"/>
          </p:cNvGraphicFramePr>
          <p:nvPr/>
        </p:nvGraphicFramePr>
        <p:xfrm>
          <a:off x="562708" y="2438400"/>
          <a:ext cx="7807569" cy="2743200"/>
        </p:xfrm>
        <a:graphic>
          <a:graphicData uri="http://schemas.openxmlformats.org/drawingml/2006/table">
            <a:tbl>
              <a:tblPr rtl="1" firstRow="1" firstCol="1" bandRow="1">
                <a:tableStyleId>{5C22544A-7EE6-4342-B048-85BDC9FD1C3A}</a:tableStyleId>
              </a:tblPr>
              <a:tblGrid>
                <a:gridCol w="2338466"/>
                <a:gridCol w="5469103"/>
              </a:tblGrid>
              <a:tr h="502920">
                <a:tc>
                  <a:txBody>
                    <a:bodyPr/>
                    <a:lstStyle/>
                    <a:p>
                      <a:pPr marL="0" lvl="0" indent="0" algn="just" rtl="1">
                        <a:lnSpc>
                          <a:spcPct val="150000"/>
                        </a:lnSpc>
                        <a:spcAft>
                          <a:spcPts val="0"/>
                        </a:spcAft>
                        <a:buFont typeface="+mj-lt"/>
                        <a:buNone/>
                      </a:pPr>
                      <a:r>
                        <a:rPr lang="ar-SA" sz="2400" dirty="0" smtClean="0">
                          <a:effectLst/>
                          <a:latin typeface="+mn-lt"/>
                          <a:ea typeface="+mn-ea"/>
                          <a:cs typeface="+mn-cs"/>
                        </a:rPr>
                        <a:t>عينة</a:t>
                      </a:r>
                      <a:r>
                        <a:rPr lang="ar-SA" sz="2400" baseline="0" dirty="0" smtClean="0">
                          <a:effectLst/>
                          <a:latin typeface="+mn-lt"/>
                          <a:ea typeface="+mn-ea"/>
                          <a:cs typeface="+mn-cs"/>
                        </a:rPr>
                        <a:t> الصدفة</a:t>
                      </a:r>
                      <a:endParaRPr lang="en-GB" sz="2400" dirty="0">
                        <a:effectLst/>
                        <a:latin typeface="Calibri"/>
                        <a:ea typeface="Calibri"/>
                        <a:cs typeface="Arial"/>
                      </a:endParaRPr>
                    </a:p>
                  </a:txBody>
                  <a:tcPr marL="63305" marR="63305" marT="0" marB="0"/>
                </a:tc>
                <a:tc>
                  <a:txBody>
                    <a:bodyPr/>
                    <a:lstStyle/>
                    <a:p>
                      <a:pPr algn="just" rtl="1">
                        <a:lnSpc>
                          <a:spcPct val="150000"/>
                        </a:lnSpc>
                        <a:spcAft>
                          <a:spcPts val="0"/>
                        </a:spcAft>
                      </a:pPr>
                      <a:r>
                        <a:rPr lang="ar-SA" sz="2400" dirty="0">
                          <a:effectLst/>
                        </a:rPr>
                        <a:t>يتم اختيارها عن طريق </a:t>
                      </a:r>
                      <a:r>
                        <a:rPr lang="ar-SA" sz="2400" dirty="0" smtClean="0">
                          <a:effectLst/>
                        </a:rPr>
                        <a:t>الصدفة</a:t>
                      </a:r>
                      <a:endParaRPr lang="en-GB" sz="2400" dirty="0">
                        <a:effectLst/>
                        <a:latin typeface="Calibri"/>
                        <a:ea typeface="Calibri"/>
                        <a:cs typeface="Arial"/>
                      </a:endParaRPr>
                    </a:p>
                  </a:txBody>
                  <a:tcPr marL="63305" marR="63305" marT="0" marB="0"/>
                </a:tc>
              </a:tr>
              <a:tr h="502920">
                <a:tc>
                  <a:txBody>
                    <a:bodyPr/>
                    <a:lstStyle/>
                    <a:p>
                      <a:pPr marL="0" lvl="0" indent="0" algn="just" rtl="1">
                        <a:lnSpc>
                          <a:spcPct val="150000"/>
                        </a:lnSpc>
                        <a:spcAft>
                          <a:spcPts val="0"/>
                        </a:spcAft>
                        <a:buFont typeface="+mj-lt"/>
                        <a:buNone/>
                      </a:pPr>
                      <a:r>
                        <a:rPr lang="ar-SA" sz="2400" dirty="0">
                          <a:effectLst/>
                        </a:rPr>
                        <a:t>العينة </a:t>
                      </a:r>
                      <a:r>
                        <a:rPr lang="ar-SA" sz="2400" dirty="0" smtClean="0">
                          <a:effectLst/>
                        </a:rPr>
                        <a:t>العمدية </a:t>
                      </a:r>
                      <a:r>
                        <a:rPr lang="ar-SA" sz="2400" dirty="0">
                          <a:effectLst/>
                        </a:rPr>
                        <a:t>(القصدية)</a:t>
                      </a:r>
                      <a:endParaRPr lang="en-GB" sz="2400" dirty="0">
                        <a:effectLst/>
                        <a:latin typeface="Calibri"/>
                        <a:ea typeface="Calibri"/>
                        <a:cs typeface="Arial"/>
                      </a:endParaRPr>
                    </a:p>
                  </a:txBody>
                  <a:tcPr marL="63305" marR="63305" marT="0" marB="0"/>
                </a:tc>
                <a:tc>
                  <a:txBody>
                    <a:bodyPr/>
                    <a:lstStyle/>
                    <a:p>
                      <a:pPr algn="just" rtl="1">
                        <a:lnSpc>
                          <a:spcPct val="150000"/>
                        </a:lnSpc>
                        <a:spcAft>
                          <a:spcPts val="0"/>
                        </a:spcAft>
                      </a:pPr>
                      <a:r>
                        <a:rPr lang="ar-SA" sz="2400" dirty="0">
                          <a:effectLst/>
                        </a:rPr>
                        <a:t>يتم اختيار أفراد العينة تحت شروط معينة لتحقيق الهدف من </a:t>
                      </a:r>
                      <a:r>
                        <a:rPr lang="ar-SA" sz="2400" dirty="0" smtClean="0">
                          <a:effectLst/>
                        </a:rPr>
                        <a:t>التجربة</a:t>
                      </a:r>
                      <a:endParaRPr lang="en-GB" sz="2400" dirty="0">
                        <a:effectLst/>
                        <a:latin typeface="Calibri"/>
                        <a:ea typeface="Calibri"/>
                        <a:cs typeface="Arial"/>
                      </a:endParaRPr>
                    </a:p>
                  </a:txBody>
                  <a:tcPr marL="63305" marR="63305" marT="0" marB="0"/>
                </a:tc>
              </a:tr>
              <a:tr h="502920">
                <a:tc>
                  <a:txBody>
                    <a:bodyPr/>
                    <a:lstStyle/>
                    <a:p>
                      <a:pPr marL="0" lvl="0" indent="0" algn="just" rtl="1">
                        <a:lnSpc>
                          <a:spcPct val="150000"/>
                        </a:lnSpc>
                        <a:spcAft>
                          <a:spcPts val="0"/>
                        </a:spcAft>
                        <a:buFont typeface="+mj-lt"/>
                        <a:buNone/>
                      </a:pPr>
                      <a:r>
                        <a:rPr lang="ar-SA" sz="2400" dirty="0" smtClean="0">
                          <a:effectLst/>
                          <a:latin typeface="Calibri"/>
                          <a:ea typeface="Calibri"/>
                          <a:cs typeface="Arial"/>
                        </a:rPr>
                        <a:t>العينة الحصية</a:t>
                      </a:r>
                      <a:endParaRPr lang="en-GB" sz="2400" dirty="0">
                        <a:effectLst/>
                        <a:latin typeface="Calibri"/>
                        <a:ea typeface="Calibri"/>
                        <a:cs typeface="Arial"/>
                      </a:endParaRPr>
                    </a:p>
                  </a:txBody>
                  <a:tcPr marL="63305" marR="63305" marT="0" marB="0"/>
                </a:tc>
                <a:tc>
                  <a:txBody>
                    <a:bodyPr/>
                    <a:lstStyle/>
                    <a:p>
                      <a:pPr marL="0" marR="0" indent="0" algn="just" defTabSz="914400" rtl="1" eaLnBrk="1" fontAlgn="auto" latinLnBrk="0" hangingPunct="1">
                        <a:lnSpc>
                          <a:spcPct val="150000"/>
                        </a:lnSpc>
                        <a:spcBef>
                          <a:spcPts val="0"/>
                        </a:spcBef>
                        <a:spcAft>
                          <a:spcPts val="0"/>
                        </a:spcAft>
                        <a:buClrTx/>
                        <a:buSzTx/>
                        <a:buFontTx/>
                        <a:buNone/>
                        <a:tabLst/>
                        <a:defRPr/>
                      </a:pPr>
                      <a:r>
                        <a:rPr lang="ar-SA" sz="2400" dirty="0" smtClean="0">
                          <a:effectLst/>
                        </a:rPr>
                        <a:t>يقسم المجتمع إلى</a:t>
                      </a:r>
                      <a:r>
                        <a:rPr lang="ar-SA" sz="2400" baseline="0" dirty="0" smtClean="0">
                          <a:effectLst/>
                        </a:rPr>
                        <a:t> </a:t>
                      </a:r>
                      <a:r>
                        <a:rPr lang="ar-SA" sz="2400" dirty="0" smtClean="0">
                          <a:effectLst/>
                        </a:rPr>
                        <a:t>أجزاء ثم نختار العينة من كل جزء من</a:t>
                      </a:r>
                      <a:r>
                        <a:rPr lang="ar-SA" sz="2400" baseline="0" dirty="0" smtClean="0">
                          <a:effectLst/>
                        </a:rPr>
                        <a:t> أجزاء المجتمع وفقا للنسب المحددة</a:t>
                      </a:r>
                      <a:endParaRPr lang="en-GB" sz="2400" dirty="0" smtClean="0">
                        <a:effectLst/>
                        <a:latin typeface="+mn-lt"/>
                        <a:ea typeface="Calibri"/>
                        <a:cs typeface="Arial"/>
                      </a:endParaRPr>
                    </a:p>
                  </a:txBody>
                  <a:tcPr marL="63305" marR="63305" marT="0" marB="0"/>
                </a:tc>
              </a:tr>
            </a:tbl>
          </a:graphicData>
        </a:graphic>
      </p:graphicFrame>
    </p:spTree>
    <p:extLst>
      <p:ext uri="{BB962C8B-B14F-4D97-AF65-F5344CB8AC3E}">
        <p14:creationId xmlns:p14="http://schemas.microsoft.com/office/powerpoint/2010/main" val="1936656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8"/>
          <p:cNvSpPr>
            <a:spLocks noGrp="1" noChangeArrowheads="1"/>
          </p:cNvSpPr>
          <p:nvPr>
            <p:ph type="title"/>
          </p:nvPr>
        </p:nvSpPr>
        <p:spPr bwMode="auto">
          <a:xfrm>
            <a:off x="3399243" y="492195"/>
            <a:ext cx="2345514" cy="707886"/>
          </a:xfrm>
          <a:prstGeom prst="rect">
            <a:avLst/>
          </a:prstGeom>
          <a:noFill/>
          <a:ln w="9525">
            <a:noFill/>
            <a:miter lim="800000"/>
            <a:headEnd/>
            <a:tailEnd/>
          </a:ln>
        </p:spPr>
        <p:txBody>
          <a:bodyPr wrap="none">
            <a:spAutoFit/>
          </a:bodyPr>
          <a:lstStyle/>
          <a:p>
            <a:pPr rtl="1"/>
            <a:r>
              <a:rPr lang="ar-SA" sz="4000" b="1" dirty="0">
                <a:solidFill>
                  <a:srgbClr val="FF0000"/>
                </a:solidFill>
              </a:rPr>
              <a:t>أقسام </a:t>
            </a:r>
            <a:r>
              <a:rPr lang="ar-SA" sz="4000" b="1" dirty="0" smtClean="0">
                <a:solidFill>
                  <a:srgbClr val="FF0000"/>
                </a:solidFill>
              </a:rPr>
              <a:t>العينات</a:t>
            </a:r>
            <a:endParaRPr lang="ar-SA" sz="4000" b="1" dirty="0">
              <a:solidFill>
                <a:srgbClr val="FF0000"/>
              </a:solidFill>
            </a:endParaRPr>
          </a:p>
        </p:txBody>
      </p:sp>
      <p:sp>
        <p:nvSpPr>
          <p:cNvPr id="6" name="Espace réservé du numéro de diapositive 5"/>
          <p:cNvSpPr>
            <a:spLocks noGrp="1"/>
          </p:cNvSpPr>
          <p:nvPr>
            <p:ph type="sldNum" sz="quarter" idx="12"/>
          </p:nvPr>
        </p:nvSpPr>
        <p:spPr/>
        <p:txBody>
          <a:bodyPr/>
          <a:lstStyle/>
          <a:p>
            <a:fld id="{9D915BDB-1F7C-41D5-92D2-3A7ABF51606D}" type="slidenum">
              <a:rPr lang="fr-FR" smtClean="0"/>
              <a:t>2</a:t>
            </a:fld>
            <a:endParaRPr lang="fr-F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914400" y="1940793"/>
            <a:ext cx="7772400" cy="358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7554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ctr" rtl="1"/>
            <a:r>
              <a:rPr lang="ar-SA" altLang="fr-FR" b="1" dirty="0" smtClean="0"/>
              <a:t>النوع الاول:</a:t>
            </a:r>
            <a:r>
              <a:rPr lang="ar-JO" altLang="fr-FR" b="1" dirty="0" smtClean="0"/>
              <a:t>العينات الاحتمالية</a:t>
            </a:r>
            <a:endParaRPr lang="en-AU" altLang="fr-FR" b="1"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3</a:t>
            </a:fld>
            <a:endParaRPr lang="fr-FR"/>
          </a:p>
        </p:txBody>
      </p:sp>
      <p:sp>
        <p:nvSpPr>
          <p:cNvPr id="3" name="Content Placeholder 2"/>
          <p:cNvSpPr>
            <a:spLocks noGrp="1"/>
          </p:cNvSpPr>
          <p:nvPr>
            <p:ph sz="quarter" idx="1"/>
          </p:nvPr>
        </p:nvSpPr>
        <p:spPr>
          <a:xfrm>
            <a:off x="531813" y="2349500"/>
            <a:ext cx="8286750" cy="3598863"/>
          </a:xfrm>
        </p:spPr>
        <p:txBody>
          <a:bodyPr>
            <a:normAutofit/>
          </a:bodyPr>
          <a:lstStyle/>
          <a:p>
            <a:pPr marL="0" indent="0" algn="r" rtl="1">
              <a:buFont typeface="Arial" charset="0"/>
              <a:buNone/>
            </a:pPr>
            <a:r>
              <a:rPr lang="ar-JO" altLang="fr-FR" sz="2800" dirty="0" smtClean="0"/>
              <a:t>1- العينة العشوائية البسيطة: </a:t>
            </a:r>
            <a:r>
              <a:rPr lang="ar-JO" altLang="fr-FR" sz="2800" dirty="0" err="1" smtClean="0"/>
              <a:t>تعتمدعلى</a:t>
            </a:r>
            <a:r>
              <a:rPr lang="ar-JO" altLang="fr-FR" sz="2800" dirty="0" smtClean="0"/>
              <a:t> نظرية الاحتمالات في اختيار وحداتها</a:t>
            </a:r>
          </a:p>
          <a:p>
            <a:pPr marL="0" indent="0" algn="r" rtl="1">
              <a:buFont typeface="Arial" charset="0"/>
              <a:buNone/>
            </a:pPr>
            <a:r>
              <a:rPr lang="ar-JO" altLang="fr-FR" sz="2800" dirty="0" smtClean="0"/>
              <a:t>حجم العينة يكون مسؤولا عن دقة تقدير معالم المجتمع</a:t>
            </a:r>
          </a:p>
          <a:p>
            <a:pPr marL="0" indent="0" algn="r" rtl="1">
              <a:buFont typeface="Arial" charset="0"/>
              <a:buNone/>
            </a:pPr>
            <a:r>
              <a:rPr lang="ar-JO" altLang="fr-FR" sz="2800" b="1" dirty="0" smtClean="0"/>
              <a:t>حجم </a:t>
            </a:r>
            <a:r>
              <a:rPr lang="ar-JO" altLang="fr-FR" sz="2800" b="1" dirty="0" err="1" smtClean="0"/>
              <a:t>العنية</a:t>
            </a:r>
            <a:r>
              <a:rPr lang="ar-JO" altLang="fr-FR" sz="2800" b="1" dirty="0" smtClean="0"/>
              <a:t>: </a:t>
            </a:r>
          </a:p>
          <a:p>
            <a:pPr marL="0" indent="0" algn="r" rtl="1">
              <a:buFont typeface="Arial" charset="0"/>
              <a:buNone/>
            </a:pPr>
            <a:r>
              <a:rPr lang="ar-JO" altLang="fr-FR" sz="2800" dirty="0" smtClean="0"/>
              <a:t>يعتمد على نوع مجتمع الدراسة إذا كان متجانسا أم لا. </a:t>
            </a:r>
          </a:p>
          <a:p>
            <a:pPr marL="0" indent="0" algn="r" rtl="1">
              <a:buFont typeface="Arial" charset="0"/>
              <a:buNone/>
            </a:pPr>
            <a:r>
              <a:rPr lang="ar-JO" altLang="fr-FR" sz="2800" dirty="0" smtClean="0"/>
              <a:t>	- إذا كان المجتمع متجانسا يمكن الاكتفاء بعينة صغيرة</a:t>
            </a:r>
          </a:p>
          <a:p>
            <a:pPr marL="0" indent="0" algn="r" rtl="1">
              <a:buFont typeface="Arial" charset="0"/>
              <a:buNone/>
            </a:pPr>
            <a:r>
              <a:rPr lang="ar-JO" altLang="fr-FR" sz="2800" dirty="0" smtClean="0"/>
              <a:t>	</a:t>
            </a:r>
          </a:p>
        </p:txBody>
      </p:sp>
    </p:spTree>
    <p:extLst>
      <p:ext uri="{BB962C8B-B14F-4D97-AF65-F5344CB8AC3E}">
        <p14:creationId xmlns:p14="http://schemas.microsoft.com/office/powerpoint/2010/main" val="31140770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ctr"/>
            <a:r>
              <a:rPr lang="ar-SA" altLang="fr-FR" b="1" dirty="0"/>
              <a:t>النوع الاول:</a:t>
            </a:r>
            <a:r>
              <a:rPr lang="ar-JO" altLang="fr-FR" b="1" dirty="0"/>
              <a:t>العينات الاحتمالية</a:t>
            </a:r>
            <a:endParaRPr lang="en-AU" altLang="fr-FR"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4</a:t>
            </a:fld>
            <a:endParaRPr lang="fr-FR"/>
          </a:p>
        </p:txBody>
      </p:sp>
      <p:sp>
        <p:nvSpPr>
          <p:cNvPr id="3" name="Content Placeholder 2"/>
          <p:cNvSpPr>
            <a:spLocks noGrp="1"/>
          </p:cNvSpPr>
          <p:nvPr>
            <p:ph sz="quarter" idx="1"/>
          </p:nvPr>
        </p:nvSpPr>
        <p:spPr>
          <a:xfrm>
            <a:off x="531813" y="2349500"/>
            <a:ext cx="8286750" cy="3598863"/>
          </a:xfrm>
        </p:spPr>
        <p:txBody>
          <a:bodyPr>
            <a:normAutofit/>
          </a:bodyPr>
          <a:lstStyle/>
          <a:p>
            <a:pPr marL="0" indent="0" algn="r" rtl="1">
              <a:buFont typeface="Arial" charset="0"/>
              <a:buNone/>
            </a:pPr>
            <a:r>
              <a:rPr lang="ar-JO" altLang="fr-FR" sz="2800" smtClean="0"/>
              <a:t>2- العينة العشوائية المنتظمة: و هي خاصة بالمجتمعات الكبيرة جدا. و ذلك لاختصار الوقت و تقليل النفقات و الجهد. </a:t>
            </a:r>
          </a:p>
          <a:p>
            <a:pPr marL="0" indent="0" algn="r" rtl="1">
              <a:buFont typeface="Arial" charset="0"/>
              <a:buNone/>
            </a:pPr>
            <a:r>
              <a:rPr lang="ar-JO" altLang="fr-FR" sz="2800" smtClean="0"/>
              <a:t>	- يتم اختيار رقم بشكل عشوائي من الأرقام 1-10 و بعدها يضرب هذا الرقم بـ 10 .... حتى نصل إلى الرقم المطلوب. </a:t>
            </a:r>
          </a:p>
          <a:p>
            <a:pPr marL="0" indent="0" algn="r" rtl="1">
              <a:buFont typeface="Arial" charset="0"/>
              <a:buNone/>
            </a:pPr>
            <a:endParaRPr lang="ar-JO" altLang="fr-FR" sz="2800" smtClean="0"/>
          </a:p>
          <a:p>
            <a:pPr marL="0" indent="0" algn="r" rtl="1">
              <a:buFont typeface="Arial" charset="0"/>
              <a:buNone/>
            </a:pPr>
            <a:r>
              <a:rPr lang="ar-JO" altLang="fr-FR" sz="2800" smtClean="0"/>
              <a:t>مثلا: اذا اخترنا الرقم 5 عشوائيا نختار بعده 15، 25، 35 ...</a:t>
            </a:r>
          </a:p>
        </p:txBody>
      </p:sp>
    </p:spTree>
    <p:extLst>
      <p:ext uri="{BB962C8B-B14F-4D97-AF65-F5344CB8AC3E}">
        <p14:creationId xmlns:p14="http://schemas.microsoft.com/office/powerpoint/2010/main" val="2361068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rtl="1"/>
            <a:r>
              <a:rPr lang="ar-SA" altLang="fr-FR" b="1" dirty="0"/>
              <a:t>النوع الاول:</a:t>
            </a:r>
            <a:r>
              <a:rPr lang="ar-JO" altLang="fr-FR" b="1" dirty="0"/>
              <a:t>العينات الاحتمالية</a:t>
            </a:r>
            <a:endParaRPr lang="en-AU" altLang="fr-FR"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5</a:t>
            </a:fld>
            <a:endParaRPr lang="fr-FR"/>
          </a:p>
        </p:txBody>
      </p:sp>
      <p:sp>
        <p:nvSpPr>
          <p:cNvPr id="3" name="Content Placeholder 2"/>
          <p:cNvSpPr>
            <a:spLocks noGrp="1"/>
          </p:cNvSpPr>
          <p:nvPr>
            <p:ph sz="quarter" idx="1"/>
          </p:nvPr>
        </p:nvSpPr>
        <p:spPr>
          <a:xfrm>
            <a:off x="531813" y="2349500"/>
            <a:ext cx="8286750" cy="3598863"/>
          </a:xfrm>
        </p:spPr>
        <p:txBody>
          <a:bodyPr>
            <a:normAutofit lnSpcReduction="10000"/>
          </a:bodyPr>
          <a:lstStyle/>
          <a:p>
            <a:pPr marL="0" indent="0" algn="r" rtl="1">
              <a:buFont typeface="Arial" charset="0"/>
              <a:buNone/>
            </a:pPr>
            <a:r>
              <a:rPr lang="ar-JO" altLang="fr-FR" sz="2800" smtClean="0"/>
              <a:t>3- العينة الطبقية العشوائية: و تعمل على تقسيم المجتمع إلى طبقات مختلفة من حيث الخاصية التي نريد قياسها. </a:t>
            </a:r>
          </a:p>
          <a:p>
            <a:pPr marL="0" indent="0" algn="r" rtl="1">
              <a:buFont typeface="Arial" charset="0"/>
              <a:buNone/>
            </a:pPr>
            <a:r>
              <a:rPr lang="ar-JO" altLang="fr-FR" sz="2800" smtClean="0"/>
              <a:t>	- الغرض من التقسيم هو الوصول إلى تجانس الوحدات داخل الطبقة  الواحدة أكثر ما يمكن و لتقليل التباين داخل كل طبقة أقل ما يمكن</a:t>
            </a:r>
          </a:p>
          <a:p>
            <a:pPr marL="0" indent="0" algn="r" rtl="1">
              <a:buFont typeface="Arial" charset="0"/>
              <a:buNone/>
            </a:pPr>
            <a:endParaRPr lang="ar-JO" altLang="fr-FR" sz="2800" smtClean="0"/>
          </a:p>
          <a:p>
            <a:pPr marL="0" indent="0" algn="r" rtl="1">
              <a:buFont typeface="Arial" charset="0"/>
              <a:buNone/>
            </a:pPr>
            <a:r>
              <a:rPr lang="ar-JO" altLang="fr-FR" sz="2800" smtClean="0"/>
              <a:t>	- يمكن تقسيم المجتمع إلى طبقات باستخدام أسس مثل جغرافيا (مدن، قرى، أحياء...) و تسمى كل واحدة منها طبقة. أيضا تقسيم الصناعات إلى غذائية و كيماوية و كهربائية ....</a:t>
            </a:r>
          </a:p>
        </p:txBody>
      </p:sp>
    </p:spTree>
    <p:extLst>
      <p:ext uri="{BB962C8B-B14F-4D97-AF65-F5344CB8AC3E}">
        <p14:creationId xmlns:p14="http://schemas.microsoft.com/office/powerpoint/2010/main" val="2281514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rtl="1"/>
            <a:r>
              <a:rPr lang="ar-SA" altLang="fr-FR" b="1" dirty="0"/>
              <a:t>النوع الاول:</a:t>
            </a:r>
            <a:r>
              <a:rPr lang="ar-JO" altLang="fr-FR" b="1" dirty="0"/>
              <a:t>العينات الاحتمالية</a:t>
            </a:r>
            <a:endParaRPr lang="en-AU" altLang="fr-FR"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6</a:t>
            </a:fld>
            <a:endParaRPr lang="fr-FR"/>
          </a:p>
        </p:txBody>
      </p:sp>
      <p:sp>
        <p:nvSpPr>
          <p:cNvPr id="3" name="Content Placeholder 2"/>
          <p:cNvSpPr>
            <a:spLocks noGrp="1"/>
          </p:cNvSpPr>
          <p:nvPr>
            <p:ph sz="quarter" idx="1"/>
          </p:nvPr>
        </p:nvSpPr>
        <p:spPr>
          <a:xfrm>
            <a:off x="531813" y="2349500"/>
            <a:ext cx="8286750" cy="3598863"/>
          </a:xfrm>
        </p:spPr>
        <p:txBody>
          <a:bodyPr>
            <a:normAutofit/>
          </a:bodyPr>
          <a:lstStyle/>
          <a:p>
            <a:pPr marL="0" indent="0" algn="r" rtl="1">
              <a:buFont typeface="Arial" charset="0"/>
              <a:buNone/>
            </a:pPr>
            <a:r>
              <a:rPr lang="ar-JO" altLang="fr-FR" sz="2800" smtClean="0"/>
              <a:t>4- العينة العنقودية: تكون فيها المجتمعات مقسمة إلى تجمعات طبيعية واضحة في المجتمع.</a:t>
            </a:r>
          </a:p>
          <a:p>
            <a:pPr marL="0" indent="0" algn="r" rtl="1">
              <a:buFont typeface="Arial" charset="0"/>
              <a:buNone/>
            </a:pPr>
            <a:endParaRPr lang="ar-JO" altLang="fr-FR" sz="2800" smtClean="0"/>
          </a:p>
          <a:p>
            <a:pPr marL="0" indent="0" algn="r" rtl="1">
              <a:buFont typeface="Arial" charset="0"/>
              <a:buNone/>
            </a:pPr>
            <a:r>
              <a:rPr lang="ar-JO" altLang="fr-FR" sz="2800" smtClean="0"/>
              <a:t>	- كأن يقوم الباحث باختيار منطقة في مدينة معينة ثم يختار عددا من الأحياء السكنية ثم يختار مجموعة من العمارات السكنية ثم اختيار عدد من العمارات داخلها ثم اختيار عدد من الشقق السكنية من تلك العمارات لتوزيع استبانة حول الدخل السنوي</a:t>
            </a:r>
          </a:p>
        </p:txBody>
      </p:sp>
    </p:spTree>
    <p:extLst>
      <p:ext uri="{BB962C8B-B14F-4D97-AF65-F5344CB8AC3E}">
        <p14:creationId xmlns:p14="http://schemas.microsoft.com/office/powerpoint/2010/main" val="11219047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a:bodyPr>
          <a:lstStyle/>
          <a:p>
            <a:pPr algn="ctr" rtl="1"/>
            <a:r>
              <a:rPr lang="ar-SA" altLang="fr-FR" b="1" dirty="0" smtClean="0"/>
              <a:t>النوع الثاني:</a:t>
            </a:r>
            <a:r>
              <a:rPr lang="ar-JO" altLang="fr-FR" b="1" dirty="0"/>
              <a:t>العينات </a:t>
            </a:r>
            <a:r>
              <a:rPr lang="ar-JO" altLang="fr-FR" b="1" dirty="0" err="1"/>
              <a:t>غير</a:t>
            </a:r>
            <a:r>
              <a:rPr lang="ar-JO" altLang="fr-FR" b="1" dirty="0" err="1" smtClean="0"/>
              <a:t>الاحتمالية</a:t>
            </a:r>
            <a:r>
              <a:rPr lang="ar-SA" altLang="fr-FR" b="1" dirty="0" smtClean="0"/>
              <a:t> </a:t>
            </a:r>
            <a:endParaRPr lang="en-AU" altLang="fr-FR" b="1"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7</a:t>
            </a:fld>
            <a:endParaRPr lang="fr-FR"/>
          </a:p>
        </p:txBody>
      </p:sp>
      <p:sp>
        <p:nvSpPr>
          <p:cNvPr id="3" name="Content Placeholder 2"/>
          <p:cNvSpPr>
            <a:spLocks noGrp="1"/>
          </p:cNvSpPr>
          <p:nvPr>
            <p:ph sz="quarter" idx="1"/>
          </p:nvPr>
        </p:nvSpPr>
        <p:spPr>
          <a:xfrm>
            <a:off x="533400" y="2336800"/>
            <a:ext cx="8286750" cy="3598863"/>
          </a:xfrm>
        </p:spPr>
        <p:txBody>
          <a:bodyPr/>
          <a:lstStyle/>
          <a:p>
            <a:pPr marL="0" indent="0" algn="r" rtl="1">
              <a:buFont typeface="Arial" charset="0"/>
              <a:buNone/>
            </a:pPr>
            <a:r>
              <a:rPr lang="ar-JO" altLang="fr-FR" sz="2800" dirty="0" smtClean="0"/>
              <a:t>لا يتم اختيار العينات غير الاحتمالية بالطريقة العشوائية و يعود السبب إلى معرفة الباحث بطبيعة المجتمع الذي يدرسه و لذلك يكون الاعتماد على الباحث </a:t>
            </a:r>
            <a:r>
              <a:rPr lang="ar-JO" altLang="fr-FR" sz="2800" dirty="0" err="1" smtClean="0"/>
              <a:t>لاحتيار</a:t>
            </a:r>
            <a:r>
              <a:rPr lang="ar-JO" altLang="fr-FR" sz="2800" dirty="0" smtClean="0"/>
              <a:t> الوحدات المدروسة</a:t>
            </a:r>
            <a:endParaRPr lang="en-AU" altLang="fr-FR" sz="2800" dirty="0" smtClean="0"/>
          </a:p>
        </p:txBody>
      </p:sp>
    </p:spTree>
    <p:extLst>
      <p:ext uri="{BB962C8B-B14F-4D97-AF65-F5344CB8AC3E}">
        <p14:creationId xmlns:p14="http://schemas.microsoft.com/office/powerpoint/2010/main" val="9859426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rtl="1"/>
            <a:r>
              <a:rPr lang="ar-JO" altLang="fr-FR" dirty="0" smtClean="0"/>
              <a:t>أنواع العينات غير الاحتمالية</a:t>
            </a:r>
            <a:endParaRPr lang="en-AU" altLang="fr-FR"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8</a:t>
            </a:fld>
            <a:endParaRPr lang="fr-FR"/>
          </a:p>
        </p:txBody>
      </p:sp>
      <p:sp>
        <p:nvSpPr>
          <p:cNvPr id="3" name="Content Placeholder 2"/>
          <p:cNvSpPr>
            <a:spLocks noGrp="1"/>
          </p:cNvSpPr>
          <p:nvPr>
            <p:ph sz="quarter" idx="1"/>
          </p:nvPr>
        </p:nvSpPr>
        <p:spPr>
          <a:xfrm>
            <a:off x="533400" y="2336800"/>
            <a:ext cx="8286750" cy="3598863"/>
          </a:xfrm>
        </p:spPr>
        <p:txBody>
          <a:bodyPr>
            <a:normAutofit/>
          </a:bodyPr>
          <a:lstStyle/>
          <a:p>
            <a:pPr marL="0" indent="0" algn="r" rtl="1">
              <a:buFont typeface="Arial" charset="0"/>
              <a:buNone/>
            </a:pPr>
            <a:r>
              <a:rPr lang="ar-JO" altLang="fr-FR" sz="2800" smtClean="0"/>
              <a:t>1- العينة الحصصية: يعتمد على تحديد الوحدات المطلوب دراستها و اختيارها بشكل مباشر و لذلك لا يستطيع الباحث تعميم نتائج الدراسة على المجتمع المسحوب منه العينة و لكن النتائج تعطي مؤشراع على الخاصية المدروسة. </a:t>
            </a:r>
          </a:p>
          <a:p>
            <a:pPr marL="0" indent="0" algn="r" rtl="1">
              <a:buFont typeface="Arial" charset="0"/>
              <a:buNone/>
            </a:pPr>
            <a:endParaRPr lang="ar-JO" altLang="fr-FR" sz="2800" smtClean="0"/>
          </a:p>
          <a:p>
            <a:pPr marL="0" indent="0" algn="r" rtl="1">
              <a:buFont typeface="Arial" charset="0"/>
              <a:buNone/>
            </a:pPr>
            <a:r>
              <a:rPr lang="ar-JO" altLang="fr-FR" sz="2800" smtClean="0"/>
              <a:t>2- العينة القصدية: عندما يكون وجود وحدات معينة من مجتمع الدراسة ضروريا لها و لذلك لا بد من وقوع هذه الوحدات في العينة. </a:t>
            </a:r>
            <a:endParaRPr lang="en-AU" altLang="fr-FR" sz="2800" smtClean="0"/>
          </a:p>
        </p:txBody>
      </p:sp>
    </p:spTree>
    <p:extLst>
      <p:ext uri="{BB962C8B-B14F-4D97-AF65-F5344CB8AC3E}">
        <p14:creationId xmlns:p14="http://schemas.microsoft.com/office/powerpoint/2010/main" val="4050078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rtl="1"/>
            <a:r>
              <a:rPr lang="ar-JO" altLang="fr-FR" dirty="0" smtClean="0"/>
              <a:t>أنواع العينات غير الاحتمالية</a:t>
            </a:r>
            <a:endParaRPr lang="en-AU" altLang="fr-FR" dirty="0" smtClean="0"/>
          </a:p>
        </p:txBody>
      </p:sp>
      <p:sp>
        <p:nvSpPr>
          <p:cNvPr id="4" name="Espace réservé du numéro de diapositive 3"/>
          <p:cNvSpPr>
            <a:spLocks noGrp="1"/>
          </p:cNvSpPr>
          <p:nvPr>
            <p:ph type="sldNum" sz="quarter" idx="12"/>
          </p:nvPr>
        </p:nvSpPr>
        <p:spPr/>
        <p:txBody>
          <a:bodyPr/>
          <a:lstStyle/>
          <a:p>
            <a:fld id="{9D915BDB-1F7C-41D5-92D2-3A7ABF51606D}" type="slidenum">
              <a:rPr lang="fr-FR" smtClean="0"/>
              <a:t>9</a:t>
            </a:fld>
            <a:endParaRPr lang="fr-FR"/>
          </a:p>
        </p:txBody>
      </p:sp>
      <p:sp>
        <p:nvSpPr>
          <p:cNvPr id="3" name="Content Placeholder 2"/>
          <p:cNvSpPr>
            <a:spLocks noGrp="1"/>
          </p:cNvSpPr>
          <p:nvPr>
            <p:ph sz="quarter" idx="1"/>
          </p:nvPr>
        </p:nvSpPr>
        <p:spPr>
          <a:xfrm>
            <a:off x="533400" y="2336800"/>
            <a:ext cx="8286750" cy="3598863"/>
          </a:xfrm>
        </p:spPr>
        <p:txBody>
          <a:bodyPr>
            <a:normAutofit fontScale="92500"/>
          </a:bodyPr>
          <a:lstStyle/>
          <a:p>
            <a:pPr marL="0" indent="0" algn="r" rtl="1">
              <a:buFont typeface="Arial" charset="0"/>
              <a:buNone/>
            </a:pPr>
            <a:r>
              <a:rPr lang="ar-JO" altLang="fr-FR" sz="2800" smtClean="0"/>
              <a:t>3- عينة الصدفة: يأخذ الباحث ما هو متوفر لديه من مجتمع الدراسة كعينة. </a:t>
            </a:r>
            <a:br>
              <a:rPr lang="ar-JO" altLang="fr-FR" sz="2800" smtClean="0"/>
            </a:br>
            <a:endParaRPr lang="ar-JO" altLang="fr-FR" sz="2800" smtClean="0"/>
          </a:p>
          <a:p>
            <a:pPr marL="0" indent="0" algn="r" rtl="1">
              <a:buFont typeface="Arial" charset="0"/>
              <a:buNone/>
            </a:pPr>
            <a:r>
              <a:rPr lang="ar-JO" altLang="fr-FR" sz="2800" smtClean="0"/>
              <a:t>4- العينة الهادفة: و هو تشبه القصدية و تعتمد على اختيار العينة التي تخدم البحث و تكون اعتمادا على الحكم الشخصي للباحث.</a:t>
            </a:r>
          </a:p>
          <a:p>
            <a:pPr marL="0" indent="0" algn="r" rtl="1">
              <a:buFont typeface="Arial" charset="0"/>
              <a:buNone/>
            </a:pPr>
            <a:endParaRPr lang="ar-JO" altLang="fr-FR" sz="2800" smtClean="0"/>
          </a:p>
          <a:p>
            <a:pPr marL="0" indent="0" algn="r" rtl="1">
              <a:buFont typeface="Arial" charset="0"/>
              <a:buNone/>
            </a:pPr>
            <a:r>
              <a:rPr lang="ar-JO" altLang="fr-FR" sz="2800" smtClean="0"/>
              <a:t>5- عينة كرة الثلج: قد لا يكون واضحا لدى الباحث الاشخاص الذين يجب جمع المعلومات منهم. فقد يختار الباحث فردا معينا و يستعين به لاختيار الشخص الاخر و هكذا. </a:t>
            </a:r>
            <a:endParaRPr lang="en-AU" altLang="fr-FR" sz="2800" smtClean="0"/>
          </a:p>
        </p:txBody>
      </p:sp>
    </p:spTree>
    <p:extLst>
      <p:ext uri="{BB962C8B-B14F-4D97-AF65-F5344CB8AC3E}">
        <p14:creationId xmlns:p14="http://schemas.microsoft.com/office/powerpoint/2010/main" val="26506040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Punais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247</TotalTime>
  <Words>360</Words>
  <Application>Microsoft Office PowerPoint</Application>
  <PresentationFormat>عرض على الشاشة (3:4)‏</PresentationFormat>
  <Paragraphs>66</Paragraphs>
  <Slides>11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11</vt:i4>
      </vt:variant>
    </vt:vector>
  </HeadingPairs>
  <TitlesOfParts>
    <vt:vector size="16" baseType="lpstr">
      <vt:lpstr>Arial</vt:lpstr>
      <vt:lpstr>Calibri</vt:lpstr>
      <vt:lpstr>Times New Roman</vt:lpstr>
      <vt:lpstr>Wingdings 2</vt:lpstr>
      <vt:lpstr>Capitaux</vt:lpstr>
      <vt:lpstr>أنواع العينات</vt:lpstr>
      <vt:lpstr>أقسام العينات</vt:lpstr>
      <vt:lpstr>النوع الاول:العينات الاحتمالية</vt:lpstr>
      <vt:lpstr>النوع الاول:العينات الاحتمالية</vt:lpstr>
      <vt:lpstr>النوع الاول:العينات الاحتمالية</vt:lpstr>
      <vt:lpstr>النوع الاول:العينات الاحتمالية</vt:lpstr>
      <vt:lpstr>النوع الثاني:العينات غيرالاحتمالية </vt:lpstr>
      <vt:lpstr>أنواع العينات غير الاحتمالية</vt:lpstr>
      <vt:lpstr>أنواع العينات غير الاحتمالية</vt:lpstr>
      <vt:lpstr> أ - العينات الاحتمالية:</vt:lpstr>
      <vt:lpstr> ب - العينات غير الاحتمالية: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tous</cp:lastModifiedBy>
  <cp:revision>68</cp:revision>
  <dcterms:created xsi:type="dcterms:W3CDTF">2021-04-20T13:35:59Z</dcterms:created>
  <dcterms:modified xsi:type="dcterms:W3CDTF">2024-08-03T14:01:41Z</dcterms:modified>
</cp:coreProperties>
</file>