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72" r:id="rId1"/>
  </p:sldMasterIdLst>
  <p:notesMasterIdLst>
    <p:notesMasterId r:id="rId19"/>
  </p:notesMasterIdLst>
  <p:sldIdLst>
    <p:sldId id="256" r:id="rId2"/>
    <p:sldId id="285" r:id="rId3"/>
    <p:sldId id="286" r:id="rId4"/>
    <p:sldId id="287" r:id="rId5"/>
    <p:sldId id="288" r:id="rId6"/>
    <p:sldId id="289" r:id="rId7"/>
    <p:sldId id="291" r:id="rId8"/>
    <p:sldId id="292" r:id="rId9"/>
    <p:sldId id="293" r:id="rId10"/>
    <p:sldId id="294" r:id="rId11"/>
    <p:sldId id="296" r:id="rId12"/>
    <p:sldId id="295" r:id="rId13"/>
    <p:sldId id="297" r:id="rId14"/>
    <p:sldId id="298" r:id="rId15"/>
    <p:sldId id="299" r:id="rId16"/>
    <p:sldId id="300" r:id="rId17"/>
    <p:sldId id="30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A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668"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859421-C13E-4919-AE0D-70165D1A6492}" type="datetimeFigureOut">
              <a:rPr lang="en-US" smtClean="0"/>
              <a:t>8/28/2024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0E22CC-F3E0-48B6-9086-F2299CDD9DA9}" type="slidenum">
              <a:rPr lang="en-US" smtClean="0"/>
              <a:t>‹#›</a:t>
            </a:fld>
            <a:endParaRPr lang="en-US"/>
          </a:p>
        </p:txBody>
      </p:sp>
    </p:spTree>
    <p:extLst>
      <p:ext uri="{BB962C8B-B14F-4D97-AF65-F5344CB8AC3E}">
        <p14:creationId xmlns:p14="http://schemas.microsoft.com/office/powerpoint/2010/main" val="3116015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6ABE1E-7785-45AE-B815-91E44B86139C}"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Dr. Eman Naboush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1767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703517-EA7B-452F-80BB-7432C3B12E1E}"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Dr. Eman Naboush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371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CB277D-F105-418F-ADC0-2F3B241767A8}"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Dr. Eman Naboush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34725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D958088-918A-4BC2-A967-2552D22A4F81}"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Dr. Eman Naboush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3563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B03625-EA05-417C-8A07-2F7AB1284C77}"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Dr. Eman Naboush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62687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F94AFA-7D4D-4A30-B21F-D945C851B2C2}"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Dr. Eman Naboush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5823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1AA9B-4593-4C77-991C-F9EF9F75B3D1}"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Dr. Eman Naboush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9677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D7A4A5-E2CB-482A-837D-8C9A3BAE0828}"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Dr. Eman Naboush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3341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B613D9-E1B9-4451-80BC-0ADAA97D72E9}"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Dr. Eman Naboush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1540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081D78-C387-4966-86F3-DE61A87B051C}"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Dr. Eman Naboush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247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AC7A57-1E5F-43FB-91B9-F06C4C6263B7}" type="datetime1">
              <a:rPr lang="en-US" smtClean="0"/>
              <a:t>8/28/2024</a:t>
            </a:fld>
            <a:endParaRPr lang="en-US" dirty="0"/>
          </a:p>
        </p:txBody>
      </p:sp>
      <p:sp>
        <p:nvSpPr>
          <p:cNvPr id="6" name="Footer Placeholder 5"/>
          <p:cNvSpPr>
            <a:spLocks noGrp="1"/>
          </p:cNvSpPr>
          <p:nvPr>
            <p:ph type="ftr" sz="quarter" idx="11"/>
          </p:nvPr>
        </p:nvSpPr>
        <p:spPr/>
        <p:txBody>
          <a:bodyPr/>
          <a:lstStyle/>
          <a:p>
            <a:r>
              <a:rPr lang="en-US"/>
              <a:t>Dr. Eman Naboush</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91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892270-1A8B-41B3-9791-E4E938F3BB3B}" type="datetime1">
              <a:rPr lang="en-US" smtClean="0"/>
              <a:t>8/28/2024</a:t>
            </a:fld>
            <a:endParaRPr lang="en-US" dirty="0"/>
          </a:p>
        </p:txBody>
      </p:sp>
      <p:sp>
        <p:nvSpPr>
          <p:cNvPr id="8" name="Footer Placeholder 7"/>
          <p:cNvSpPr>
            <a:spLocks noGrp="1"/>
          </p:cNvSpPr>
          <p:nvPr>
            <p:ph type="ftr" sz="quarter" idx="11"/>
          </p:nvPr>
        </p:nvSpPr>
        <p:spPr/>
        <p:txBody>
          <a:bodyPr/>
          <a:lstStyle/>
          <a:p>
            <a:r>
              <a:rPr lang="en-US"/>
              <a:t>Dr. Eman Naboush</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5480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A785BF-6975-4566-B652-DB3A587A4BAB}" type="datetime1">
              <a:rPr lang="en-US" smtClean="0"/>
              <a:t>8/28/2024</a:t>
            </a:fld>
            <a:endParaRPr lang="en-US" dirty="0"/>
          </a:p>
        </p:txBody>
      </p:sp>
      <p:sp>
        <p:nvSpPr>
          <p:cNvPr id="4" name="Footer Placeholder 3"/>
          <p:cNvSpPr>
            <a:spLocks noGrp="1"/>
          </p:cNvSpPr>
          <p:nvPr>
            <p:ph type="ftr" sz="quarter" idx="11"/>
          </p:nvPr>
        </p:nvSpPr>
        <p:spPr/>
        <p:txBody>
          <a:bodyPr/>
          <a:lstStyle/>
          <a:p>
            <a:r>
              <a:rPr lang="en-US"/>
              <a:t>Dr. Eman Naboush</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5326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25EB8-DC2A-40D9-9053-F55F3D91CD38}" type="datetime1">
              <a:rPr lang="en-US" smtClean="0"/>
              <a:t>8/28/2024</a:t>
            </a:fld>
            <a:endParaRPr lang="en-US" dirty="0"/>
          </a:p>
        </p:txBody>
      </p:sp>
      <p:sp>
        <p:nvSpPr>
          <p:cNvPr id="3" name="Footer Placeholder 2"/>
          <p:cNvSpPr>
            <a:spLocks noGrp="1"/>
          </p:cNvSpPr>
          <p:nvPr>
            <p:ph type="ftr" sz="quarter" idx="11"/>
          </p:nvPr>
        </p:nvSpPr>
        <p:spPr/>
        <p:txBody>
          <a:bodyPr/>
          <a:lstStyle/>
          <a:p>
            <a:r>
              <a:rPr lang="en-US"/>
              <a:t>Dr. Eman Naboush</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9661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19057AF-A618-4433-B895-A1D0622552C8}" type="datetime1">
              <a:rPr lang="en-US" smtClean="0"/>
              <a:t>8/28/2024</a:t>
            </a:fld>
            <a:endParaRPr lang="en-US" dirty="0"/>
          </a:p>
        </p:txBody>
      </p:sp>
      <p:sp>
        <p:nvSpPr>
          <p:cNvPr id="6" name="Footer Placeholder 5"/>
          <p:cNvSpPr>
            <a:spLocks noGrp="1"/>
          </p:cNvSpPr>
          <p:nvPr>
            <p:ph type="ftr" sz="quarter" idx="11"/>
          </p:nvPr>
        </p:nvSpPr>
        <p:spPr/>
        <p:txBody>
          <a:bodyPr/>
          <a:lstStyle/>
          <a:p>
            <a:r>
              <a:rPr lang="en-US"/>
              <a:t>Dr. Eman Naboush</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061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F789D6A-C6CF-4CE2-BACE-B29B9142D63F}" type="datetime1">
              <a:rPr lang="en-US" smtClean="0"/>
              <a:t>8/28/2024</a:t>
            </a:fld>
            <a:endParaRPr lang="en-US" dirty="0"/>
          </a:p>
        </p:txBody>
      </p:sp>
      <p:sp>
        <p:nvSpPr>
          <p:cNvPr id="6" name="Footer Placeholder 5"/>
          <p:cNvSpPr>
            <a:spLocks noGrp="1"/>
          </p:cNvSpPr>
          <p:nvPr>
            <p:ph type="ftr" sz="quarter" idx="11"/>
          </p:nvPr>
        </p:nvSpPr>
        <p:spPr/>
        <p:txBody>
          <a:bodyPr/>
          <a:lstStyle/>
          <a:p>
            <a:r>
              <a:rPr lang="en-US"/>
              <a:t>Dr. Eman Naboush</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7548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A0A9B3-16C9-46B4-8579-FE03058FFAF0}" type="datetime1">
              <a:rPr lang="en-US" smtClean="0"/>
              <a:t>8/28/2024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Dr. Eman Naboush</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5040908"/>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 id="2147483787" r:id="rId15"/>
    <p:sldLayoutId id="2147483788"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EC687-9CBF-4727-834F-A8384D49EC2A}"/>
              </a:ext>
            </a:extLst>
          </p:cNvPr>
          <p:cNvSpPr>
            <a:spLocks noGrp="1"/>
          </p:cNvSpPr>
          <p:nvPr>
            <p:ph type="ctrTitle"/>
          </p:nvPr>
        </p:nvSpPr>
        <p:spPr>
          <a:xfrm>
            <a:off x="1507067" y="644615"/>
            <a:ext cx="7766936" cy="2271840"/>
          </a:xfrm>
        </p:spPr>
        <p:txBody>
          <a:bodyPr/>
          <a:lstStyle/>
          <a:p>
            <a:pPr algn="ctr"/>
            <a:r>
              <a:rPr lang="ar-SY" b="1" dirty="0"/>
              <a:t>القانون التجاري </a:t>
            </a:r>
            <a:br>
              <a:rPr lang="ar-SY" dirty="0"/>
            </a:br>
            <a:r>
              <a:rPr lang="ar-AE" sz="3600" dirty="0"/>
              <a:t>قانون الشركات</a:t>
            </a:r>
            <a:br>
              <a:rPr lang="en-US" sz="3600" dirty="0"/>
            </a:br>
            <a:r>
              <a:rPr lang="ar-EG" sz="2400" dirty="0"/>
              <a:t>الأركان </a:t>
            </a:r>
            <a:r>
              <a:rPr lang="ar-AE" sz="2400" dirty="0"/>
              <a:t>الشكلية </a:t>
            </a:r>
            <a:r>
              <a:rPr lang="ar-EG" sz="2400" dirty="0"/>
              <a:t>لعقد الشركة</a:t>
            </a:r>
            <a:br>
              <a:rPr lang="ar-AE" sz="2400" dirty="0"/>
            </a:br>
            <a:endParaRPr lang="en-US" sz="2400" dirty="0"/>
          </a:p>
        </p:txBody>
      </p:sp>
      <p:sp>
        <p:nvSpPr>
          <p:cNvPr id="3" name="Subtitle 2">
            <a:extLst>
              <a:ext uri="{FF2B5EF4-FFF2-40B4-BE49-F238E27FC236}">
                <a16:creationId xmlns:a16="http://schemas.microsoft.com/office/drawing/2014/main" id="{F1DA1997-360A-492E-BBB6-31E9ED91017B}"/>
              </a:ext>
            </a:extLst>
          </p:cNvPr>
          <p:cNvSpPr>
            <a:spLocks noGrp="1"/>
          </p:cNvSpPr>
          <p:nvPr>
            <p:ph type="subTitle" idx="1"/>
          </p:nvPr>
        </p:nvSpPr>
        <p:spPr>
          <a:xfrm>
            <a:off x="1507067" y="4050833"/>
            <a:ext cx="7766936" cy="2027995"/>
          </a:xfrm>
        </p:spPr>
        <p:txBody>
          <a:bodyPr>
            <a:noAutofit/>
          </a:bodyPr>
          <a:lstStyle/>
          <a:p>
            <a:pPr algn="ctr"/>
            <a:r>
              <a:rPr lang="ar-AE" sz="3600" b="1" dirty="0">
                <a:solidFill>
                  <a:srgbClr val="002060"/>
                </a:solidFill>
                <a:latin typeface="Arial Black" panose="020B0A04020102020204" pitchFamily="34" charset="0"/>
                <a:cs typeface="Akhbar MT" pitchFamily="2" charset="-78"/>
              </a:rPr>
              <a:t>د. </a:t>
            </a:r>
            <a:r>
              <a:rPr lang="ar-SY" sz="3600" b="1" dirty="0">
                <a:solidFill>
                  <a:srgbClr val="002060"/>
                </a:solidFill>
                <a:latin typeface="Arial Black" panose="020B0A04020102020204" pitchFamily="34" charset="0"/>
                <a:cs typeface="Akhbar MT" pitchFamily="2" charset="-78"/>
              </a:rPr>
              <a:t>سالم محمد سالم </a:t>
            </a:r>
            <a:endParaRPr lang="en-US" sz="3600" b="1" dirty="0">
              <a:solidFill>
                <a:srgbClr val="002060"/>
              </a:solidFill>
              <a:latin typeface="Arial Black" panose="020B0A04020102020204" pitchFamily="34" charset="0"/>
              <a:cs typeface="Akhbar MT" pitchFamily="2" charset="-78"/>
            </a:endParaRPr>
          </a:p>
          <a:p>
            <a:pPr algn="ctr"/>
            <a:r>
              <a:rPr lang="ar-SY" sz="3600" b="1" dirty="0">
                <a:solidFill>
                  <a:srgbClr val="002060"/>
                </a:solidFill>
                <a:latin typeface="Arial Black" panose="020B0A04020102020204" pitchFamily="34" charset="0"/>
                <a:cs typeface="Akhbar MT" pitchFamily="2" charset="-78"/>
              </a:rPr>
              <a:t>الفصل الصيفي</a:t>
            </a:r>
            <a:endParaRPr lang="en-US" sz="3600" b="1" dirty="0">
              <a:solidFill>
                <a:srgbClr val="002060"/>
              </a:solidFill>
              <a:latin typeface="Arial Black" panose="020B0A04020102020204" pitchFamily="34" charset="0"/>
              <a:cs typeface="Akhbar MT" pitchFamily="2" charset="-78"/>
            </a:endParaRPr>
          </a:p>
          <a:p>
            <a:pPr algn="ctr"/>
            <a:r>
              <a:rPr lang="ar-AE" sz="3600" b="1" dirty="0">
                <a:solidFill>
                  <a:srgbClr val="002060"/>
                </a:solidFill>
                <a:latin typeface="Arial Black" panose="020B0A04020102020204" pitchFamily="34" charset="0"/>
                <a:cs typeface="Akhbar MT" pitchFamily="2" charset="-78"/>
              </a:rPr>
              <a:t>20</a:t>
            </a:r>
            <a:r>
              <a:rPr lang="ar-SY" sz="3600" b="1" dirty="0">
                <a:solidFill>
                  <a:srgbClr val="002060"/>
                </a:solidFill>
                <a:latin typeface="Arial Black" panose="020B0A04020102020204" pitchFamily="34" charset="0"/>
                <a:cs typeface="Akhbar MT" pitchFamily="2" charset="-78"/>
              </a:rPr>
              <a:t>23</a:t>
            </a:r>
            <a:r>
              <a:rPr lang="ar-AE" sz="3600" b="1" dirty="0">
                <a:solidFill>
                  <a:srgbClr val="002060"/>
                </a:solidFill>
                <a:latin typeface="Arial Black" panose="020B0A04020102020204" pitchFamily="34" charset="0"/>
                <a:cs typeface="Akhbar MT" pitchFamily="2" charset="-78"/>
              </a:rPr>
              <a:t>-20</a:t>
            </a:r>
            <a:r>
              <a:rPr lang="ar-SY" sz="3600" b="1" dirty="0">
                <a:solidFill>
                  <a:srgbClr val="002060"/>
                </a:solidFill>
                <a:latin typeface="Arial Black" panose="020B0A04020102020204" pitchFamily="34" charset="0"/>
                <a:cs typeface="Akhbar MT" pitchFamily="2" charset="-78"/>
              </a:rPr>
              <a:t>24</a:t>
            </a:r>
            <a:endParaRPr lang="en-US" sz="3600" b="1" dirty="0">
              <a:solidFill>
                <a:srgbClr val="002060"/>
              </a:solidFill>
              <a:latin typeface="Arial Black" panose="020B0A04020102020204" pitchFamily="34" charset="0"/>
              <a:cs typeface="Akhbar MT" pitchFamily="2" charset="-78"/>
            </a:endParaRPr>
          </a:p>
        </p:txBody>
      </p:sp>
    </p:spTree>
    <p:extLst>
      <p:ext uri="{BB962C8B-B14F-4D97-AF65-F5344CB8AC3E}">
        <p14:creationId xmlns:p14="http://schemas.microsoft.com/office/powerpoint/2010/main" val="3520752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a:bodyPr>
          <a:lstStyle/>
          <a:p>
            <a:pPr algn="ctr" rtl="1"/>
            <a:r>
              <a:rPr lang="ar-AE" dirty="0"/>
              <a:t>2- قابلية العقد للإبطال أو الفسخ-العقد الموقوف</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232451"/>
            <a:ext cx="9381067" cy="4784034"/>
          </a:xfrm>
        </p:spPr>
        <p:txBody>
          <a:bodyPr>
            <a:normAutofit/>
          </a:bodyPr>
          <a:lstStyle/>
          <a:p>
            <a:pPr marL="0" indent="0" algn="just" rtl="1">
              <a:buNone/>
            </a:pPr>
            <a:r>
              <a:rPr lang="ar-EG" sz="2400" dirty="0"/>
              <a:t>يكون </a:t>
            </a:r>
            <a:r>
              <a:rPr lang="ar-AE" sz="2400" dirty="0"/>
              <a:t>العقد </a:t>
            </a:r>
            <a:r>
              <a:rPr lang="ar-EG" sz="2400" b="1" dirty="0"/>
              <a:t>موقوفًا إذا </a:t>
            </a:r>
            <a:r>
              <a:rPr lang="ar-AE" sz="2400" b="1" dirty="0"/>
              <a:t>تخلف أحد شروط صحة العقد </a:t>
            </a:r>
            <a:r>
              <a:rPr lang="ar-AE" sz="2400" dirty="0"/>
              <a:t>وذلك إذا </a:t>
            </a:r>
            <a:r>
              <a:rPr lang="ar-EG" sz="2400" dirty="0"/>
              <a:t>شابت إرادة أحد المتعاقدين عيب من </a:t>
            </a:r>
            <a:r>
              <a:rPr lang="ar-EG" sz="2400" b="1" dirty="0"/>
              <a:t>عيوب الإرادة</a:t>
            </a:r>
            <a:r>
              <a:rPr lang="ar-EG" sz="2400" dirty="0"/>
              <a:t>؛ وهي </a:t>
            </a:r>
            <a:r>
              <a:rPr lang="ar-EG" sz="2400" b="1" dirty="0">
                <a:solidFill>
                  <a:srgbClr val="7030A0"/>
                </a:solidFill>
              </a:rPr>
              <a:t>الغلط والإكراه والغبن </a:t>
            </a:r>
            <a:r>
              <a:rPr lang="ar-AE" sz="2400" b="1" dirty="0">
                <a:solidFill>
                  <a:srgbClr val="7030A0"/>
                </a:solidFill>
              </a:rPr>
              <a:t>مع </a:t>
            </a:r>
            <a:r>
              <a:rPr lang="ar-EG" sz="2400" b="1" dirty="0">
                <a:solidFill>
                  <a:srgbClr val="7030A0"/>
                </a:solidFill>
              </a:rPr>
              <a:t>التغرير</a:t>
            </a:r>
            <a:r>
              <a:rPr lang="ar-AE" sz="2400" dirty="0"/>
              <a:t> </a:t>
            </a:r>
            <a:r>
              <a:rPr lang="ar-AE" sz="2400" b="1" dirty="0">
                <a:solidFill>
                  <a:srgbClr val="7030A0"/>
                </a:solidFill>
              </a:rPr>
              <a:t>أو </a:t>
            </a:r>
            <a:r>
              <a:rPr lang="ar-EG" sz="2400" b="1" dirty="0">
                <a:solidFill>
                  <a:srgbClr val="7030A0"/>
                </a:solidFill>
              </a:rPr>
              <a:t>إذا كان أحد الشركاء ناقص الأهلية</a:t>
            </a:r>
            <a:r>
              <a:rPr lang="ar-AE" sz="2400" dirty="0">
                <a:latin typeface="Segoe UI" panose="020B0502040204020203" pitchFamily="34" charset="0"/>
                <a:cs typeface="Segoe UI" panose="020B0502040204020203" pitchFamily="34" charset="0"/>
              </a:rPr>
              <a:t>.</a:t>
            </a:r>
          </a:p>
          <a:p>
            <a:pPr marL="0" indent="0" algn="just" rtl="1">
              <a:buNone/>
            </a:pPr>
            <a:r>
              <a:rPr lang="ar-AE" sz="2400" b="1" dirty="0">
                <a:solidFill>
                  <a:srgbClr val="FF0000"/>
                </a:solidFill>
                <a:latin typeface="Segoe UI" panose="020B0502040204020203" pitchFamily="34" charset="0"/>
                <a:cs typeface="Segoe UI" panose="020B0502040204020203" pitchFamily="34" charset="0"/>
              </a:rPr>
              <a:t>أحكام العقد الموقوف:</a:t>
            </a:r>
          </a:p>
          <a:p>
            <a:pPr algn="just" rtl="1"/>
            <a:r>
              <a:rPr lang="ar-EG" sz="2400" dirty="0"/>
              <a:t>يوقف العقد </a:t>
            </a:r>
            <a:r>
              <a:rPr lang="ar-EG" sz="2400" b="1" dirty="0">
                <a:solidFill>
                  <a:srgbClr val="7030A0"/>
                </a:solidFill>
              </a:rPr>
              <a:t>لمصلحة الشريك الذي عيبت إرادته أو نقصت أهليته</a:t>
            </a:r>
            <a:r>
              <a:rPr lang="ar-EG" sz="2400" dirty="0"/>
              <a:t>، ويكون له وحده أو لمن يمثله أن يتمسك ببطلان العقد</a:t>
            </a:r>
            <a:r>
              <a:rPr lang="ar-AE" sz="2400" dirty="0"/>
              <a:t> أو إجازته</a:t>
            </a:r>
            <a:r>
              <a:rPr lang="ar-EG" sz="2400" dirty="0"/>
              <a:t>.</a:t>
            </a:r>
            <a:endParaRPr lang="ar-AE" sz="2400" dirty="0"/>
          </a:p>
          <a:p>
            <a:pPr algn="just" rtl="1"/>
            <a:r>
              <a:rPr lang="ar-AE" sz="2400" b="1" dirty="0">
                <a:solidFill>
                  <a:srgbClr val="7030A0"/>
                </a:solidFill>
              </a:rPr>
              <a:t>يسقط</a:t>
            </a:r>
            <a:r>
              <a:rPr lang="ar-AE" sz="2400" dirty="0"/>
              <a:t> حق الشريك في إبطال العقد أو فسخه </a:t>
            </a:r>
            <a:r>
              <a:rPr lang="ar-AE" sz="2400" b="1" dirty="0">
                <a:solidFill>
                  <a:srgbClr val="7030A0"/>
                </a:solidFill>
              </a:rPr>
              <a:t>إذا أجازه صراحة أو ضمناً </a:t>
            </a:r>
            <a:r>
              <a:rPr lang="ar-AE" sz="2400" dirty="0"/>
              <a:t>كأن </a:t>
            </a:r>
            <a:r>
              <a:rPr lang="ar-EG" sz="2400" dirty="0"/>
              <a:t>يتقاعس الشريك عن التمسك به خلال </a:t>
            </a:r>
            <a:r>
              <a:rPr lang="ar-AE" sz="2400" dirty="0"/>
              <a:t>3</a:t>
            </a:r>
            <a:r>
              <a:rPr lang="ar-EG" sz="2400" dirty="0"/>
              <a:t> سنوات من وقت العلم بسبب وقف العقد، أو بانقضاء </a:t>
            </a:r>
            <a:r>
              <a:rPr lang="ar-AE" sz="2400" dirty="0"/>
              <a:t>15 </a:t>
            </a:r>
            <a:r>
              <a:rPr lang="ar-EG" sz="2400" dirty="0"/>
              <a:t>عامًا من وقت إبرام عقد الشركة.</a:t>
            </a:r>
            <a:endParaRPr lang="ar-AE" sz="2400" dirty="0"/>
          </a:p>
          <a:p>
            <a:pPr algn="just" rtl="1"/>
            <a:r>
              <a:rPr lang="ar-EG" sz="2400" b="1" dirty="0">
                <a:solidFill>
                  <a:srgbClr val="7030A0"/>
                </a:solidFill>
              </a:rPr>
              <a:t>لا يثبت حق </a:t>
            </a:r>
            <a:r>
              <a:rPr lang="ar-AE" sz="2400" b="1" dirty="0">
                <a:solidFill>
                  <a:srgbClr val="7030A0"/>
                </a:solidFill>
              </a:rPr>
              <a:t>الابطال </a:t>
            </a:r>
            <a:r>
              <a:rPr lang="ar-EG" sz="2400" b="1" dirty="0">
                <a:solidFill>
                  <a:srgbClr val="7030A0"/>
                </a:solidFill>
              </a:rPr>
              <a:t>لأي شريك آخر</a:t>
            </a:r>
            <a:r>
              <a:rPr lang="ar-EG" sz="2400" dirty="0"/>
              <a:t>؛ إذ يعتبر العقد صحيحًا </a:t>
            </a:r>
            <a:r>
              <a:rPr lang="ar-AE" sz="2400" dirty="0"/>
              <a:t>تجاههم.</a:t>
            </a:r>
          </a:p>
          <a:p>
            <a:pPr algn="just" rtl="1"/>
            <a:r>
              <a:rPr lang="ar-EG" sz="2400" b="1" dirty="0">
                <a:solidFill>
                  <a:srgbClr val="7030A0"/>
                </a:solidFill>
              </a:rPr>
              <a:t>لا يجوز للمحكمة </a:t>
            </a:r>
            <a:r>
              <a:rPr lang="ar-EG" sz="2400" dirty="0"/>
              <a:t>أن تقضي ببطلان العقد الموقوف من تلقاء نفسها.</a:t>
            </a:r>
            <a:endParaRPr lang="en-US" sz="2400" dirty="0"/>
          </a:p>
        </p:txBody>
      </p:sp>
      <p:sp>
        <p:nvSpPr>
          <p:cNvPr id="4" name="Footer Placeholder 3">
            <a:extLst>
              <a:ext uri="{FF2B5EF4-FFF2-40B4-BE49-F238E27FC236}">
                <a16:creationId xmlns:a16="http://schemas.microsoft.com/office/drawing/2014/main" id="{59E84B3F-8BDA-4102-A79A-389231DDE39B}"/>
              </a:ext>
            </a:extLst>
          </p:cNvPr>
          <p:cNvSpPr>
            <a:spLocks noGrp="1"/>
          </p:cNvSpPr>
          <p:nvPr>
            <p:ph type="ftr" sz="quarter" idx="11"/>
          </p:nvPr>
        </p:nvSpPr>
        <p:spPr/>
        <p:txBody>
          <a:bodyPr/>
          <a:lstStyle/>
          <a:p>
            <a:r>
              <a:rPr lang="en-US" dirty="0"/>
              <a:t>Dr. Eman Naboush</a:t>
            </a:r>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80010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a:bodyPr>
          <a:lstStyle/>
          <a:p>
            <a:pPr algn="ctr" rtl="1"/>
            <a:r>
              <a:rPr lang="ar-AE" dirty="0"/>
              <a:t>تابع قابلية العقد للإبطال أو الفسخ-العقد الموقوف</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073427"/>
            <a:ext cx="9381067" cy="5473148"/>
          </a:xfrm>
        </p:spPr>
        <p:txBody>
          <a:bodyPr>
            <a:normAutofit/>
          </a:bodyPr>
          <a:lstStyle/>
          <a:p>
            <a:pPr algn="just" rtl="1"/>
            <a:r>
              <a:rPr lang="ar-AE" sz="2200" b="1" dirty="0">
                <a:solidFill>
                  <a:srgbClr val="FF0000"/>
                </a:solidFill>
              </a:rPr>
              <a:t>آثار العقد الموقوف:</a:t>
            </a:r>
          </a:p>
          <a:p>
            <a:pPr algn="just" rtl="1"/>
            <a:r>
              <a:rPr lang="ar-AE" sz="2200" b="1" dirty="0"/>
              <a:t>بالنسبة للشريك: </a:t>
            </a:r>
            <a:r>
              <a:rPr lang="ar-EG" sz="2200" dirty="0"/>
              <a:t>إذا تمسك الشريك ببطلان العقد، وقضي له به، حيث يكون </a:t>
            </a:r>
            <a:r>
              <a:rPr lang="ar-EG" sz="2200" b="1" dirty="0">
                <a:solidFill>
                  <a:srgbClr val="7030A0"/>
                </a:solidFill>
              </a:rPr>
              <a:t>عقد الشركة باطلا بالنسبة له فقط</a:t>
            </a:r>
            <a:r>
              <a:rPr lang="ar-EG" sz="2200" dirty="0"/>
              <a:t>، ويرتد البطلان إلى وقت إبرام عقد الشركة</a:t>
            </a:r>
            <a:r>
              <a:rPr lang="ar-AE" sz="2200" dirty="0"/>
              <a:t> حيث </a:t>
            </a:r>
            <a:r>
              <a:rPr lang="ar-EG" sz="2200" dirty="0"/>
              <a:t>تزول عنه صفة الشريك في الماضي والمستقبل، ويتحلل من التزاماته قبل الشركة، ويكون له الحق في استرداد حصته.</a:t>
            </a:r>
            <a:endParaRPr lang="ar-AE" sz="2200" dirty="0"/>
          </a:p>
          <a:p>
            <a:pPr algn="just" rtl="1"/>
            <a:r>
              <a:rPr lang="ar-AE" sz="2200" b="1" dirty="0"/>
              <a:t>بالنسبة للشركة: </a:t>
            </a:r>
          </a:p>
          <a:p>
            <a:pPr lvl="1" algn="just" rtl="1"/>
            <a:r>
              <a:rPr lang="ar-AE" sz="2200" b="1" u="sng" dirty="0">
                <a:solidFill>
                  <a:srgbClr val="7030A0"/>
                </a:solidFill>
              </a:rPr>
              <a:t>اذا كانت شركة أموال</a:t>
            </a:r>
            <a:r>
              <a:rPr lang="ar-AE" sz="2200" b="1" dirty="0">
                <a:solidFill>
                  <a:srgbClr val="7030A0"/>
                </a:solidFill>
              </a:rPr>
              <a:t>: </a:t>
            </a:r>
            <a:r>
              <a:rPr lang="ar-EG" sz="2200" b="1" dirty="0"/>
              <a:t>يقتصر</a:t>
            </a:r>
            <a:r>
              <a:rPr lang="ar-AE" sz="2200" b="1" dirty="0"/>
              <a:t> </a:t>
            </a:r>
            <a:r>
              <a:rPr lang="ar-EG" sz="2200" b="1" dirty="0"/>
              <a:t>أثر البطلان فقط على الشريك الذي طالب ببطلان عقد الشركة</a:t>
            </a:r>
            <a:r>
              <a:rPr lang="ar-EG" sz="2200" dirty="0"/>
              <a:t>، ويظل العقد صحيحًا منتجًا لآثاره بالنسبة لباقي الشركاء، </a:t>
            </a:r>
            <a:r>
              <a:rPr lang="ar-EG" sz="2200" b="1" dirty="0"/>
              <a:t>ويتم التنازل عن أسهم الشريك </a:t>
            </a:r>
            <a:r>
              <a:rPr lang="ar-EG" sz="2200" dirty="0"/>
              <a:t>الذي خرج من الشركة إلى المساهمين الآخرين، أو يتم خصم أسهمه من رأس مال الشركة</a:t>
            </a:r>
            <a:r>
              <a:rPr lang="ar-AE" sz="2200" dirty="0"/>
              <a:t>.</a:t>
            </a:r>
          </a:p>
          <a:p>
            <a:pPr lvl="1" algn="just" rtl="1"/>
            <a:r>
              <a:rPr lang="ar-AE" sz="2200" b="1" u="sng" dirty="0">
                <a:solidFill>
                  <a:srgbClr val="7030A0"/>
                </a:solidFill>
              </a:rPr>
              <a:t>اذا كانت شركة أشخاص</a:t>
            </a:r>
            <a:r>
              <a:rPr lang="ar-AE" sz="2200" b="1" dirty="0">
                <a:solidFill>
                  <a:srgbClr val="7030A0"/>
                </a:solidFill>
              </a:rPr>
              <a:t>: </a:t>
            </a:r>
            <a:r>
              <a:rPr lang="ar-EG" sz="2200" b="1" dirty="0"/>
              <a:t>تنقضي الشركة بخروج الشريك </a:t>
            </a:r>
            <a:r>
              <a:rPr lang="ar-EG" sz="2200" dirty="0"/>
              <a:t>الذي تمسك ببطلان العقد؛ لأنها شركات تقوم الاعتبار الشخصي ما لم يتفق الشركاء على خلاف ذلك. </a:t>
            </a:r>
            <a:endParaRPr lang="en-US" sz="2200" dirty="0"/>
          </a:p>
        </p:txBody>
      </p:sp>
      <p:sp>
        <p:nvSpPr>
          <p:cNvPr id="4" name="Footer Placeholder 3">
            <a:extLst>
              <a:ext uri="{FF2B5EF4-FFF2-40B4-BE49-F238E27FC236}">
                <a16:creationId xmlns:a16="http://schemas.microsoft.com/office/drawing/2014/main" id="{59E84B3F-8BDA-4102-A79A-389231DDE39B}"/>
              </a:ext>
            </a:extLst>
          </p:cNvPr>
          <p:cNvSpPr>
            <a:spLocks noGrp="1"/>
          </p:cNvSpPr>
          <p:nvPr>
            <p:ph type="ftr" sz="quarter" idx="11"/>
          </p:nvPr>
        </p:nvSpPr>
        <p:spPr/>
        <p:txBody>
          <a:bodyPr/>
          <a:lstStyle/>
          <a:p>
            <a:r>
              <a:rPr lang="en-US" dirty="0"/>
              <a:t>Dr. Eman Naboush</a:t>
            </a:r>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711243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a:bodyPr>
          <a:lstStyle/>
          <a:p>
            <a:pPr algn="ctr" rtl="1"/>
            <a:r>
              <a:rPr lang="ar-AE" dirty="0"/>
              <a:t>3- ال</a:t>
            </a:r>
            <a:r>
              <a:rPr lang="ar-EG" dirty="0"/>
              <a:t>بطلان </a:t>
            </a:r>
            <a:r>
              <a:rPr lang="ar-AE" dirty="0"/>
              <a:t>الخاص ب</a:t>
            </a:r>
            <a:r>
              <a:rPr lang="ar-EG" dirty="0"/>
              <a:t>عقد الشركة</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431235"/>
            <a:ext cx="9381067" cy="5115339"/>
          </a:xfrm>
        </p:spPr>
        <p:txBody>
          <a:bodyPr>
            <a:normAutofit/>
          </a:bodyPr>
          <a:lstStyle/>
          <a:p>
            <a:pPr algn="just" rtl="1"/>
            <a:r>
              <a:rPr lang="ar-EG" sz="3200" b="1" dirty="0">
                <a:solidFill>
                  <a:srgbClr val="FF0000"/>
                </a:solidFill>
              </a:rPr>
              <a:t>أسباب البطلان الخاص بعقد الشركة:</a:t>
            </a:r>
            <a:endParaRPr lang="ar-AE" sz="3200" b="1" dirty="0">
              <a:solidFill>
                <a:srgbClr val="FF0000"/>
              </a:solidFill>
            </a:endParaRPr>
          </a:p>
          <a:p>
            <a:pPr marL="971550" lvl="1" indent="-514350" algn="just" rtl="1">
              <a:buFont typeface="+mj-lt"/>
              <a:buAutoNum type="arabicPeriod"/>
            </a:pPr>
            <a:r>
              <a:rPr lang="ar-EG" sz="3200" dirty="0"/>
              <a:t>عدم </a:t>
            </a:r>
            <a:r>
              <a:rPr lang="ar-EG" sz="3200" b="1" dirty="0"/>
              <a:t>كتابة</a:t>
            </a:r>
            <a:r>
              <a:rPr lang="ar-EG" sz="3200" dirty="0"/>
              <a:t> عقد الشركة، أو التعديلات الواردة عليه، باللغة العربية أو </a:t>
            </a:r>
            <a:r>
              <a:rPr lang="ar-EG" sz="3200" b="1" dirty="0"/>
              <a:t>عدم توثيقه </a:t>
            </a:r>
            <a:r>
              <a:rPr lang="ar-EG" sz="3200" dirty="0"/>
              <a:t>أمام الجهات الرسمية المختصة</a:t>
            </a:r>
            <a:r>
              <a:rPr lang="ar-AE" sz="3200" dirty="0">
                <a:latin typeface="Segoe UI" panose="020B0502040204020203" pitchFamily="34" charset="0"/>
                <a:cs typeface="Segoe UI" panose="020B0502040204020203" pitchFamily="34" charset="0"/>
              </a:rPr>
              <a:t>.</a:t>
            </a:r>
          </a:p>
          <a:p>
            <a:pPr marL="457200" lvl="1" indent="0" algn="just" rtl="1">
              <a:buNone/>
            </a:pPr>
            <a:endParaRPr lang="ar-AE" sz="3200" dirty="0">
              <a:latin typeface="Segoe UI" panose="020B0502040204020203" pitchFamily="34" charset="0"/>
              <a:cs typeface="Segoe UI" panose="020B0502040204020203" pitchFamily="34" charset="0"/>
            </a:endParaRPr>
          </a:p>
          <a:p>
            <a:pPr marL="971550" lvl="1" indent="-514350" algn="just" rtl="1">
              <a:buFont typeface="+mj-lt"/>
              <a:buAutoNum type="arabicPeriod"/>
            </a:pPr>
            <a:r>
              <a:rPr lang="ar-EG" sz="3200" dirty="0"/>
              <a:t>عدم اتخاذ الإجراءات اللازمة </a:t>
            </a:r>
            <a:r>
              <a:rPr lang="ar-EG" sz="3200" b="1" dirty="0"/>
              <a:t>لشهر</a:t>
            </a:r>
            <a:r>
              <a:rPr lang="ar-EG" sz="3200" dirty="0"/>
              <a:t> عقد الشركة وكل ما يرد عليه من تعديلات لاحقة</a:t>
            </a:r>
            <a:r>
              <a:rPr lang="ar-AE" sz="3200" dirty="0"/>
              <a:t>.</a:t>
            </a:r>
          </a:p>
        </p:txBody>
      </p:sp>
      <p:sp>
        <p:nvSpPr>
          <p:cNvPr id="4" name="Footer Placeholder 3">
            <a:extLst>
              <a:ext uri="{FF2B5EF4-FFF2-40B4-BE49-F238E27FC236}">
                <a16:creationId xmlns:a16="http://schemas.microsoft.com/office/drawing/2014/main" id="{59E84B3F-8BDA-4102-A79A-389231DDE39B}"/>
              </a:ext>
            </a:extLst>
          </p:cNvPr>
          <p:cNvSpPr>
            <a:spLocks noGrp="1"/>
          </p:cNvSpPr>
          <p:nvPr>
            <p:ph type="ftr" sz="quarter" idx="11"/>
          </p:nvPr>
        </p:nvSpPr>
        <p:spPr/>
        <p:txBody>
          <a:bodyPr/>
          <a:lstStyle/>
          <a:p>
            <a:r>
              <a:rPr lang="en-US" dirty="0"/>
              <a:t>Dr. Eman Naboush</a:t>
            </a:r>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4259103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a:bodyPr>
          <a:lstStyle/>
          <a:p>
            <a:pPr algn="ctr" rtl="1"/>
            <a:r>
              <a:rPr lang="ar-AE" dirty="0"/>
              <a:t>تابع ال</a:t>
            </a:r>
            <a:r>
              <a:rPr lang="ar-EG" dirty="0"/>
              <a:t>بطلان </a:t>
            </a:r>
            <a:r>
              <a:rPr lang="ar-AE" dirty="0"/>
              <a:t>الخاص ب</a:t>
            </a:r>
            <a:r>
              <a:rPr lang="ar-EG" dirty="0"/>
              <a:t>عقد الشركة</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007171"/>
            <a:ext cx="9381067" cy="5579159"/>
          </a:xfrm>
        </p:spPr>
        <p:txBody>
          <a:bodyPr>
            <a:normAutofit/>
          </a:bodyPr>
          <a:lstStyle/>
          <a:p>
            <a:pPr marL="342900" lvl="1" indent="-342900" algn="r" rtl="1"/>
            <a:r>
              <a:rPr lang="ar-EG" sz="2200" b="1" dirty="0">
                <a:solidFill>
                  <a:srgbClr val="FF0000"/>
                </a:solidFill>
              </a:rPr>
              <a:t>أحكام البطلان الخاص بعقد الشركة:</a:t>
            </a:r>
            <a:endParaRPr lang="ar-AE" sz="2200" b="1" dirty="0">
              <a:solidFill>
                <a:srgbClr val="FF0000"/>
              </a:solidFill>
            </a:endParaRPr>
          </a:p>
          <a:p>
            <a:pPr marL="857250" lvl="2" indent="-457200" algn="just" rtl="1">
              <a:buFont typeface="+mj-lt"/>
              <a:buAutoNum type="arabicPeriod"/>
            </a:pPr>
            <a:r>
              <a:rPr lang="ar-EG" sz="2200" dirty="0"/>
              <a:t>يجوز للشركاء التمسك بهذا النوع من البطلان فيما بينهم</a:t>
            </a:r>
            <a:r>
              <a:rPr lang="ar-AE" sz="2200" dirty="0"/>
              <a:t>.</a:t>
            </a:r>
          </a:p>
          <a:p>
            <a:pPr marL="857250" lvl="2" indent="-457200" algn="just" rtl="1">
              <a:buFont typeface="+mj-lt"/>
              <a:buAutoNum type="arabicPeriod"/>
            </a:pPr>
            <a:r>
              <a:rPr lang="ar-EG" sz="2200" dirty="0"/>
              <a:t>البطلان الخاص بعقد الشركة </a:t>
            </a:r>
            <a:r>
              <a:rPr lang="ar-EG" sz="2200" b="1" dirty="0"/>
              <a:t>لا يتعلق بالنظام العام</a:t>
            </a:r>
            <a:r>
              <a:rPr lang="ar-EG" sz="2200" dirty="0"/>
              <a:t>، </a:t>
            </a:r>
            <a:r>
              <a:rPr lang="ar-AE" sz="2200" dirty="0"/>
              <a:t>ولا يجوز للمحكمة أن تقضي به من تلقاء نفسها</a:t>
            </a:r>
            <a:r>
              <a:rPr lang="ar-EG" sz="2200" dirty="0"/>
              <a:t>، وإنما يجب أن يطلبه من تقرر لمصلحته. </a:t>
            </a:r>
            <a:endParaRPr lang="ar-AE" sz="2200" dirty="0"/>
          </a:p>
          <a:p>
            <a:pPr marL="857250" lvl="2" indent="-457200" algn="just" rtl="1">
              <a:buFont typeface="+mj-lt"/>
              <a:buAutoNum type="arabicPeriod"/>
            </a:pPr>
            <a:r>
              <a:rPr lang="ar-EG" sz="2200" dirty="0"/>
              <a:t>يجوز للشريك أن يتنازل عن طلب الإبطال، كما أن حقه يسقط بمضي المدة</a:t>
            </a:r>
            <a:r>
              <a:rPr lang="ar-AE" sz="2200" dirty="0"/>
              <a:t>.</a:t>
            </a:r>
          </a:p>
          <a:p>
            <a:pPr marL="857250" lvl="2" indent="-457200" algn="just" rtl="1">
              <a:buFont typeface="+mj-lt"/>
              <a:buAutoNum type="arabicPeriod"/>
            </a:pPr>
            <a:r>
              <a:rPr lang="ar-EG" sz="2200" dirty="0"/>
              <a:t>لا يجوز للشركاء الاحتجاج بهذا البطلان في مواجهة الغير</a:t>
            </a:r>
            <a:r>
              <a:rPr lang="ar-AE" sz="2200" dirty="0"/>
              <a:t>.</a:t>
            </a:r>
          </a:p>
          <a:p>
            <a:pPr marL="857250" lvl="2" indent="-457200" algn="just" rtl="1">
              <a:buFont typeface="+mj-lt"/>
              <a:buAutoNum type="arabicPeriod"/>
            </a:pPr>
            <a:r>
              <a:rPr lang="ar-EG" sz="2200" b="1" dirty="0"/>
              <a:t>يكون للغير الخيار </a:t>
            </a:r>
            <a:r>
              <a:rPr lang="ar-EG" sz="2200" dirty="0"/>
              <a:t>بين طلب بطلان عقد الشركة لعدم الكتابة أو عدم القيد في السجل التجاري، كما يكون له التمسك بوجود الشركة</a:t>
            </a:r>
            <a:r>
              <a:rPr lang="ar-AE" sz="2200" dirty="0"/>
              <a:t>- </a:t>
            </a:r>
            <a:r>
              <a:rPr lang="ar-EG" sz="2200" dirty="0"/>
              <a:t>وإذا تعارضت مصالح الغير، فتمسك بعضهم بعقد الشركة، بينما طالب البعض الآخر ببطلان العقد، فإنه يجب الحكم بالبطلان باعتباره القاعدة عند عدم توافر الأركان الشكلية للعقد</a:t>
            </a:r>
            <a:r>
              <a:rPr lang="ar-AE" sz="2200" dirty="0"/>
              <a:t>.</a:t>
            </a:r>
          </a:p>
          <a:p>
            <a:pPr marL="857250" lvl="2" indent="-457200" algn="just" rtl="1">
              <a:buFont typeface="+mj-lt"/>
              <a:buAutoNum type="arabicPeriod"/>
            </a:pPr>
            <a:r>
              <a:rPr lang="ar-EG" sz="2200" b="1" dirty="0"/>
              <a:t>يمكن تصحيح العقد بتدارك سبب البطلان</a:t>
            </a:r>
            <a:r>
              <a:rPr lang="ar-EG" sz="2200" dirty="0"/>
              <a:t>؛ وذلك بالقيام بالإجراء الشكلي الذى يتطل</a:t>
            </a:r>
            <a:r>
              <a:rPr lang="ar-AE" sz="2200" dirty="0"/>
              <a:t>ب</a:t>
            </a:r>
            <a:r>
              <a:rPr lang="ar-EG" sz="2200" dirty="0"/>
              <a:t>ه القانون قبل صدور الحكم بالبطلان</a:t>
            </a:r>
            <a:r>
              <a:rPr lang="ar-AE" sz="2200" dirty="0"/>
              <a:t>.</a:t>
            </a:r>
            <a:endParaRPr lang="ar-AE" sz="2200" dirty="0">
              <a:solidFill>
                <a:srgbClr val="FF0000"/>
              </a:solidFill>
            </a:endParaRPr>
          </a:p>
        </p:txBody>
      </p:sp>
      <p:sp>
        <p:nvSpPr>
          <p:cNvPr id="4" name="Footer Placeholder 3">
            <a:extLst>
              <a:ext uri="{FF2B5EF4-FFF2-40B4-BE49-F238E27FC236}">
                <a16:creationId xmlns:a16="http://schemas.microsoft.com/office/drawing/2014/main" id="{59E84B3F-8BDA-4102-A79A-389231DDE39B}"/>
              </a:ext>
            </a:extLst>
          </p:cNvPr>
          <p:cNvSpPr>
            <a:spLocks noGrp="1"/>
          </p:cNvSpPr>
          <p:nvPr>
            <p:ph type="ftr" sz="quarter" idx="11"/>
          </p:nvPr>
        </p:nvSpPr>
        <p:spPr/>
        <p:txBody>
          <a:bodyPr/>
          <a:lstStyle/>
          <a:p>
            <a:r>
              <a:rPr lang="en-US" dirty="0"/>
              <a:t>Dr. Eman Naboush</a:t>
            </a:r>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680661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a:bodyPr>
          <a:lstStyle/>
          <a:p>
            <a:pPr algn="ctr" rtl="1"/>
            <a:r>
              <a:rPr lang="ar-AE" dirty="0"/>
              <a:t>تابع ال</a:t>
            </a:r>
            <a:r>
              <a:rPr lang="ar-EG" dirty="0"/>
              <a:t>بطلان </a:t>
            </a:r>
            <a:r>
              <a:rPr lang="ar-AE" dirty="0"/>
              <a:t>الخاص ب</a:t>
            </a:r>
            <a:r>
              <a:rPr lang="ar-EG" dirty="0"/>
              <a:t>عقد الشركة</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431235"/>
            <a:ext cx="9381067" cy="5115339"/>
          </a:xfrm>
        </p:spPr>
        <p:txBody>
          <a:bodyPr>
            <a:normAutofit/>
          </a:bodyPr>
          <a:lstStyle/>
          <a:p>
            <a:pPr marL="342900" lvl="1" indent="-342900" algn="just" rtl="1"/>
            <a:r>
              <a:rPr lang="ar-AE" sz="2200" b="1" dirty="0">
                <a:solidFill>
                  <a:srgbClr val="FF0000"/>
                </a:solidFill>
              </a:rPr>
              <a:t>آثار</a:t>
            </a:r>
            <a:r>
              <a:rPr lang="ar-EG" sz="2200" b="1" dirty="0">
                <a:solidFill>
                  <a:srgbClr val="FF0000"/>
                </a:solidFill>
              </a:rPr>
              <a:t> البطلان الخاص بعقد الشركة:</a:t>
            </a:r>
            <a:endParaRPr lang="ar-AE" sz="2200" b="1" dirty="0">
              <a:solidFill>
                <a:srgbClr val="FF0000"/>
              </a:solidFill>
            </a:endParaRPr>
          </a:p>
          <a:p>
            <a:pPr marL="857250" lvl="2" indent="-457200" algn="just" rtl="1">
              <a:buFont typeface="+mj-lt"/>
              <a:buAutoNum type="arabicPeriod"/>
            </a:pPr>
            <a:r>
              <a:rPr lang="ar-AE" sz="2200" b="1" dirty="0"/>
              <a:t>بالنسبة لعلاقة الشركاء فيما بينهم: </a:t>
            </a:r>
            <a:r>
              <a:rPr lang="ar-AE" sz="2200" dirty="0"/>
              <a:t>عدم رجعية البطلان ولا يحدث أثره إلا بعد صيرورة الحكم باتاً وتكون </a:t>
            </a:r>
            <a:r>
              <a:rPr lang="ar-AE" sz="2200" b="1" u="sng" dirty="0"/>
              <a:t>تصرفات الشركة السابقة صحيحة </a:t>
            </a:r>
            <a:r>
              <a:rPr lang="ar-AE" sz="2200" dirty="0"/>
              <a:t>منتجة لآثارها ويتم حل الشركة بالنسبة للمستقبل.</a:t>
            </a:r>
          </a:p>
          <a:p>
            <a:pPr marL="857250" lvl="2" indent="-457200" algn="just" rtl="1">
              <a:buFont typeface="+mj-lt"/>
              <a:buAutoNum type="arabicPeriod"/>
            </a:pPr>
            <a:r>
              <a:rPr lang="ar-AE" sz="2200" b="1" dirty="0"/>
              <a:t>بالنسبة لعلاقة الشركاء بالغير: </a:t>
            </a:r>
            <a:r>
              <a:rPr lang="ar-AE" sz="2200" dirty="0"/>
              <a:t>لا يجوز للشركاء التمسك بالبطلان تجاه الغير ولا يجوز إثباتها بمواجهتهم إلا بالكتابة. وبالمقابل يجوز للغير إثباتها بكافة طرق الاثبات لأن الشركة بالنسبة له واقعة مادية. ولكن لا يجوز لدائني الشركة المطالبة ببطلانها للتخلص من الديون المترتبة لها في ذمتهم. </a:t>
            </a:r>
          </a:p>
          <a:p>
            <a:pPr marL="400050" lvl="2" indent="0" algn="just" rtl="1">
              <a:buNone/>
            </a:pPr>
            <a:r>
              <a:rPr lang="ar-AE" sz="2200" b="1" dirty="0">
                <a:solidFill>
                  <a:srgbClr val="7030A0"/>
                </a:solidFill>
              </a:rPr>
              <a:t>ملاحظة: </a:t>
            </a:r>
            <a:r>
              <a:rPr lang="ar-EG" sz="2200" dirty="0"/>
              <a:t>لا يترتب على بطلان العقد زوال كل قيمه له، بل </a:t>
            </a:r>
            <a:r>
              <a:rPr lang="ar-EG" sz="2200" b="1" dirty="0"/>
              <a:t>يتم </a:t>
            </a:r>
            <a:r>
              <a:rPr lang="ar-AE" sz="2200" b="1" dirty="0"/>
              <a:t>إ</a:t>
            </a:r>
            <a:r>
              <a:rPr lang="ar-EG" sz="2200" b="1" dirty="0"/>
              <a:t>تباع أحكامه، رغم الحكم ببطلانه</a:t>
            </a:r>
            <a:r>
              <a:rPr lang="ar-EG" sz="2200" dirty="0"/>
              <a:t>، لتصفية الشركة وتسوية حقوق الشركاء فيما بينهم، باعتبار أن الشركة تظل محتفظة بوجودها في الفترة السابقة على الحكم بالبطلان </a:t>
            </a:r>
            <a:r>
              <a:rPr lang="ar-EG" sz="2200" b="1" dirty="0"/>
              <a:t>كشركة فعلية</a:t>
            </a:r>
            <a:r>
              <a:rPr lang="ar-EG" sz="2200" dirty="0"/>
              <a:t>. </a:t>
            </a:r>
            <a:endParaRPr lang="en-US" sz="2200" dirty="0"/>
          </a:p>
        </p:txBody>
      </p:sp>
      <p:sp>
        <p:nvSpPr>
          <p:cNvPr id="4" name="Footer Placeholder 3">
            <a:extLst>
              <a:ext uri="{FF2B5EF4-FFF2-40B4-BE49-F238E27FC236}">
                <a16:creationId xmlns:a16="http://schemas.microsoft.com/office/drawing/2014/main" id="{59E84B3F-8BDA-4102-A79A-389231DDE39B}"/>
              </a:ext>
            </a:extLst>
          </p:cNvPr>
          <p:cNvSpPr>
            <a:spLocks noGrp="1"/>
          </p:cNvSpPr>
          <p:nvPr>
            <p:ph type="ftr" sz="quarter" idx="11"/>
          </p:nvPr>
        </p:nvSpPr>
        <p:spPr/>
        <p:txBody>
          <a:bodyPr/>
          <a:lstStyle/>
          <a:p>
            <a:r>
              <a:rPr lang="en-US" dirty="0"/>
              <a:t>Dr. Eman Naboush</a:t>
            </a:r>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89793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a:bodyPr>
          <a:lstStyle/>
          <a:p>
            <a:pPr algn="ctr" rtl="1"/>
            <a:r>
              <a:rPr lang="ar-EG" b="1" dirty="0"/>
              <a:t>الشركة</a:t>
            </a:r>
            <a:r>
              <a:rPr lang="ar-AE" b="1" dirty="0"/>
              <a:t> الفعلية</a:t>
            </a:r>
            <a:endParaRPr lang="en-US" b="1"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431235"/>
            <a:ext cx="9381067" cy="5115339"/>
          </a:xfrm>
        </p:spPr>
        <p:txBody>
          <a:bodyPr>
            <a:normAutofit/>
          </a:bodyPr>
          <a:lstStyle/>
          <a:p>
            <a:pPr algn="just" rtl="1"/>
            <a:r>
              <a:rPr lang="ar-AE" sz="2200" b="1" dirty="0">
                <a:solidFill>
                  <a:srgbClr val="FF0000"/>
                </a:solidFill>
              </a:rPr>
              <a:t>أساس نظرية الشركة الفعلية</a:t>
            </a:r>
            <a:r>
              <a:rPr lang="ar-AE" sz="2200" dirty="0"/>
              <a:t>: الأصل أن</a:t>
            </a:r>
            <a:r>
              <a:rPr lang="ar-EG" sz="2200" dirty="0"/>
              <a:t>ه متى تقرر بطلان العقد فيكون</a:t>
            </a:r>
            <a:r>
              <a:rPr lang="ar-AE" sz="2200" dirty="0"/>
              <a:t> هو</a:t>
            </a:r>
            <a:r>
              <a:rPr lang="ar-EG" sz="2200" dirty="0"/>
              <a:t> والعدم سواء</a:t>
            </a:r>
            <a:r>
              <a:rPr lang="en-US" sz="2200" dirty="0"/>
              <a:t> </a:t>
            </a:r>
            <a:r>
              <a:rPr lang="ar-AE" sz="2200" dirty="0"/>
              <a:t>ويكون البطلان </a:t>
            </a:r>
            <a:r>
              <a:rPr lang="ar-EG" sz="2200" dirty="0"/>
              <a:t>بأثر رجعى بحيث يعود المتعاقدون إلى الحالة </a:t>
            </a:r>
            <a:r>
              <a:rPr lang="ar-EG" sz="2200" dirty="0" err="1"/>
              <a:t>التى</a:t>
            </a:r>
            <a:r>
              <a:rPr lang="ar-EG" sz="2200" dirty="0"/>
              <a:t> كانوا عليها قبل التعاقد. </a:t>
            </a:r>
            <a:r>
              <a:rPr lang="ar-AE" sz="2200" b="1" dirty="0"/>
              <a:t>ولكن</a:t>
            </a:r>
            <a:r>
              <a:rPr lang="ar-EG" sz="2200" b="1" dirty="0"/>
              <a:t> تطبيق هذه القاعدة على عقد الشركة لا يتفق مع قواعد العدالة وقد يؤد</a:t>
            </a:r>
            <a:r>
              <a:rPr lang="ar-AE" sz="2200" b="1" dirty="0"/>
              <a:t>ي</a:t>
            </a:r>
            <a:r>
              <a:rPr lang="ar-EG" sz="2200" b="1" dirty="0"/>
              <a:t> إلى نتائج غير مرغوب فيها من الناحية الاقتصادية وإهدار لحقوق الغير</a:t>
            </a:r>
            <a:r>
              <a:rPr lang="ar-EG" sz="2200" dirty="0"/>
              <a:t>. </a:t>
            </a:r>
            <a:r>
              <a:rPr lang="ar-EG" sz="2200" dirty="0" err="1"/>
              <a:t>ولتفادى</a:t>
            </a:r>
            <a:r>
              <a:rPr lang="ar-EG" sz="2200" dirty="0"/>
              <a:t> مثل هذه النتائج ابتكر القضاء ما يعرف بالشركة الفعلية</a:t>
            </a:r>
            <a:r>
              <a:rPr lang="ar-AE" sz="2200" dirty="0"/>
              <a:t>.</a:t>
            </a:r>
          </a:p>
          <a:p>
            <a:pPr algn="just" rtl="1"/>
            <a:r>
              <a:rPr lang="ar-EG" sz="2200" b="1" dirty="0">
                <a:solidFill>
                  <a:srgbClr val="FF0000"/>
                </a:solidFill>
              </a:rPr>
              <a:t>الشركة الفعلية هي </a:t>
            </a:r>
            <a:r>
              <a:rPr lang="ar-EG" sz="2200" dirty="0"/>
              <a:t>تلك الشركة التي </a:t>
            </a:r>
            <a:r>
              <a:rPr lang="ar-EG" sz="2200" u="sng" dirty="0"/>
              <a:t>قامت صحيحة </a:t>
            </a:r>
            <a:r>
              <a:rPr lang="ar-EG" sz="2200" dirty="0"/>
              <a:t>مستوفية أركانها الموضوعية اللازمة لاكتسابها الشخصية المعنوية، </a:t>
            </a:r>
            <a:r>
              <a:rPr lang="ar-EG" sz="2200" u="sng" dirty="0"/>
              <a:t>وباشرت نشاطها </a:t>
            </a:r>
            <a:r>
              <a:rPr lang="ar-EG" sz="2200" dirty="0" err="1"/>
              <a:t>فى</a:t>
            </a:r>
            <a:r>
              <a:rPr lang="ar-EG" sz="2200" dirty="0"/>
              <a:t> الواقع، ودخلت في تعاملات مع الغير أصبحت بموجبها دائنة أو مدينة، ثم </a:t>
            </a:r>
            <a:r>
              <a:rPr lang="ar-EG" sz="2200" u="sng" dirty="0"/>
              <a:t>حكم ببطلانها لتخلف أحد أركانها الشكلية</a:t>
            </a:r>
            <a:r>
              <a:rPr lang="ar-AE" sz="2200" u="sng" dirty="0"/>
              <a:t> </a:t>
            </a:r>
            <a:r>
              <a:rPr lang="ar-EG" sz="2200" dirty="0"/>
              <a:t>فيعتد بوجودها الواقعي في الفترة السابقة على الحكم ببطلانها كما لو كانت شركة صحيحة</a:t>
            </a:r>
            <a:r>
              <a:rPr lang="ar-AE" sz="2200" dirty="0"/>
              <a:t>.</a:t>
            </a:r>
          </a:p>
          <a:p>
            <a:pPr algn="just" rtl="1"/>
            <a:r>
              <a:rPr lang="ar-AE" sz="2200" b="1" dirty="0">
                <a:solidFill>
                  <a:srgbClr val="FF0000"/>
                </a:solidFill>
              </a:rPr>
              <a:t>أ</a:t>
            </a:r>
            <a:r>
              <a:rPr lang="ar-EG" sz="2200" b="1" dirty="0">
                <a:solidFill>
                  <a:srgbClr val="FF0000"/>
                </a:solidFill>
              </a:rPr>
              <a:t>ساس</a:t>
            </a:r>
            <a:r>
              <a:rPr lang="ar-AE" sz="2200" b="1" dirty="0">
                <a:solidFill>
                  <a:srgbClr val="FF0000"/>
                </a:solidFill>
              </a:rPr>
              <a:t> </a:t>
            </a:r>
            <a:r>
              <a:rPr lang="ar-EG" sz="2200" b="1" dirty="0">
                <a:solidFill>
                  <a:srgbClr val="FF0000"/>
                </a:solidFill>
              </a:rPr>
              <a:t>نظرية الشركة الفعلية:</a:t>
            </a:r>
            <a:r>
              <a:rPr lang="ar-AE" sz="2200" b="1" dirty="0">
                <a:solidFill>
                  <a:srgbClr val="FF0000"/>
                </a:solidFill>
              </a:rPr>
              <a:t> </a:t>
            </a:r>
            <a:r>
              <a:rPr lang="ar-AE" sz="2200" dirty="0"/>
              <a:t>المادة 14 من ق. ش. ت "...</a:t>
            </a:r>
            <a:r>
              <a:rPr lang="ar-EG" sz="2200" dirty="0"/>
              <a:t> إذا حكم بالبطلان بناء على طلب أحد الشركاء فلا يحدث البطلان أثره إلا من وقت صيرورة الحكم باتًا".</a:t>
            </a:r>
            <a:endParaRPr lang="en-US" sz="2200" dirty="0"/>
          </a:p>
        </p:txBody>
      </p:sp>
      <p:sp>
        <p:nvSpPr>
          <p:cNvPr id="4" name="Footer Placeholder 3">
            <a:extLst>
              <a:ext uri="{FF2B5EF4-FFF2-40B4-BE49-F238E27FC236}">
                <a16:creationId xmlns:a16="http://schemas.microsoft.com/office/drawing/2014/main" id="{59E84B3F-8BDA-4102-A79A-389231DDE39B}"/>
              </a:ext>
            </a:extLst>
          </p:cNvPr>
          <p:cNvSpPr>
            <a:spLocks noGrp="1"/>
          </p:cNvSpPr>
          <p:nvPr>
            <p:ph type="ftr" sz="quarter" idx="11"/>
          </p:nvPr>
        </p:nvSpPr>
        <p:spPr/>
        <p:txBody>
          <a:bodyPr/>
          <a:lstStyle/>
          <a:p>
            <a:r>
              <a:rPr lang="en-US" dirty="0"/>
              <a:t>Dr. Eman Naboush</a:t>
            </a:r>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62301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a:bodyPr>
          <a:lstStyle/>
          <a:p>
            <a:pPr algn="ctr" rtl="1"/>
            <a:r>
              <a:rPr lang="ar-AE" dirty="0"/>
              <a:t>تابع </a:t>
            </a:r>
            <a:r>
              <a:rPr lang="ar-EG" dirty="0"/>
              <a:t>الشركة</a:t>
            </a:r>
            <a:r>
              <a:rPr lang="ar-AE" dirty="0"/>
              <a:t> الفعلية</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431235"/>
            <a:ext cx="9381067" cy="5115339"/>
          </a:xfrm>
        </p:spPr>
        <p:txBody>
          <a:bodyPr>
            <a:normAutofit/>
          </a:bodyPr>
          <a:lstStyle/>
          <a:p>
            <a:pPr algn="r" rtl="1"/>
            <a:r>
              <a:rPr lang="ar-EG" sz="2800" b="1" dirty="0">
                <a:solidFill>
                  <a:srgbClr val="FF0000"/>
                </a:solidFill>
              </a:rPr>
              <a:t>شروط تطبيق نظرية الشركة الفعلية</a:t>
            </a:r>
            <a:r>
              <a:rPr lang="ar-AE" sz="2800" b="1" dirty="0">
                <a:solidFill>
                  <a:srgbClr val="FF0000"/>
                </a:solidFill>
              </a:rPr>
              <a:t>:</a:t>
            </a:r>
          </a:p>
          <a:p>
            <a:pPr marL="971550" lvl="1" indent="-514350" algn="just" rtl="1">
              <a:buFont typeface="+mj-lt"/>
              <a:buAutoNum type="arabicPeriod"/>
            </a:pPr>
            <a:r>
              <a:rPr lang="ar-EG" sz="2800" dirty="0"/>
              <a:t>قيام شركة </a:t>
            </a:r>
            <a:r>
              <a:rPr lang="ar-AE" sz="2800" dirty="0"/>
              <a:t>توفرت فيها كافة الأركان الموضوعية العامة والخاصة.</a:t>
            </a:r>
          </a:p>
          <a:p>
            <a:pPr marL="971550" lvl="1" indent="-514350" algn="just" rtl="1">
              <a:buFont typeface="+mj-lt"/>
              <a:buAutoNum type="arabicPeriod"/>
            </a:pPr>
            <a:r>
              <a:rPr lang="ar-AE" sz="2800" dirty="0"/>
              <a:t>أن تكون الشركة قد باشرت </a:t>
            </a:r>
            <a:r>
              <a:rPr lang="ar-EG" sz="2800" dirty="0"/>
              <a:t>نشاطها</a:t>
            </a:r>
            <a:r>
              <a:rPr lang="ar-AE" sz="2800" dirty="0"/>
              <a:t>.</a:t>
            </a:r>
          </a:p>
          <a:p>
            <a:pPr marL="971550" lvl="1" indent="-514350" algn="just" rtl="1">
              <a:buFont typeface="+mj-lt"/>
              <a:buAutoNum type="arabicPeriod"/>
            </a:pPr>
            <a:r>
              <a:rPr lang="ar-AE" sz="2800" dirty="0"/>
              <a:t>الحكم ببطلان الشركة لسبب لا يمس العقد في ذاته كالبطلان لتخلف أحد الأركان الشكلية أو تعيب إرادة أحد الشركاء أو نقص أهليته حيث </a:t>
            </a:r>
            <a:r>
              <a:rPr lang="ar-EG" sz="2800" dirty="0"/>
              <a:t>تعتبر الشركة كأن لم تكن بالنسبة إلى ناقص الأهلية، أو الشريك الذى عيبت إرادته، أما بالنسبة لباق</a:t>
            </a:r>
            <a:r>
              <a:rPr lang="ar-AE" sz="2800" dirty="0"/>
              <a:t>ي</a:t>
            </a:r>
            <a:r>
              <a:rPr lang="ar-EG" sz="2800" dirty="0"/>
              <a:t> الشركاء </a:t>
            </a:r>
            <a:r>
              <a:rPr lang="ar-EG" sz="2800" b="1" dirty="0">
                <a:solidFill>
                  <a:srgbClr val="7030A0"/>
                </a:solidFill>
              </a:rPr>
              <a:t>فتعتبر الشركة ف</a:t>
            </a:r>
            <a:r>
              <a:rPr lang="ar-AE" sz="2800" b="1" dirty="0">
                <a:solidFill>
                  <a:srgbClr val="7030A0"/>
                </a:solidFill>
              </a:rPr>
              <a:t>ي</a:t>
            </a:r>
            <a:r>
              <a:rPr lang="ar-EG" sz="2800" b="1" dirty="0">
                <a:solidFill>
                  <a:srgbClr val="7030A0"/>
                </a:solidFill>
              </a:rPr>
              <a:t> الفترة بين تكوينها والحكم ببطلانها قائمة فعلا.</a:t>
            </a:r>
            <a:endParaRPr lang="ar-AE" sz="2800" b="1" dirty="0">
              <a:solidFill>
                <a:srgbClr val="7030A0"/>
              </a:solidFill>
            </a:endParaRPr>
          </a:p>
          <a:p>
            <a:pPr lvl="1" algn="r" rtl="1"/>
            <a:endParaRPr lang="en-US" sz="2000" dirty="0"/>
          </a:p>
        </p:txBody>
      </p:sp>
      <p:sp>
        <p:nvSpPr>
          <p:cNvPr id="4" name="Footer Placeholder 3">
            <a:extLst>
              <a:ext uri="{FF2B5EF4-FFF2-40B4-BE49-F238E27FC236}">
                <a16:creationId xmlns:a16="http://schemas.microsoft.com/office/drawing/2014/main" id="{59E84B3F-8BDA-4102-A79A-389231DDE39B}"/>
              </a:ext>
            </a:extLst>
          </p:cNvPr>
          <p:cNvSpPr>
            <a:spLocks noGrp="1"/>
          </p:cNvSpPr>
          <p:nvPr>
            <p:ph type="ftr" sz="quarter" idx="11"/>
          </p:nvPr>
        </p:nvSpPr>
        <p:spPr/>
        <p:txBody>
          <a:bodyPr/>
          <a:lstStyle/>
          <a:p>
            <a:r>
              <a:rPr lang="en-US" dirty="0"/>
              <a:t>Dr. Eman Naboush</a:t>
            </a:r>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3010824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a:bodyPr>
          <a:lstStyle/>
          <a:p>
            <a:pPr algn="ctr" rtl="1"/>
            <a:r>
              <a:rPr lang="ar-AE" dirty="0"/>
              <a:t>تابع </a:t>
            </a:r>
            <a:r>
              <a:rPr lang="ar-EG" dirty="0"/>
              <a:t>الشركة</a:t>
            </a:r>
            <a:r>
              <a:rPr lang="ar-AE" dirty="0"/>
              <a:t> الفعلية</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431235"/>
            <a:ext cx="9381067" cy="5115339"/>
          </a:xfrm>
        </p:spPr>
        <p:txBody>
          <a:bodyPr>
            <a:normAutofit/>
          </a:bodyPr>
          <a:lstStyle/>
          <a:p>
            <a:pPr algn="just" rtl="1"/>
            <a:r>
              <a:rPr lang="ar-EG" sz="2200" b="1" dirty="0"/>
              <a:t>الآثار المترتبة على الشركة الفعلية </a:t>
            </a:r>
            <a:r>
              <a:rPr lang="ar-AE" sz="2200" b="1" dirty="0"/>
              <a:t>:</a:t>
            </a:r>
          </a:p>
          <a:p>
            <a:pPr marL="971550" lvl="1" indent="-514350" algn="just" rtl="1">
              <a:buFont typeface="+mj-lt"/>
              <a:buAutoNum type="arabicPeriod"/>
            </a:pPr>
            <a:r>
              <a:rPr lang="ar-AE" sz="2200" u="sng" dirty="0">
                <a:solidFill>
                  <a:srgbClr val="FF0000"/>
                </a:solidFill>
              </a:rPr>
              <a:t>بالنسبة للشركة: </a:t>
            </a:r>
            <a:r>
              <a:rPr lang="ar-AE" sz="2200" dirty="0"/>
              <a:t>تحتفظ بالشخصية المعنوية وشكلها ونوعها وتبقى كافة التزاماتها وحقوقها صحيحة ومنتجة لآثارها بين الشركاء وبالنسبة للغير الذين لم يتمسكوا ببطلان الشركة وذلك لحين صدور الحكم ببطلانها </a:t>
            </a:r>
            <a:r>
              <a:rPr lang="ar-EG" sz="2200" dirty="0"/>
              <a:t>ويجب تصفية الشركة بمجرد صدور الحكم بالبطلان. </a:t>
            </a:r>
            <a:r>
              <a:rPr lang="ar-EG" sz="2200" b="1" dirty="0"/>
              <a:t>ويتبع في تصفيتها نصوص العقد الذي حكم ببطلانه</a:t>
            </a:r>
            <a:r>
              <a:rPr lang="ar-EG" sz="2200" dirty="0"/>
              <a:t>.</a:t>
            </a:r>
            <a:endParaRPr lang="ar-AE" sz="2200" dirty="0"/>
          </a:p>
          <a:p>
            <a:pPr lvl="1" algn="just" rtl="1"/>
            <a:r>
              <a:rPr lang="ar-AE" sz="2200" u="sng" dirty="0">
                <a:solidFill>
                  <a:srgbClr val="FF0000"/>
                </a:solidFill>
              </a:rPr>
              <a:t>بالنسبة للشركاء: </a:t>
            </a:r>
            <a:r>
              <a:rPr lang="ar-EG" sz="2200" dirty="0"/>
              <a:t>يظل عقد الشركة صحيحا منتجا آثاره فيما بين الشركاء - فيما عدا من تقرر البطلان لصالحه</a:t>
            </a:r>
            <a:r>
              <a:rPr lang="ar-AE" sz="2200" dirty="0"/>
              <a:t>.</a:t>
            </a:r>
          </a:p>
          <a:p>
            <a:pPr lvl="1" algn="just" rtl="1"/>
            <a:r>
              <a:rPr lang="ar-AE" sz="2200" u="sng" dirty="0">
                <a:solidFill>
                  <a:srgbClr val="FF0000"/>
                </a:solidFill>
              </a:rPr>
              <a:t>بالنسبة للغير: </a:t>
            </a:r>
            <a:r>
              <a:rPr lang="ar-EG" sz="2200" dirty="0"/>
              <a:t>يكون للغير </a:t>
            </a:r>
            <a:r>
              <a:rPr lang="ar-EG" sz="2200" b="1" dirty="0">
                <a:solidFill>
                  <a:srgbClr val="7030A0"/>
                </a:solidFill>
              </a:rPr>
              <a:t>حق الخيار </a:t>
            </a:r>
            <a:r>
              <a:rPr lang="ar-EG" sz="2200" dirty="0"/>
              <a:t>بين التمسك ببقاء الشركة واعتبارها صحيحة أو طلب البطلان بأثر رجعى حسبما تقتضى مصلحته</a:t>
            </a:r>
            <a:r>
              <a:rPr lang="ar-AE" sz="2200" dirty="0"/>
              <a:t>. </a:t>
            </a:r>
            <a:r>
              <a:rPr lang="ar-EG" sz="2200" dirty="0"/>
              <a:t>إذا تعارضت مصلحة الغير، فتمسك أحدهم بصحة الشركة، وتمسك الآخر بالبطلان</a:t>
            </a:r>
            <a:r>
              <a:rPr lang="ar-AE" sz="2200" dirty="0"/>
              <a:t> </a:t>
            </a:r>
            <a:r>
              <a:rPr lang="ar-EG" sz="2200" dirty="0"/>
              <a:t>يرى الفقه الغالب أنه يجب القضاء بالبطلان باعتباره الأصل ف</a:t>
            </a:r>
            <a:r>
              <a:rPr lang="ar-AE" sz="2200" dirty="0"/>
              <a:t>ي</a:t>
            </a:r>
            <a:r>
              <a:rPr lang="ar-EG" sz="2200" dirty="0"/>
              <a:t> حالة عدم استيفاء الأوضاع القانونية</a:t>
            </a:r>
            <a:r>
              <a:rPr lang="ar-AE" sz="2200" dirty="0"/>
              <a:t>.</a:t>
            </a:r>
            <a:endParaRPr lang="en-US" sz="2200" dirty="0"/>
          </a:p>
        </p:txBody>
      </p:sp>
      <p:sp>
        <p:nvSpPr>
          <p:cNvPr id="4" name="Footer Placeholder 3">
            <a:extLst>
              <a:ext uri="{FF2B5EF4-FFF2-40B4-BE49-F238E27FC236}">
                <a16:creationId xmlns:a16="http://schemas.microsoft.com/office/drawing/2014/main" id="{59E84B3F-8BDA-4102-A79A-389231DDE39B}"/>
              </a:ext>
            </a:extLst>
          </p:cNvPr>
          <p:cNvSpPr>
            <a:spLocks noGrp="1"/>
          </p:cNvSpPr>
          <p:nvPr>
            <p:ph type="ftr" sz="quarter" idx="11"/>
          </p:nvPr>
        </p:nvSpPr>
        <p:spPr/>
        <p:txBody>
          <a:bodyPr/>
          <a:lstStyle/>
          <a:p>
            <a:r>
              <a:rPr lang="en-US" dirty="0"/>
              <a:t>Dr. Eman Naboush</a:t>
            </a:r>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1841027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3" y="225287"/>
            <a:ext cx="8596668" cy="1086678"/>
          </a:xfrm>
        </p:spPr>
        <p:txBody>
          <a:bodyPr>
            <a:normAutofit fontScale="90000"/>
          </a:bodyPr>
          <a:lstStyle/>
          <a:p>
            <a:pPr algn="ctr" rtl="1"/>
            <a:r>
              <a:rPr lang="ar-EG" b="1" dirty="0"/>
              <a:t>الأركان </a:t>
            </a:r>
            <a:r>
              <a:rPr lang="ar-AE" b="1" dirty="0"/>
              <a:t>الشكلية </a:t>
            </a:r>
            <a:r>
              <a:rPr lang="ar-EG" b="1" dirty="0"/>
              <a:t>لعقد الشركة</a:t>
            </a:r>
            <a:r>
              <a:rPr lang="ar-AE" b="1" dirty="0"/>
              <a:t>-</a:t>
            </a:r>
            <a:br>
              <a:rPr lang="ar-AE" b="1" dirty="0"/>
            </a:br>
            <a:r>
              <a:rPr lang="ar-AE" b="1" dirty="0">
                <a:solidFill>
                  <a:srgbClr val="FF0000"/>
                </a:solidFill>
              </a:rPr>
              <a:t>1- الكتابة</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431235"/>
            <a:ext cx="9381067" cy="5115339"/>
          </a:xfrm>
        </p:spPr>
        <p:txBody>
          <a:bodyPr>
            <a:normAutofit/>
          </a:bodyPr>
          <a:lstStyle/>
          <a:p>
            <a:pPr algn="just" rtl="1"/>
            <a:r>
              <a:rPr lang="en-US" sz="2800" dirty="0">
                <a:latin typeface="Segoe UI" panose="020B0502040204020203" pitchFamily="34" charset="0"/>
                <a:cs typeface="Segoe UI" panose="020B0502040204020203" pitchFamily="34" charset="0"/>
              </a:rPr>
              <a:t>يجب أن يكون عقد تأسيس الشركة وكل </a:t>
            </a:r>
            <a:r>
              <a:rPr lang="ar-EG" sz="2800" dirty="0">
                <a:latin typeface="Segoe UI" panose="020B0502040204020203" pitchFamily="34" charset="0"/>
                <a:cs typeface="Segoe UI" panose="020B0502040204020203" pitchFamily="34" charset="0"/>
              </a:rPr>
              <a:t>تعديل يطرأ عليه </a:t>
            </a:r>
            <a:r>
              <a:rPr lang="ar-EG" sz="2800" b="1" dirty="0">
                <a:latin typeface="Segoe UI" panose="020B0502040204020203" pitchFamily="34" charset="0"/>
                <a:cs typeface="Segoe UI" panose="020B0502040204020203" pitchFamily="34" charset="0"/>
              </a:rPr>
              <a:t>محررًا</a:t>
            </a:r>
            <a:r>
              <a:rPr lang="ar-EG" sz="2800" dirty="0">
                <a:latin typeface="Segoe UI" panose="020B0502040204020203" pitchFamily="34" charset="0"/>
                <a:cs typeface="Segoe UI" panose="020B0502040204020203" pitchFamily="34" charset="0"/>
              </a:rPr>
              <a:t> باللغة العربية </a:t>
            </a:r>
            <a:r>
              <a:rPr lang="ar-EG" sz="2800" b="1" dirty="0">
                <a:latin typeface="Segoe UI" panose="020B0502040204020203" pitchFamily="34" charset="0"/>
                <a:cs typeface="Segoe UI" panose="020B0502040204020203" pitchFamily="34" charset="0"/>
              </a:rPr>
              <a:t>وموثقًا</a:t>
            </a:r>
            <a:r>
              <a:rPr lang="ar-EG" sz="2800" dirty="0">
                <a:latin typeface="Segoe UI" panose="020B0502040204020203" pitchFamily="34" charset="0"/>
                <a:cs typeface="Segoe UI" panose="020B0502040204020203" pitchFamily="34" charset="0"/>
              </a:rPr>
              <a:t> أمام الكاتب العدل، وإلا كان العقد أو التعديل باطلا</a:t>
            </a:r>
            <a:r>
              <a:rPr lang="ar-AE" sz="2800" dirty="0">
                <a:latin typeface="Segoe UI" panose="020B0502040204020203" pitchFamily="34" charset="0"/>
                <a:cs typeface="Segoe UI" panose="020B0502040204020203" pitchFamily="34" charset="0"/>
              </a:rPr>
              <a:t>ً.</a:t>
            </a:r>
            <a:r>
              <a:rPr lang="ar-EG" sz="2800" dirty="0">
                <a:latin typeface="Segoe UI" panose="020B0502040204020203" pitchFamily="34" charset="0"/>
                <a:cs typeface="Segoe UI" panose="020B0502040204020203" pitchFamily="34" charset="0"/>
              </a:rPr>
              <a:t> </a:t>
            </a:r>
            <a:endParaRPr lang="ar-AE" sz="2800" dirty="0">
              <a:latin typeface="Segoe UI" panose="020B0502040204020203" pitchFamily="34" charset="0"/>
              <a:cs typeface="Segoe UI" panose="020B0502040204020203" pitchFamily="34" charset="0"/>
            </a:endParaRPr>
          </a:p>
          <a:p>
            <a:pPr algn="just" rtl="1"/>
            <a:r>
              <a:rPr lang="ar-EG" sz="2800" dirty="0">
                <a:latin typeface="Segoe UI" panose="020B0502040204020203" pitchFamily="34" charset="0"/>
                <a:cs typeface="Segoe UI" panose="020B0502040204020203" pitchFamily="34" charset="0"/>
              </a:rPr>
              <a:t>إذا كان العقد محررًا بلغة أجنبية بالإضافة إلى اللغة العربية فتكون </a:t>
            </a:r>
            <a:r>
              <a:rPr lang="ar-EG" sz="2800" b="1" dirty="0">
                <a:latin typeface="Segoe UI" panose="020B0502040204020203" pitchFamily="34" charset="0"/>
                <a:cs typeface="Segoe UI" panose="020B0502040204020203" pitchFamily="34" charset="0"/>
              </a:rPr>
              <a:t>النسخة العربية هي المعتمدة والمعمول بها بالدولة</a:t>
            </a:r>
            <a:r>
              <a:rPr lang="ar-EG" sz="2800" dirty="0">
                <a:latin typeface="Segoe UI" panose="020B0502040204020203" pitchFamily="34" charset="0"/>
                <a:cs typeface="Segoe UI" panose="020B0502040204020203" pitchFamily="34" charset="0"/>
              </a:rPr>
              <a:t>. </a:t>
            </a:r>
            <a:endParaRPr lang="ar-AE" sz="2800" dirty="0">
              <a:latin typeface="Segoe UI" panose="020B0502040204020203" pitchFamily="34" charset="0"/>
              <a:cs typeface="Segoe UI" panose="020B0502040204020203" pitchFamily="34" charset="0"/>
            </a:endParaRPr>
          </a:p>
          <a:p>
            <a:pPr algn="just" rtl="1"/>
            <a:r>
              <a:rPr lang="ar-EG" sz="2800" dirty="0">
                <a:latin typeface="Segoe UI" panose="020B0502040204020203" pitchFamily="34" charset="0"/>
                <a:cs typeface="Segoe UI" panose="020B0502040204020203" pitchFamily="34" charset="0"/>
              </a:rPr>
              <a:t>يجوز للشركاء </a:t>
            </a:r>
            <a:r>
              <a:rPr lang="ar-EG" sz="2800" b="1" dirty="0">
                <a:latin typeface="Segoe UI" panose="020B0502040204020203" pitchFamily="34" charset="0"/>
                <a:cs typeface="Segoe UI" panose="020B0502040204020203" pitchFamily="34" charset="0"/>
              </a:rPr>
              <a:t>التمسك بالبطلان </a:t>
            </a:r>
            <a:r>
              <a:rPr lang="ar-EG" sz="2800" dirty="0">
                <a:latin typeface="Segoe UI" panose="020B0502040204020203" pitchFamily="34" charset="0"/>
                <a:cs typeface="Segoe UI" panose="020B0502040204020203" pitchFamily="34" charset="0"/>
              </a:rPr>
              <a:t>الناشئ عن عدم كتابة العقد أو التعديل أو عدم التوثيق في </a:t>
            </a:r>
            <a:r>
              <a:rPr lang="ar-EG" sz="2800" b="1" dirty="0">
                <a:solidFill>
                  <a:srgbClr val="7030A0"/>
                </a:solidFill>
                <a:latin typeface="Segoe UI" panose="020B0502040204020203" pitchFamily="34" charset="0"/>
                <a:cs typeface="Segoe UI" panose="020B0502040204020203" pitchFamily="34" charset="0"/>
              </a:rPr>
              <a:t>مواجهة بعضهم البعض</a:t>
            </a:r>
            <a:r>
              <a:rPr lang="ar-EG" sz="2800" dirty="0">
                <a:latin typeface="Segoe UI" panose="020B0502040204020203" pitchFamily="34" charset="0"/>
                <a:cs typeface="Segoe UI" panose="020B0502040204020203" pitchFamily="34" charset="0"/>
              </a:rPr>
              <a:t>، </a:t>
            </a:r>
            <a:r>
              <a:rPr lang="ar-EG" sz="2800" b="1" dirty="0">
                <a:solidFill>
                  <a:srgbClr val="FF0000"/>
                </a:solidFill>
                <a:latin typeface="Segoe UI" panose="020B0502040204020203" pitchFamily="34" charset="0"/>
                <a:cs typeface="Segoe UI" panose="020B0502040204020203" pitchFamily="34" charset="0"/>
              </a:rPr>
              <a:t>لكن لا يجوز لهم الاحتجاج به تجاه الغير. </a:t>
            </a:r>
            <a:endParaRPr lang="ar-AE" sz="2800" b="1" dirty="0">
              <a:solidFill>
                <a:srgbClr val="FF0000"/>
              </a:solidFill>
              <a:latin typeface="Segoe UI" panose="020B0502040204020203" pitchFamily="34" charset="0"/>
              <a:cs typeface="Segoe UI" panose="020B0502040204020203" pitchFamily="34" charset="0"/>
            </a:endParaRPr>
          </a:p>
          <a:p>
            <a:pPr algn="just" rtl="1"/>
            <a:r>
              <a:rPr lang="ar-EG" sz="2800" dirty="0">
                <a:latin typeface="Segoe UI" panose="020B0502040204020203" pitchFamily="34" charset="0"/>
                <a:cs typeface="Segoe UI" panose="020B0502040204020203" pitchFamily="34" charset="0"/>
              </a:rPr>
              <a:t>إذا حكم ببطلان الشركة بناء على طلب أحد الشركاء فلا يحدث البطلان أثره إلا من </a:t>
            </a:r>
            <a:r>
              <a:rPr lang="ar-EG" sz="2800" b="1" dirty="0">
                <a:latin typeface="Segoe UI" panose="020B0502040204020203" pitchFamily="34" charset="0"/>
                <a:cs typeface="Segoe UI" panose="020B0502040204020203" pitchFamily="34" charset="0"/>
              </a:rPr>
              <a:t>وقت صيرورة الحكم باتًا</a:t>
            </a:r>
            <a:r>
              <a:rPr lang="ar-EG" sz="2800" dirty="0">
                <a:latin typeface="Segoe UI" panose="020B0502040204020203" pitchFamily="34" charset="0"/>
                <a:cs typeface="Segoe UI" panose="020B0502040204020203" pitchFamily="34" charset="0"/>
              </a:rPr>
              <a:t>.</a:t>
            </a:r>
            <a:endParaRPr lang="ar-AE" sz="2800" dirty="0">
              <a:latin typeface="Segoe UI" panose="020B0502040204020203" pitchFamily="34" charset="0"/>
              <a:cs typeface="Segoe UI" panose="020B0502040204020203" pitchFamily="34" charset="0"/>
            </a:endParaRPr>
          </a:p>
        </p:txBody>
      </p:sp>
      <p:sp>
        <p:nvSpPr>
          <p:cNvPr id="4" name="Footer Placeholder 3">
            <a:extLst>
              <a:ext uri="{FF2B5EF4-FFF2-40B4-BE49-F238E27FC236}">
                <a16:creationId xmlns:a16="http://schemas.microsoft.com/office/drawing/2014/main" id="{E40F4766-1BEC-4022-8321-403F3747BC52}"/>
              </a:ext>
            </a:extLst>
          </p:cNvPr>
          <p:cNvSpPr>
            <a:spLocks noGrp="1"/>
          </p:cNvSpPr>
          <p:nvPr>
            <p:ph type="ftr" sz="quarter" idx="11"/>
          </p:nvPr>
        </p:nvSpPr>
        <p:spPr/>
        <p:txBody>
          <a:bodyPr/>
          <a:lstStyle/>
          <a:p>
            <a:r>
              <a:rPr lang="en-US" dirty="0"/>
              <a:t>Dr. </a:t>
            </a:r>
            <a:r>
              <a:rPr lang="en-US" dirty="0" err="1"/>
              <a:t>Eman</a:t>
            </a:r>
            <a:r>
              <a:rPr lang="en-US" dirty="0"/>
              <a:t> </a:t>
            </a:r>
            <a:r>
              <a:rPr lang="en-US" dirty="0" err="1"/>
              <a:t>Naboush</a:t>
            </a:r>
            <a:endParaRPr lang="en-US" dirty="0"/>
          </a:p>
        </p:txBody>
      </p:sp>
      <p:sp>
        <p:nvSpPr>
          <p:cNvPr id="5" name="Slide Number Placeholder 4">
            <a:extLst>
              <a:ext uri="{FF2B5EF4-FFF2-40B4-BE49-F238E27FC236}">
                <a16:creationId xmlns:a16="http://schemas.microsoft.com/office/drawing/2014/main" id="{9D599692-6E9D-4668-BE70-B7B6329FD684}"/>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567274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3" y="225287"/>
            <a:ext cx="8596668" cy="1086678"/>
          </a:xfrm>
        </p:spPr>
        <p:txBody>
          <a:bodyPr>
            <a:normAutofit fontScale="90000"/>
          </a:bodyPr>
          <a:lstStyle/>
          <a:p>
            <a:pPr algn="ctr" rtl="1"/>
            <a:r>
              <a:rPr lang="ar-EG" b="1" dirty="0"/>
              <a:t>الأركان </a:t>
            </a:r>
            <a:r>
              <a:rPr lang="ar-AE" b="1" dirty="0"/>
              <a:t>الشكلية </a:t>
            </a:r>
            <a:r>
              <a:rPr lang="ar-EG" b="1" dirty="0"/>
              <a:t>لعقد الشركة</a:t>
            </a:r>
            <a:r>
              <a:rPr lang="ar-AE" b="1" dirty="0"/>
              <a:t>-</a:t>
            </a:r>
            <a:br>
              <a:rPr lang="ar-AE" b="1" dirty="0"/>
            </a:br>
            <a:r>
              <a:rPr lang="ar-AE" b="1" dirty="0">
                <a:solidFill>
                  <a:srgbClr val="FF0000"/>
                </a:solidFill>
              </a:rPr>
              <a:t>1- الكتابة</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431235"/>
            <a:ext cx="9381067" cy="5115339"/>
          </a:xfrm>
        </p:spPr>
        <p:txBody>
          <a:bodyPr>
            <a:normAutofit/>
          </a:bodyPr>
          <a:lstStyle/>
          <a:p>
            <a:pPr algn="just" rtl="1"/>
            <a:r>
              <a:rPr lang="ar-EG" sz="2800" dirty="0">
                <a:latin typeface="Segoe UI" panose="020B0502040204020203" pitchFamily="34" charset="0"/>
                <a:cs typeface="Segoe UI" panose="020B0502040204020203" pitchFamily="34" charset="0"/>
              </a:rPr>
              <a:t>الكتابة </a:t>
            </a:r>
            <a:r>
              <a:rPr lang="ar-EG" sz="2800" b="1" dirty="0">
                <a:latin typeface="Segoe UI" panose="020B0502040204020203" pitchFamily="34" charset="0"/>
                <a:cs typeface="Segoe UI" panose="020B0502040204020203" pitchFamily="34" charset="0"/>
              </a:rPr>
              <a:t>ركن شكلي </a:t>
            </a:r>
            <a:r>
              <a:rPr lang="ar-EG" sz="2800" dirty="0">
                <a:latin typeface="Segoe UI" panose="020B0502040204020203" pitchFamily="34" charset="0"/>
                <a:cs typeface="Segoe UI" panose="020B0502040204020203" pitchFamily="34" charset="0"/>
              </a:rPr>
              <a:t>في عقد الشركة</a:t>
            </a:r>
            <a:r>
              <a:rPr lang="ar-AE" sz="2800" dirty="0">
                <a:latin typeface="Segoe UI" panose="020B0502040204020203" pitchFamily="34" charset="0"/>
                <a:cs typeface="Segoe UI" panose="020B0502040204020203" pitchFamily="34" charset="0"/>
              </a:rPr>
              <a:t> (تفاصيل العقد + القيمة الاقتصادية للعقد)</a:t>
            </a:r>
            <a:r>
              <a:rPr lang="ar-EG" sz="2800" dirty="0">
                <a:latin typeface="Segoe UI" panose="020B0502040204020203" pitchFamily="34" charset="0"/>
                <a:cs typeface="Segoe UI" panose="020B0502040204020203" pitchFamily="34" charset="0"/>
              </a:rPr>
              <a:t>، وليست مجرد دليل للإثبات</a:t>
            </a:r>
            <a:r>
              <a:rPr lang="ar-AE" sz="2800" dirty="0">
                <a:latin typeface="Segoe UI" panose="020B0502040204020203" pitchFamily="34" charset="0"/>
                <a:cs typeface="Segoe UI" panose="020B0502040204020203" pitchFamily="34" charset="0"/>
              </a:rPr>
              <a:t>.</a:t>
            </a:r>
          </a:p>
          <a:p>
            <a:pPr algn="just" rtl="1"/>
            <a:r>
              <a:rPr lang="ar-AE" sz="2800" dirty="0">
                <a:latin typeface="Segoe UI" panose="020B0502040204020203" pitchFamily="34" charset="0"/>
                <a:cs typeface="Segoe UI" panose="020B0502040204020203" pitchFamily="34" charset="0"/>
              </a:rPr>
              <a:t>يجب أن يتضمن عقد الشركة </a:t>
            </a:r>
            <a:r>
              <a:rPr lang="ar-AE" sz="2800" b="1" dirty="0">
                <a:latin typeface="Segoe UI" panose="020B0502040204020203" pitchFamily="34" charset="0"/>
                <a:cs typeface="Segoe UI" panose="020B0502040204020203" pitchFamily="34" charset="0"/>
              </a:rPr>
              <a:t>جميع البيانات الأساسية </a:t>
            </a:r>
            <a:r>
              <a:rPr lang="ar-AE" sz="2800" dirty="0">
                <a:latin typeface="Segoe UI" panose="020B0502040204020203" pitchFamily="34" charset="0"/>
                <a:cs typeface="Segoe UI" panose="020B0502040204020203" pitchFamily="34" charset="0"/>
              </a:rPr>
              <a:t>التي يتفق عليها الشركاء.</a:t>
            </a:r>
          </a:p>
          <a:p>
            <a:pPr algn="just" rtl="1"/>
            <a:r>
              <a:rPr lang="ar-AE" sz="2800" dirty="0">
                <a:latin typeface="Segoe UI" panose="020B0502040204020203" pitchFamily="34" charset="0"/>
                <a:cs typeface="Segoe UI" panose="020B0502040204020203" pitchFamily="34" charset="0"/>
              </a:rPr>
              <a:t>الكتابة </a:t>
            </a:r>
            <a:r>
              <a:rPr lang="ar-AE" sz="2800" b="1" dirty="0">
                <a:latin typeface="Segoe UI" panose="020B0502040204020203" pitchFamily="34" charset="0"/>
                <a:cs typeface="Segoe UI" panose="020B0502040204020203" pitchFamily="34" charset="0"/>
              </a:rPr>
              <a:t>متطلب أساسي </a:t>
            </a:r>
            <a:r>
              <a:rPr lang="ar-AE" sz="2800" dirty="0">
                <a:latin typeface="Segoe UI" panose="020B0502040204020203" pitchFamily="34" charset="0"/>
                <a:cs typeface="Segoe UI" panose="020B0502040204020203" pitchFamily="34" charset="0"/>
              </a:rPr>
              <a:t>لتسجيل عقد الشركة.</a:t>
            </a:r>
          </a:p>
          <a:p>
            <a:pPr algn="just" rtl="1"/>
            <a:r>
              <a:rPr lang="ar-AE" sz="2800" dirty="0">
                <a:latin typeface="Segoe UI" panose="020B0502040204020203" pitchFamily="34" charset="0"/>
                <a:cs typeface="Segoe UI" panose="020B0502040204020203" pitchFamily="34" charset="0"/>
              </a:rPr>
              <a:t>يجب </a:t>
            </a:r>
            <a:r>
              <a:rPr lang="ar-EG" sz="2800" dirty="0">
                <a:latin typeface="Segoe UI" panose="020B0502040204020203" pitchFamily="34" charset="0"/>
                <a:cs typeface="Segoe UI" panose="020B0502040204020203" pitchFamily="34" charset="0"/>
              </a:rPr>
              <a:t>أن يكون العقد وكل تعديل يطرأ عليه </a:t>
            </a:r>
            <a:r>
              <a:rPr lang="ar-EG" sz="2800" b="1" dirty="0">
                <a:latin typeface="Segoe UI" panose="020B0502040204020203" pitchFamily="34" charset="0"/>
                <a:cs typeface="Segoe UI" panose="020B0502040204020203" pitchFamily="34" charset="0"/>
              </a:rPr>
              <a:t>مكتوبًا باللغة العربية وموثقًا </a:t>
            </a:r>
            <a:r>
              <a:rPr lang="ar-EG" sz="2800" dirty="0">
                <a:latin typeface="Segoe UI" panose="020B0502040204020203" pitchFamily="34" charset="0"/>
                <a:cs typeface="Segoe UI" panose="020B0502040204020203" pitchFamily="34" charset="0"/>
              </a:rPr>
              <a:t>أمام الجهة الرسمية المختصة</a:t>
            </a:r>
            <a:endParaRPr lang="ar-AE" sz="2800" dirty="0">
              <a:latin typeface="Segoe UI" panose="020B0502040204020203" pitchFamily="34" charset="0"/>
              <a:cs typeface="Segoe UI" panose="020B0502040204020203" pitchFamily="34" charset="0"/>
            </a:endParaRPr>
          </a:p>
          <a:p>
            <a:pPr algn="just" rtl="1"/>
            <a:r>
              <a:rPr lang="ar-AE" sz="2800" dirty="0">
                <a:latin typeface="Segoe UI" panose="020B0502040204020203" pitchFamily="34" charset="0"/>
                <a:cs typeface="Segoe UI" panose="020B0502040204020203" pitchFamily="34" charset="0"/>
              </a:rPr>
              <a:t>الجزاء المترتب على عدم الكتابة هو </a:t>
            </a:r>
            <a:r>
              <a:rPr lang="ar-AE" sz="2800" b="1" dirty="0">
                <a:latin typeface="Segoe UI" panose="020B0502040204020203" pitchFamily="34" charset="0"/>
                <a:cs typeface="Segoe UI" panose="020B0502040204020203" pitchFamily="34" charset="0"/>
              </a:rPr>
              <a:t>بطلان من نوع خاص </a:t>
            </a:r>
            <a:r>
              <a:rPr lang="ar-AE" sz="2800" dirty="0">
                <a:latin typeface="Segoe UI" panose="020B0502040204020203" pitchFamily="34" charset="0"/>
                <a:cs typeface="Segoe UI" panose="020B0502040204020203" pitchFamily="34" charset="0"/>
              </a:rPr>
              <a:t>حيث لا يؤثر البطلان على حق الغير الذي تعامل مع الشركة.</a:t>
            </a:r>
          </a:p>
          <a:p>
            <a:pPr algn="just" rtl="1"/>
            <a:r>
              <a:rPr lang="ar-EG" sz="2800" dirty="0">
                <a:latin typeface="Segoe UI" panose="020B0502040204020203" pitchFamily="34" charset="0"/>
                <a:cs typeface="Segoe UI" panose="020B0502040204020203" pitchFamily="34" charset="0"/>
              </a:rPr>
              <a:t>يجوز </a:t>
            </a:r>
            <a:r>
              <a:rPr lang="ar-AE" sz="2800" b="1" dirty="0">
                <a:latin typeface="Segoe UI" panose="020B0502040204020203" pitchFamily="34" charset="0"/>
                <a:cs typeface="Segoe UI" panose="020B0502040204020203" pitchFamily="34" charset="0"/>
              </a:rPr>
              <a:t>للغير</a:t>
            </a:r>
            <a:r>
              <a:rPr lang="ar-EG" sz="2800" b="1" dirty="0">
                <a:latin typeface="Segoe UI" panose="020B0502040204020203" pitchFamily="34" charset="0"/>
                <a:cs typeface="Segoe UI" panose="020B0502040204020203" pitchFamily="34" charset="0"/>
              </a:rPr>
              <a:t> إقامة الدليل </a:t>
            </a:r>
            <a:r>
              <a:rPr lang="ar-EG" sz="2800" dirty="0">
                <a:latin typeface="Segoe UI" panose="020B0502040204020203" pitchFamily="34" charset="0"/>
                <a:cs typeface="Segoe UI" panose="020B0502040204020203" pitchFamily="34" charset="0"/>
              </a:rPr>
              <a:t>على وجود الشركة، </a:t>
            </a:r>
            <a:r>
              <a:rPr lang="ar-EG" sz="2800" b="1" dirty="0">
                <a:solidFill>
                  <a:srgbClr val="7030A0"/>
                </a:solidFill>
                <a:latin typeface="Segoe UI" panose="020B0502040204020203" pitchFamily="34" charset="0"/>
                <a:cs typeface="Segoe UI" panose="020B0502040204020203" pitchFamily="34" charset="0"/>
              </a:rPr>
              <a:t>بكافة طرق الإثبات</a:t>
            </a:r>
            <a:r>
              <a:rPr lang="ar-AE" sz="2800" dirty="0">
                <a:latin typeface="Segoe UI" panose="020B0502040204020203" pitchFamily="34" charset="0"/>
                <a:cs typeface="Segoe UI" panose="020B0502040204020203" pitchFamily="34" charset="0"/>
              </a:rPr>
              <a:t>.</a:t>
            </a:r>
          </a:p>
        </p:txBody>
      </p:sp>
      <p:sp>
        <p:nvSpPr>
          <p:cNvPr id="4" name="Footer Placeholder 3">
            <a:extLst>
              <a:ext uri="{FF2B5EF4-FFF2-40B4-BE49-F238E27FC236}">
                <a16:creationId xmlns:a16="http://schemas.microsoft.com/office/drawing/2014/main" id="{570FFC33-5A49-4F60-9653-770C1F8625CB}"/>
              </a:ext>
            </a:extLst>
          </p:cNvPr>
          <p:cNvSpPr>
            <a:spLocks noGrp="1"/>
          </p:cNvSpPr>
          <p:nvPr>
            <p:ph type="ftr" sz="quarter" idx="11"/>
          </p:nvPr>
        </p:nvSpPr>
        <p:spPr/>
        <p:txBody>
          <a:bodyPr/>
          <a:lstStyle/>
          <a:p>
            <a:r>
              <a:rPr lang="en-US"/>
              <a:t>Dr. Eman Naboush</a:t>
            </a:r>
            <a:endParaRPr lang="en-US" dirty="0"/>
          </a:p>
        </p:txBody>
      </p:sp>
      <p:sp>
        <p:nvSpPr>
          <p:cNvPr id="5" name="Slide Number Placeholder 4">
            <a:extLst>
              <a:ext uri="{FF2B5EF4-FFF2-40B4-BE49-F238E27FC236}">
                <a16:creationId xmlns:a16="http://schemas.microsoft.com/office/drawing/2014/main" id="{2C9D0B05-D8E7-446F-A35A-C77A0E6A9123}"/>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24105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fontScale="90000"/>
          </a:bodyPr>
          <a:lstStyle/>
          <a:p>
            <a:pPr algn="ctr" rtl="1"/>
            <a:r>
              <a:rPr lang="ar-EG" b="1" dirty="0"/>
              <a:t>الأركان </a:t>
            </a:r>
            <a:r>
              <a:rPr lang="ar-AE" b="1" dirty="0"/>
              <a:t>الشكلية </a:t>
            </a:r>
            <a:r>
              <a:rPr lang="ar-EG" b="1" dirty="0"/>
              <a:t>لعقد الشركة</a:t>
            </a:r>
            <a:r>
              <a:rPr lang="ar-AE" b="1" dirty="0"/>
              <a:t>-</a:t>
            </a:r>
            <a:br>
              <a:rPr lang="ar-AE" b="1" dirty="0"/>
            </a:br>
            <a:r>
              <a:rPr lang="ar-AE" b="1" dirty="0">
                <a:solidFill>
                  <a:srgbClr val="FF0000"/>
                </a:solidFill>
              </a:rPr>
              <a:t>2- القيد لدى السلطة المختصة (</a:t>
            </a:r>
            <a:r>
              <a:rPr lang="ar-EG" b="1" dirty="0">
                <a:solidFill>
                  <a:srgbClr val="FF0000"/>
                </a:solidFill>
              </a:rPr>
              <a:t>شهر </a:t>
            </a:r>
            <a:r>
              <a:rPr lang="ar-AE" b="1" dirty="0">
                <a:solidFill>
                  <a:srgbClr val="FF0000"/>
                </a:solidFill>
              </a:rPr>
              <a:t>ال</a:t>
            </a:r>
            <a:r>
              <a:rPr lang="ar-EG" b="1" dirty="0">
                <a:solidFill>
                  <a:srgbClr val="FF0000"/>
                </a:solidFill>
              </a:rPr>
              <a:t>عقد</a:t>
            </a:r>
            <a:r>
              <a:rPr lang="ar-AE" b="1" dirty="0">
                <a:solidFill>
                  <a:srgbClr val="FF0000"/>
                </a:solidFill>
              </a:rPr>
              <a:t>)</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577009"/>
            <a:ext cx="9381067" cy="4969565"/>
          </a:xfrm>
        </p:spPr>
        <p:txBody>
          <a:bodyPr>
            <a:normAutofit/>
          </a:bodyPr>
          <a:lstStyle/>
          <a:p>
            <a:pPr algn="just" rtl="1"/>
            <a:r>
              <a:rPr lang="ar-AE" sz="2800" dirty="0">
                <a:latin typeface="Segoe UI" panose="020B0502040204020203" pitchFamily="34" charset="0"/>
                <a:cs typeface="Segoe UI" panose="020B0502040204020203" pitchFamily="34" charset="0"/>
              </a:rPr>
              <a:t>يجب </a:t>
            </a:r>
            <a:r>
              <a:rPr lang="ar-AE" sz="2800" b="1" dirty="0">
                <a:latin typeface="Segoe UI" panose="020B0502040204020203" pitchFamily="34" charset="0"/>
                <a:cs typeface="Segoe UI" panose="020B0502040204020203" pitchFamily="34" charset="0"/>
              </a:rPr>
              <a:t>توثيق عقد الشركة </a:t>
            </a:r>
            <a:r>
              <a:rPr lang="ar-AE" sz="2800" dirty="0">
                <a:latin typeface="Segoe UI" panose="020B0502040204020203" pitchFamily="34" charset="0"/>
                <a:cs typeface="Segoe UI" panose="020B0502040204020203" pitchFamily="34" charset="0"/>
              </a:rPr>
              <a:t>لدى السلطة المختصة (السجل التجاري) وإلا كان باطلاً.</a:t>
            </a:r>
          </a:p>
          <a:p>
            <a:pPr algn="just" rtl="1"/>
            <a:r>
              <a:rPr lang="ar-AE" sz="2800" b="1" dirty="0">
                <a:solidFill>
                  <a:srgbClr val="FF0000"/>
                </a:solidFill>
                <a:latin typeface="Segoe UI" panose="020B0502040204020203" pitchFamily="34" charset="0"/>
                <a:cs typeface="Segoe UI" panose="020B0502040204020203" pitchFamily="34" charset="0"/>
              </a:rPr>
              <a:t>يترتب</a:t>
            </a:r>
            <a:r>
              <a:rPr lang="ar-AE" sz="2800" dirty="0">
                <a:latin typeface="Segoe UI" panose="020B0502040204020203" pitchFamily="34" charset="0"/>
                <a:cs typeface="Segoe UI" panose="020B0502040204020203" pitchFamily="34" charset="0"/>
              </a:rPr>
              <a:t> على القيد أو الشهر </a:t>
            </a:r>
            <a:r>
              <a:rPr lang="ar-AE" sz="2800" b="1" dirty="0">
                <a:latin typeface="Segoe UI" panose="020B0502040204020203" pitchFamily="34" charset="0"/>
                <a:cs typeface="Segoe UI" panose="020B0502040204020203" pitchFamily="34" charset="0"/>
              </a:rPr>
              <a:t>اكتساب الشركة للشخصية الاعتبارية </a:t>
            </a:r>
            <a:r>
              <a:rPr lang="ar-AE" sz="2800" dirty="0">
                <a:latin typeface="Segoe UI" panose="020B0502040204020203" pitchFamily="34" charset="0"/>
                <a:cs typeface="Segoe UI" panose="020B0502040204020203" pitchFamily="34" charset="0"/>
              </a:rPr>
              <a:t>وتمنح لها </a:t>
            </a:r>
            <a:r>
              <a:rPr lang="ar-AE" sz="2800" b="1" dirty="0">
                <a:solidFill>
                  <a:srgbClr val="7030A0"/>
                </a:solidFill>
                <a:latin typeface="Segoe UI" panose="020B0502040204020203" pitchFamily="34" charset="0"/>
                <a:cs typeface="Segoe UI" panose="020B0502040204020203" pitchFamily="34" charset="0"/>
              </a:rPr>
              <a:t>جنسية الدولة</a:t>
            </a:r>
            <a:r>
              <a:rPr lang="ar-AE" sz="2800" dirty="0">
                <a:latin typeface="Segoe UI" panose="020B0502040204020203" pitchFamily="34" charset="0"/>
                <a:cs typeface="Segoe UI" panose="020B0502040204020203" pitchFamily="34" charset="0"/>
              </a:rPr>
              <a:t>.</a:t>
            </a:r>
          </a:p>
          <a:p>
            <a:pPr algn="just" rtl="1"/>
            <a:r>
              <a:rPr lang="ar-EG" sz="2800" dirty="0">
                <a:latin typeface="Segoe UI" panose="020B0502040204020203" pitchFamily="34" charset="0"/>
                <a:cs typeface="Segoe UI" panose="020B0502040204020203" pitchFamily="34" charset="0"/>
              </a:rPr>
              <a:t>ونظرا لأن </a:t>
            </a:r>
            <a:r>
              <a:rPr lang="ar-EG" sz="2800" b="1" dirty="0">
                <a:latin typeface="Segoe UI" panose="020B0502040204020203" pitchFamily="34" charset="0"/>
                <a:cs typeface="Segoe UI" panose="020B0502040204020203" pitchFamily="34" charset="0"/>
              </a:rPr>
              <a:t>الغاية من تطلب شهر </a:t>
            </a:r>
            <a:r>
              <a:rPr lang="ar-EG" sz="2800" dirty="0">
                <a:latin typeface="Segoe UI" panose="020B0502040204020203" pitchFamily="34" charset="0"/>
                <a:cs typeface="Segoe UI" panose="020B0502040204020203" pitchFamily="34" charset="0"/>
              </a:rPr>
              <a:t>عقد الشركة </a:t>
            </a:r>
            <a:r>
              <a:rPr lang="ar-EG" sz="2800" b="1" dirty="0">
                <a:solidFill>
                  <a:srgbClr val="FF0000"/>
                </a:solidFill>
                <a:latin typeface="Segoe UI" panose="020B0502040204020203" pitchFamily="34" charset="0"/>
                <a:cs typeface="Segoe UI" panose="020B0502040204020203" pitchFamily="34" charset="0"/>
              </a:rPr>
              <a:t>تتمثل في إعلام الغير بها، </a:t>
            </a:r>
            <a:r>
              <a:rPr lang="ar-EG" sz="2800" dirty="0">
                <a:latin typeface="Segoe UI" panose="020B0502040204020203" pitchFamily="34" charset="0"/>
                <a:cs typeface="Segoe UI" panose="020B0502040204020203" pitchFamily="34" charset="0"/>
              </a:rPr>
              <a:t>وإحاطتهم علما بتكوينها وطبيعة نشاطها ومدتها ومدى مسؤولية الشركاء فيها</a:t>
            </a:r>
            <a:r>
              <a:rPr lang="ar-AE" sz="2800" dirty="0">
                <a:latin typeface="Segoe UI" panose="020B0502040204020203" pitchFamily="34" charset="0"/>
                <a:cs typeface="Segoe UI" panose="020B0502040204020203" pitchFamily="34" charset="0"/>
              </a:rPr>
              <a:t>.</a:t>
            </a:r>
          </a:p>
          <a:p>
            <a:pPr algn="just" rtl="1"/>
            <a:r>
              <a:rPr lang="ar-EG" sz="2800" b="1" dirty="0">
                <a:solidFill>
                  <a:srgbClr val="7030A0"/>
                </a:solidFill>
                <a:latin typeface="Segoe UI" panose="020B0502040204020203" pitchFamily="34" charset="0"/>
                <a:cs typeface="Segoe UI" panose="020B0502040204020203" pitchFamily="34" charset="0"/>
              </a:rPr>
              <a:t>فيجوز للغير التمسك بوجود الشركة، أو عدم وجودها</a:t>
            </a:r>
            <a:r>
              <a:rPr lang="ar-EG" sz="2800" dirty="0">
                <a:latin typeface="Segoe UI" panose="020B0502040204020203" pitchFamily="34" charset="0"/>
                <a:cs typeface="Segoe UI" panose="020B0502040204020203" pitchFamily="34" charset="0"/>
              </a:rPr>
              <a:t>، حتى ولو لم تقيد في السجل التجاري، وذلك متى كانت </a:t>
            </a:r>
            <a:r>
              <a:rPr lang="ar-EG" sz="2800" b="1" dirty="0">
                <a:solidFill>
                  <a:srgbClr val="00B050"/>
                </a:solidFill>
                <a:latin typeface="Segoe UI" panose="020B0502040204020203" pitchFamily="34" charset="0"/>
                <a:cs typeface="Segoe UI" panose="020B0502040204020203" pitchFamily="34" charset="0"/>
              </a:rPr>
              <a:t>له مصلحة </a:t>
            </a:r>
            <a:r>
              <a:rPr lang="ar-EG" sz="2800" dirty="0">
                <a:latin typeface="Segoe UI" panose="020B0502040204020203" pitchFamily="34" charset="0"/>
                <a:cs typeface="Segoe UI" panose="020B0502040204020203" pitchFamily="34" charset="0"/>
              </a:rPr>
              <a:t>في ذلك</a:t>
            </a:r>
            <a:r>
              <a:rPr lang="ar-AE" sz="2800" dirty="0">
                <a:latin typeface="Segoe UI" panose="020B0502040204020203" pitchFamily="34" charset="0"/>
                <a:cs typeface="Segoe UI" panose="020B0502040204020203" pitchFamily="34" charset="0"/>
              </a:rPr>
              <a:t>.</a:t>
            </a:r>
          </a:p>
        </p:txBody>
      </p:sp>
      <p:sp>
        <p:nvSpPr>
          <p:cNvPr id="4" name="Footer Placeholder 3">
            <a:extLst>
              <a:ext uri="{FF2B5EF4-FFF2-40B4-BE49-F238E27FC236}">
                <a16:creationId xmlns:a16="http://schemas.microsoft.com/office/drawing/2014/main" id="{FA195977-6234-4E8E-8062-7DA4DDA08F05}"/>
              </a:ext>
            </a:extLst>
          </p:cNvPr>
          <p:cNvSpPr>
            <a:spLocks noGrp="1"/>
          </p:cNvSpPr>
          <p:nvPr>
            <p:ph type="ftr" sz="quarter" idx="11"/>
          </p:nvPr>
        </p:nvSpPr>
        <p:spPr/>
        <p:txBody>
          <a:bodyPr/>
          <a:lstStyle/>
          <a:p>
            <a:r>
              <a:rPr lang="en-US"/>
              <a:t>Dr. Eman Naboush</a:t>
            </a:r>
            <a:endParaRPr lang="en-US" dirty="0"/>
          </a:p>
        </p:txBody>
      </p:sp>
      <p:sp>
        <p:nvSpPr>
          <p:cNvPr id="5" name="Slide Number Placeholder 4">
            <a:extLst>
              <a:ext uri="{FF2B5EF4-FFF2-40B4-BE49-F238E27FC236}">
                <a16:creationId xmlns:a16="http://schemas.microsoft.com/office/drawing/2014/main" id="{60F8299B-343E-452A-B7A6-9286EA7545AA}"/>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4002275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fontScale="90000"/>
          </a:bodyPr>
          <a:lstStyle/>
          <a:p>
            <a:pPr algn="ctr" rtl="1"/>
            <a:r>
              <a:rPr lang="ar-EG" b="1" dirty="0"/>
              <a:t>الأركان </a:t>
            </a:r>
            <a:r>
              <a:rPr lang="ar-AE" b="1" dirty="0"/>
              <a:t>الشكلية </a:t>
            </a:r>
            <a:r>
              <a:rPr lang="ar-EG" b="1" dirty="0"/>
              <a:t>لعقد الشركة</a:t>
            </a:r>
            <a:r>
              <a:rPr lang="ar-AE" b="1" dirty="0"/>
              <a:t>-</a:t>
            </a:r>
            <a:br>
              <a:rPr lang="ar-AE" b="1" dirty="0"/>
            </a:br>
            <a:r>
              <a:rPr lang="ar-AE" b="1" dirty="0">
                <a:solidFill>
                  <a:srgbClr val="FF0000"/>
                </a:solidFill>
              </a:rPr>
              <a:t>3- المساهمة الوطنية</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431235"/>
            <a:ext cx="9381067" cy="5115339"/>
          </a:xfrm>
        </p:spPr>
        <p:txBody>
          <a:bodyPr>
            <a:normAutofit fontScale="92500" lnSpcReduction="10000"/>
          </a:bodyPr>
          <a:lstStyle/>
          <a:p>
            <a:pPr algn="just" rtl="1"/>
            <a:r>
              <a:rPr lang="ar-EG" sz="2800" dirty="0">
                <a:latin typeface="Segoe UI" panose="020B0502040204020203" pitchFamily="34" charset="0"/>
                <a:cs typeface="Segoe UI" panose="020B0502040204020203" pitchFamily="34" charset="0"/>
              </a:rPr>
              <a:t>يجب أن يكون في كل شركــة تؤسـس في الدولة </a:t>
            </a:r>
            <a:r>
              <a:rPr lang="ar-EG" sz="2800" b="1" dirty="0">
                <a:solidFill>
                  <a:srgbClr val="FF0000"/>
                </a:solidFill>
                <a:latin typeface="Segoe UI" panose="020B0502040204020203" pitchFamily="34" charset="0"/>
                <a:cs typeface="Segoe UI" panose="020B0502040204020203" pitchFamily="34" charset="0"/>
              </a:rPr>
              <a:t>شريــك أو أكثــر من المواطنيــن لا تقــل حصته</a:t>
            </a:r>
            <a:r>
              <a:rPr lang="ar-AE" sz="2800" b="1" dirty="0">
                <a:solidFill>
                  <a:srgbClr val="FF0000"/>
                </a:solidFill>
                <a:latin typeface="Segoe UI" panose="020B0502040204020203" pitchFamily="34" charset="0"/>
                <a:cs typeface="Segoe UI" panose="020B0502040204020203" pitchFamily="34" charset="0"/>
              </a:rPr>
              <a:t>م</a:t>
            </a:r>
            <a:r>
              <a:rPr lang="ar-EG" sz="2800" dirty="0">
                <a:latin typeface="Segoe UI" panose="020B0502040204020203" pitchFamily="34" charset="0"/>
                <a:cs typeface="Segoe UI" panose="020B0502040204020203" pitchFamily="34" charset="0"/>
              </a:rPr>
              <a:t> عن </a:t>
            </a:r>
            <a:r>
              <a:rPr lang="ar-AE" sz="2800" b="1" dirty="0">
                <a:latin typeface="Segoe UI" panose="020B0502040204020203" pitchFamily="34" charset="0"/>
                <a:cs typeface="Segoe UI" panose="020B0502040204020203" pitchFamily="34" charset="0"/>
              </a:rPr>
              <a:t>51% </a:t>
            </a:r>
            <a:r>
              <a:rPr lang="ar-EG" sz="2800" b="1" dirty="0">
                <a:latin typeface="Segoe UI" panose="020B0502040204020203" pitchFamily="34" charset="0"/>
                <a:cs typeface="Segoe UI" panose="020B0502040204020203" pitchFamily="34" charset="0"/>
              </a:rPr>
              <a:t>من رأس مال الشركة</a:t>
            </a:r>
            <a:r>
              <a:rPr lang="ar-AE" sz="2800" dirty="0">
                <a:latin typeface="Segoe UI" panose="020B0502040204020203" pitchFamily="34" charset="0"/>
                <a:cs typeface="Segoe UI" panose="020B0502040204020203" pitchFamily="34" charset="0"/>
              </a:rPr>
              <a:t>.</a:t>
            </a:r>
          </a:p>
          <a:p>
            <a:pPr algn="just" rtl="1"/>
            <a:r>
              <a:rPr lang="ar-AE" sz="2800" b="1" dirty="0">
                <a:solidFill>
                  <a:srgbClr val="FF0000"/>
                </a:solidFill>
                <a:latin typeface="Segoe UI" panose="020B0502040204020203" pitchFamily="34" charset="0"/>
                <a:cs typeface="Segoe UI" panose="020B0502040204020203" pitchFamily="34" charset="0"/>
              </a:rPr>
              <a:t>في شركة التضامن </a:t>
            </a:r>
            <a:r>
              <a:rPr lang="ar-AE" sz="2800" dirty="0">
                <a:latin typeface="Segoe UI" panose="020B0502040204020203" pitchFamily="34" charset="0"/>
                <a:cs typeface="Segoe UI" panose="020B0502040204020203" pitchFamily="34" charset="0"/>
              </a:rPr>
              <a:t>يجب أن يكون جميع </a:t>
            </a:r>
            <a:r>
              <a:rPr lang="ar-AE" sz="2800" b="1" dirty="0">
                <a:latin typeface="Segoe UI" panose="020B0502040204020203" pitchFamily="34" charset="0"/>
                <a:cs typeface="Segoe UI" panose="020B0502040204020203" pitchFamily="34" charset="0"/>
              </a:rPr>
              <a:t>الشركاء المتضامنين من المواطنين</a:t>
            </a:r>
            <a:r>
              <a:rPr lang="ar-AE" sz="2800" dirty="0">
                <a:latin typeface="Segoe UI" panose="020B0502040204020203" pitchFamily="34" charset="0"/>
                <a:cs typeface="Segoe UI" panose="020B0502040204020203" pitchFamily="34" charset="0"/>
              </a:rPr>
              <a:t>.</a:t>
            </a:r>
          </a:p>
          <a:p>
            <a:pPr algn="just" rtl="1"/>
            <a:r>
              <a:rPr lang="ar-EG" sz="2800" dirty="0">
                <a:latin typeface="Segoe UI" panose="020B0502040204020203" pitchFamily="34" charset="0"/>
                <a:cs typeface="Segoe UI" panose="020B0502040204020203" pitchFamily="34" charset="0"/>
              </a:rPr>
              <a:t>أن يكون </a:t>
            </a:r>
            <a:r>
              <a:rPr lang="ar-EG" sz="2800" b="1" dirty="0">
                <a:latin typeface="Segoe UI" panose="020B0502040204020203" pitchFamily="34" charset="0"/>
                <a:cs typeface="Segoe UI" panose="020B0502040204020203" pitchFamily="34" charset="0"/>
              </a:rPr>
              <a:t>رئيس مجلس إدارة شركة المساهمة </a:t>
            </a:r>
            <a:r>
              <a:rPr lang="ar-EG" sz="2800" dirty="0">
                <a:latin typeface="Segoe UI" panose="020B0502040204020203" pitchFamily="34" charset="0"/>
                <a:cs typeface="Segoe UI" panose="020B0502040204020203" pitchFamily="34" charset="0"/>
              </a:rPr>
              <a:t>من المتمتعين بجنسية الدولة. كما أوجب المشرع أن تكون </a:t>
            </a:r>
            <a:r>
              <a:rPr lang="ar-EG" sz="2800" b="1" dirty="0">
                <a:latin typeface="Segoe UI" panose="020B0502040204020203" pitchFamily="34" charset="0"/>
                <a:cs typeface="Segoe UI" panose="020B0502040204020203" pitchFamily="34" charset="0"/>
              </a:rPr>
              <a:t>أغلبية أعضاء مجلس إدارة</a:t>
            </a:r>
            <a:r>
              <a:rPr lang="ar-EG" sz="2800" dirty="0">
                <a:latin typeface="Segoe UI" panose="020B0502040204020203" pitchFamily="34" charset="0"/>
                <a:cs typeface="Segoe UI" panose="020B0502040204020203" pitchFamily="34" charset="0"/>
              </a:rPr>
              <a:t> هذه الشركة من المتمتعين بجنسية الدولة</a:t>
            </a:r>
            <a:r>
              <a:rPr lang="ar-AE" sz="2800" dirty="0">
                <a:latin typeface="Segoe UI" panose="020B0502040204020203" pitchFamily="34" charset="0"/>
                <a:cs typeface="Segoe UI" panose="020B0502040204020203" pitchFamily="34" charset="0"/>
              </a:rPr>
              <a:t>.</a:t>
            </a:r>
          </a:p>
          <a:p>
            <a:pPr algn="just" rtl="1"/>
            <a:r>
              <a:rPr lang="ar-AE" sz="2800" dirty="0">
                <a:latin typeface="Segoe UI" panose="020B0502040204020203" pitchFamily="34" charset="0"/>
                <a:cs typeface="Segoe UI" panose="020B0502040204020203" pitchFamily="34" charset="0"/>
              </a:rPr>
              <a:t>يجب </a:t>
            </a:r>
            <a:r>
              <a:rPr lang="ar-EG" sz="2800" dirty="0">
                <a:latin typeface="Segoe UI" panose="020B0502040204020203" pitchFamily="34" charset="0"/>
                <a:cs typeface="Segoe UI" panose="020B0502040204020203" pitchFamily="34" charset="0"/>
              </a:rPr>
              <a:t>فيمن يعين </a:t>
            </a:r>
            <a:r>
              <a:rPr lang="ar-EG" sz="2800" b="1" dirty="0">
                <a:latin typeface="Segoe UI" panose="020B0502040204020203" pitchFamily="34" charset="0"/>
                <a:cs typeface="Segoe UI" panose="020B0502040204020203" pitchFamily="34" charset="0"/>
              </a:rPr>
              <a:t>وكيلا عن الشركات الأجنبية </a:t>
            </a:r>
            <a:r>
              <a:rPr lang="ar-EG" sz="2800" dirty="0">
                <a:latin typeface="Segoe UI" panose="020B0502040204020203" pitchFamily="34" charset="0"/>
                <a:cs typeface="Segoe UI" panose="020B0502040204020203" pitchFamily="34" charset="0"/>
              </a:rPr>
              <a:t>التي ترغب في ممارسة نشاطها في الدولة، </a:t>
            </a:r>
            <a:r>
              <a:rPr lang="ar-EG" sz="2800" b="1" dirty="0">
                <a:solidFill>
                  <a:srgbClr val="7030A0"/>
                </a:solidFill>
                <a:latin typeface="Segoe UI" panose="020B0502040204020203" pitchFamily="34" charset="0"/>
                <a:cs typeface="Segoe UI" panose="020B0502040204020203" pitchFamily="34" charset="0"/>
              </a:rPr>
              <a:t>أن يكون </a:t>
            </a:r>
            <a:r>
              <a:rPr lang="ar-AE" sz="2800" b="1" dirty="0">
                <a:solidFill>
                  <a:srgbClr val="7030A0"/>
                </a:solidFill>
                <a:latin typeface="Segoe UI" panose="020B0502040204020203" pitchFamily="34" charset="0"/>
                <a:cs typeface="Segoe UI" panose="020B0502040204020203" pitchFamily="34" charset="0"/>
              </a:rPr>
              <a:t>من ا</a:t>
            </a:r>
            <a:r>
              <a:rPr lang="ar-EG" sz="2800" b="1" dirty="0">
                <a:solidFill>
                  <a:srgbClr val="7030A0"/>
                </a:solidFill>
                <a:latin typeface="Segoe UI" panose="020B0502040204020203" pitchFamily="34" charset="0"/>
                <a:cs typeface="Segoe UI" panose="020B0502040204020203" pitchFamily="34" charset="0"/>
              </a:rPr>
              <a:t>لمواطنين</a:t>
            </a:r>
            <a:r>
              <a:rPr lang="ar-EG" sz="2800" dirty="0">
                <a:latin typeface="Segoe UI" panose="020B0502040204020203" pitchFamily="34" charset="0"/>
                <a:cs typeface="Segoe UI" panose="020B0502040204020203" pitchFamily="34" charset="0"/>
              </a:rPr>
              <a:t>، سواء أكان الوكيل شخصًا طبيعيًا أم شخصًا اعتباريًا</a:t>
            </a:r>
            <a:r>
              <a:rPr lang="ar-AE" sz="2800" dirty="0">
                <a:latin typeface="Segoe UI" panose="020B0502040204020203" pitchFamily="34" charset="0"/>
                <a:cs typeface="Segoe UI" panose="020B0502040204020203" pitchFamily="34" charset="0"/>
              </a:rPr>
              <a:t>.</a:t>
            </a:r>
          </a:p>
          <a:p>
            <a:pPr algn="just" rtl="1"/>
            <a:r>
              <a:rPr lang="ar-AE" sz="2800" dirty="0">
                <a:latin typeface="Segoe UI" panose="020B0502040204020203" pitchFamily="34" charset="0"/>
                <a:cs typeface="Segoe UI" panose="020B0502040204020203" pitchFamily="34" charset="0"/>
              </a:rPr>
              <a:t>يترتب على </a:t>
            </a:r>
            <a:r>
              <a:rPr lang="ar-AE" sz="2800" b="1" dirty="0">
                <a:latin typeface="Segoe UI" panose="020B0502040204020203" pitchFamily="34" charset="0"/>
                <a:cs typeface="Segoe UI" panose="020B0502040204020203" pitchFamily="34" charset="0"/>
              </a:rPr>
              <a:t>تخلف ركن المساهمة الوطنية </a:t>
            </a:r>
            <a:r>
              <a:rPr lang="ar-AE" sz="2800" dirty="0">
                <a:latin typeface="Segoe UI" panose="020B0502040204020203" pitchFamily="34" charset="0"/>
                <a:cs typeface="Segoe UI" panose="020B0502040204020203" pitchFamily="34" charset="0"/>
              </a:rPr>
              <a:t>بالنسب المقررة </a:t>
            </a:r>
            <a:r>
              <a:rPr lang="ar-AE" sz="2800" b="1" dirty="0">
                <a:solidFill>
                  <a:srgbClr val="7030A0"/>
                </a:solidFill>
                <a:latin typeface="Segoe UI" panose="020B0502040204020203" pitchFamily="34" charset="0"/>
                <a:cs typeface="Segoe UI" panose="020B0502040204020203" pitchFamily="34" charset="0"/>
              </a:rPr>
              <a:t>بطلان الشركة لتعلقه بالنظام العام</a:t>
            </a:r>
            <a:r>
              <a:rPr lang="ar-AE" sz="2800" dirty="0">
                <a:latin typeface="Segoe UI" panose="020B0502040204020203" pitchFamily="34" charset="0"/>
                <a:cs typeface="Segoe UI" panose="020B0502040204020203" pitchFamily="34" charset="0"/>
              </a:rPr>
              <a:t>.</a:t>
            </a:r>
          </a:p>
        </p:txBody>
      </p:sp>
      <p:sp>
        <p:nvSpPr>
          <p:cNvPr id="4" name="Footer Placeholder 3">
            <a:extLst>
              <a:ext uri="{FF2B5EF4-FFF2-40B4-BE49-F238E27FC236}">
                <a16:creationId xmlns:a16="http://schemas.microsoft.com/office/drawing/2014/main" id="{31919DA4-C81F-4150-A0C3-624D486158F2}"/>
              </a:ext>
            </a:extLst>
          </p:cNvPr>
          <p:cNvSpPr>
            <a:spLocks noGrp="1"/>
          </p:cNvSpPr>
          <p:nvPr>
            <p:ph type="ftr" sz="quarter" idx="11"/>
          </p:nvPr>
        </p:nvSpPr>
        <p:spPr/>
        <p:txBody>
          <a:bodyPr/>
          <a:lstStyle/>
          <a:p>
            <a:r>
              <a:rPr lang="en-US" dirty="0"/>
              <a:t>Dr. </a:t>
            </a:r>
            <a:r>
              <a:rPr lang="en-US" dirty="0" err="1"/>
              <a:t>Eman</a:t>
            </a:r>
            <a:r>
              <a:rPr lang="en-US" dirty="0"/>
              <a:t> </a:t>
            </a:r>
            <a:r>
              <a:rPr lang="en-US" dirty="0" err="1"/>
              <a:t>Naboush</a:t>
            </a:r>
            <a:endParaRPr lang="en-US" dirty="0"/>
          </a:p>
        </p:txBody>
      </p:sp>
      <p:sp>
        <p:nvSpPr>
          <p:cNvPr id="5" name="Slide Number Placeholder 4">
            <a:extLst>
              <a:ext uri="{FF2B5EF4-FFF2-40B4-BE49-F238E27FC236}">
                <a16:creationId xmlns:a16="http://schemas.microsoft.com/office/drawing/2014/main" id="{CDE779E7-020E-444A-AF1F-6337977FEFBE}"/>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196232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4" y="530087"/>
            <a:ext cx="9659363" cy="1086678"/>
          </a:xfrm>
        </p:spPr>
        <p:txBody>
          <a:bodyPr>
            <a:normAutofit fontScale="90000"/>
          </a:bodyPr>
          <a:lstStyle/>
          <a:p>
            <a:pPr algn="ctr" rtl="1"/>
            <a:r>
              <a:rPr lang="ar-AE" b="1" dirty="0"/>
              <a:t>الجزاء المترتب عن تخلف أحد أركان عقد الشركة</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881809"/>
            <a:ext cx="9381067" cy="5115339"/>
          </a:xfrm>
        </p:spPr>
        <p:txBody>
          <a:bodyPr>
            <a:normAutofit/>
          </a:bodyPr>
          <a:lstStyle/>
          <a:p>
            <a:pPr algn="just" rtl="1"/>
            <a:r>
              <a:rPr lang="ar-EG" sz="2800" dirty="0"/>
              <a:t>إذا </a:t>
            </a:r>
            <a:r>
              <a:rPr lang="ar-EG" sz="2800" b="1" dirty="0">
                <a:solidFill>
                  <a:srgbClr val="7030A0"/>
                </a:solidFill>
              </a:rPr>
              <a:t>تخلف أحد الأركان الموضوعية</a:t>
            </a:r>
            <a:r>
              <a:rPr lang="ar-AE" sz="2800" b="1" dirty="0">
                <a:solidFill>
                  <a:srgbClr val="7030A0"/>
                </a:solidFill>
              </a:rPr>
              <a:t> (العامة أو الخاصة)</a:t>
            </a:r>
            <a:r>
              <a:rPr lang="ar-EG" sz="2800" b="1" dirty="0">
                <a:solidFill>
                  <a:srgbClr val="7030A0"/>
                </a:solidFill>
              </a:rPr>
              <a:t> أو الشكلية </a:t>
            </a:r>
            <a:r>
              <a:rPr lang="ar-EG" sz="2800" dirty="0"/>
              <a:t>اللازمة لتكوين عقد الشركة، فإن الجزاء الذي قرره المشرع على ذلك هو </a:t>
            </a:r>
            <a:r>
              <a:rPr lang="ar-EG" sz="2800" b="1" dirty="0"/>
              <a:t>بطلان عقد الشركة</a:t>
            </a:r>
            <a:r>
              <a:rPr lang="ar-EG" sz="2800" dirty="0"/>
              <a:t>.</a:t>
            </a:r>
            <a:endParaRPr lang="ar-AE" sz="2800" dirty="0"/>
          </a:p>
          <a:p>
            <a:pPr marL="0" indent="0" algn="just" rtl="1">
              <a:buNone/>
            </a:pPr>
            <a:endParaRPr lang="ar-AE" sz="2800" dirty="0"/>
          </a:p>
          <a:p>
            <a:pPr algn="just" rtl="1"/>
            <a:r>
              <a:rPr lang="ar-EG" sz="2800" dirty="0"/>
              <a:t>البطلان في عقد الشركة </a:t>
            </a:r>
            <a:r>
              <a:rPr lang="ar-EG" sz="2800" b="1" dirty="0">
                <a:solidFill>
                  <a:srgbClr val="7030A0"/>
                </a:solidFill>
              </a:rPr>
              <a:t>ليس نوعا</a:t>
            </a:r>
            <a:r>
              <a:rPr lang="ar-AE" sz="2800" b="1" dirty="0">
                <a:solidFill>
                  <a:srgbClr val="7030A0"/>
                </a:solidFill>
              </a:rPr>
              <a:t>ً</a:t>
            </a:r>
            <a:r>
              <a:rPr lang="ar-EG" sz="2800" b="1" dirty="0">
                <a:solidFill>
                  <a:srgbClr val="7030A0"/>
                </a:solidFill>
              </a:rPr>
              <a:t> واحدا</a:t>
            </a:r>
            <a:r>
              <a:rPr lang="ar-AE" sz="2800" b="1" dirty="0">
                <a:solidFill>
                  <a:srgbClr val="7030A0"/>
                </a:solidFill>
              </a:rPr>
              <a:t>ً</a:t>
            </a:r>
            <a:r>
              <a:rPr lang="ar-EG" sz="2800" dirty="0"/>
              <a:t>، بل يختلف نوعه تبعا لأهمية الركن المتخلف؛ ولهذا يمكن أن يكون عقد الشركة باطلا</a:t>
            </a:r>
            <a:r>
              <a:rPr lang="ar-AE" sz="2800" dirty="0"/>
              <a:t>ً</a:t>
            </a:r>
            <a:r>
              <a:rPr lang="ar-EG" sz="2800" dirty="0"/>
              <a:t> </a:t>
            </a:r>
            <a:r>
              <a:rPr lang="ar-EG" sz="2800" b="1" dirty="0"/>
              <a:t>بطلانا</a:t>
            </a:r>
            <a:r>
              <a:rPr lang="ar-AE" sz="2800" b="1" dirty="0"/>
              <a:t>ً</a:t>
            </a:r>
            <a:r>
              <a:rPr lang="ar-EG" sz="2800" b="1" dirty="0"/>
              <a:t> مطلقا</a:t>
            </a:r>
            <a:r>
              <a:rPr lang="ar-AE" sz="2800" b="1" dirty="0"/>
              <a:t>ً</a:t>
            </a:r>
            <a:r>
              <a:rPr lang="ar-EG" sz="2800" dirty="0"/>
              <a:t>، وقد يكون </a:t>
            </a:r>
            <a:r>
              <a:rPr lang="ar-EG" sz="2800" b="1" dirty="0"/>
              <a:t>موقوفا</a:t>
            </a:r>
            <a:r>
              <a:rPr lang="ar-AE" sz="2800" b="1" dirty="0"/>
              <a:t>ً</a:t>
            </a:r>
            <a:r>
              <a:rPr lang="ar-EG" sz="2800" b="1" dirty="0"/>
              <a:t> على الإجازة ممن يملكها قانونا</a:t>
            </a:r>
            <a:r>
              <a:rPr lang="ar-AE" sz="2800" b="1" dirty="0"/>
              <a:t>ً</a:t>
            </a:r>
            <a:r>
              <a:rPr lang="ar-EG" sz="2800" dirty="0"/>
              <a:t>، وقد يكون </a:t>
            </a:r>
            <a:r>
              <a:rPr lang="ar-EG" sz="2800" b="1" dirty="0"/>
              <a:t>باطلا</a:t>
            </a:r>
            <a:r>
              <a:rPr lang="ar-AE" sz="2800" b="1" dirty="0"/>
              <a:t>ً</a:t>
            </a:r>
            <a:r>
              <a:rPr lang="ar-EG" sz="2800" b="1" dirty="0"/>
              <a:t> بطلانا</a:t>
            </a:r>
            <a:r>
              <a:rPr lang="ar-AE" sz="2800" b="1" dirty="0"/>
              <a:t>ً</a:t>
            </a:r>
            <a:r>
              <a:rPr lang="ar-EG" sz="2800" b="1" dirty="0"/>
              <a:t> خاصا</a:t>
            </a:r>
            <a:r>
              <a:rPr lang="ar-AE" sz="2800" b="1" dirty="0"/>
              <a:t>ً</a:t>
            </a:r>
            <a:r>
              <a:rPr lang="ar-AE" sz="2800" dirty="0"/>
              <a:t>.</a:t>
            </a:r>
            <a:endParaRPr lang="ar-AE" sz="2800" dirty="0">
              <a:latin typeface="Segoe UI" panose="020B0502040204020203" pitchFamily="34" charset="0"/>
              <a:cs typeface="Segoe UI" panose="020B0502040204020203" pitchFamily="34" charset="0"/>
            </a:endParaRPr>
          </a:p>
        </p:txBody>
      </p:sp>
      <p:sp>
        <p:nvSpPr>
          <p:cNvPr id="4" name="Footer Placeholder 3">
            <a:extLst>
              <a:ext uri="{FF2B5EF4-FFF2-40B4-BE49-F238E27FC236}">
                <a16:creationId xmlns:a16="http://schemas.microsoft.com/office/drawing/2014/main" id="{59E84B3F-8BDA-4102-A79A-389231DDE39B}"/>
              </a:ext>
            </a:extLst>
          </p:cNvPr>
          <p:cNvSpPr>
            <a:spLocks noGrp="1"/>
          </p:cNvSpPr>
          <p:nvPr>
            <p:ph type="ftr" sz="quarter" idx="11"/>
          </p:nvPr>
        </p:nvSpPr>
        <p:spPr/>
        <p:txBody>
          <a:bodyPr/>
          <a:lstStyle/>
          <a:p>
            <a:r>
              <a:rPr lang="en-US"/>
              <a:t>Dr. Eman Naboush</a:t>
            </a:r>
            <a:endParaRPr lang="en-US" dirty="0"/>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172722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a:bodyPr>
          <a:lstStyle/>
          <a:p>
            <a:pPr algn="ctr"/>
            <a:r>
              <a:rPr lang="ar-AE" dirty="0"/>
              <a:t>1- </a:t>
            </a:r>
            <a:r>
              <a:rPr lang="ar-EG" dirty="0"/>
              <a:t>بطلان عقد الشركة بطلانا</a:t>
            </a:r>
            <a:r>
              <a:rPr lang="ar-AE" dirty="0"/>
              <a:t>ً</a:t>
            </a:r>
            <a:r>
              <a:rPr lang="ar-EG" dirty="0"/>
              <a:t> مطلقا</a:t>
            </a:r>
            <a:r>
              <a:rPr lang="ar-AE" dirty="0"/>
              <a:t>ً</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431235"/>
            <a:ext cx="9381067" cy="5115339"/>
          </a:xfrm>
        </p:spPr>
        <p:txBody>
          <a:bodyPr>
            <a:normAutofit/>
          </a:bodyPr>
          <a:lstStyle/>
          <a:p>
            <a:pPr algn="r" rtl="1"/>
            <a:r>
              <a:rPr lang="ar-EG" sz="2800" b="1" dirty="0">
                <a:solidFill>
                  <a:srgbClr val="FF0000"/>
                </a:solidFill>
              </a:rPr>
              <a:t>أولا: أسباب البطلان المطلق</a:t>
            </a:r>
            <a:r>
              <a:rPr lang="ar-AE" sz="2800" b="1" dirty="0">
                <a:solidFill>
                  <a:srgbClr val="FF0000"/>
                </a:solidFill>
              </a:rPr>
              <a:t>:</a:t>
            </a:r>
          </a:p>
          <a:p>
            <a:pPr lvl="1" algn="just" rtl="1"/>
            <a:r>
              <a:rPr lang="ar-EG" sz="2800" b="1" dirty="0"/>
              <a:t>تخلف أحد الأركان الموضوعية العامة </a:t>
            </a:r>
            <a:r>
              <a:rPr lang="ar-EG" sz="2800" dirty="0"/>
              <a:t>اللازمة لوجود</a:t>
            </a:r>
            <a:r>
              <a:rPr lang="ar-AE" sz="2800" dirty="0"/>
              <a:t>ه</a:t>
            </a:r>
            <a:r>
              <a:rPr lang="ar-EG" sz="2800" dirty="0"/>
              <a:t> </a:t>
            </a:r>
            <a:r>
              <a:rPr lang="ar-AE" sz="2800" dirty="0"/>
              <a:t>(</a:t>
            </a:r>
            <a:r>
              <a:rPr lang="ar-EG" sz="2800" dirty="0">
                <a:solidFill>
                  <a:srgbClr val="FF0000"/>
                </a:solidFill>
              </a:rPr>
              <a:t>انعدام</a:t>
            </a:r>
            <a:r>
              <a:rPr lang="ar-EG" sz="2800" dirty="0"/>
              <a:t> </a:t>
            </a:r>
            <a:r>
              <a:rPr lang="ar-EG" sz="2800" dirty="0">
                <a:solidFill>
                  <a:srgbClr val="7030A0"/>
                </a:solidFill>
              </a:rPr>
              <a:t>الرضاء</a:t>
            </a:r>
            <a:r>
              <a:rPr lang="ar-AE" sz="2800" dirty="0">
                <a:solidFill>
                  <a:srgbClr val="7030A0"/>
                </a:solidFill>
              </a:rPr>
              <a:t>،</a:t>
            </a:r>
            <a:r>
              <a:rPr lang="ar-EG" sz="2800" dirty="0"/>
              <a:t> </a:t>
            </a:r>
            <a:r>
              <a:rPr lang="ar-EG" sz="2800" dirty="0">
                <a:solidFill>
                  <a:srgbClr val="7030A0"/>
                </a:solidFill>
              </a:rPr>
              <a:t>وعدم مشروعية سبب</a:t>
            </a:r>
            <a:r>
              <a:rPr lang="ar-EG" sz="2800" dirty="0"/>
              <a:t> </a:t>
            </a:r>
            <a:r>
              <a:rPr lang="ar-EG" sz="2800" dirty="0">
                <a:solidFill>
                  <a:srgbClr val="7030A0"/>
                </a:solidFill>
              </a:rPr>
              <a:t>العقد</a:t>
            </a:r>
            <a:r>
              <a:rPr lang="ar-EG" sz="2800" dirty="0"/>
              <a:t> لمخالفته للنظام العام أو الآداب</a:t>
            </a:r>
            <a:r>
              <a:rPr lang="ar-AE" sz="2800" dirty="0"/>
              <a:t>، وكذلك </a:t>
            </a:r>
            <a:r>
              <a:rPr lang="ar-EG" sz="2800" dirty="0"/>
              <a:t>إذا كان </a:t>
            </a:r>
            <a:r>
              <a:rPr lang="ar-EG" sz="2800" dirty="0">
                <a:solidFill>
                  <a:srgbClr val="7030A0"/>
                </a:solidFill>
              </a:rPr>
              <a:t>غرضها</a:t>
            </a:r>
            <a:r>
              <a:rPr lang="ar-EG" sz="2800" dirty="0"/>
              <a:t> القيام بمشروعات اقتصادية يحظر عليها القيام بها</a:t>
            </a:r>
            <a:r>
              <a:rPr lang="ar-AE" sz="2800" dirty="0"/>
              <a:t>).</a:t>
            </a:r>
          </a:p>
          <a:p>
            <a:pPr marL="457200" lvl="1" indent="0" algn="just" rtl="1">
              <a:buNone/>
            </a:pPr>
            <a:endParaRPr lang="ar-AE" sz="2800" dirty="0"/>
          </a:p>
          <a:p>
            <a:pPr lvl="1" algn="just" rtl="1"/>
            <a:r>
              <a:rPr lang="ar-EG" sz="2800" dirty="0"/>
              <a:t>إذا </a:t>
            </a:r>
            <a:r>
              <a:rPr lang="ar-EG" sz="2800" b="1" dirty="0"/>
              <a:t>تخلف ركن من الأركان الموضوعية الخاصة</a:t>
            </a:r>
            <a:r>
              <a:rPr lang="ar-EG" sz="2800" dirty="0"/>
              <a:t>؛ كعدم توافر ركن تعدد الشركاء، أو عدم تقديم الحصص،</a:t>
            </a:r>
            <a:r>
              <a:rPr lang="ar-AE" sz="2800" dirty="0"/>
              <a:t> أو اقتسام الأرباح والخسائر</a:t>
            </a:r>
            <a:r>
              <a:rPr lang="ar-EG" sz="2800" dirty="0"/>
              <a:t> أو لوجود شرط الأسد، أو لعدم توافر نية المشاركة</a:t>
            </a:r>
            <a:r>
              <a:rPr lang="ar-AE" sz="2800" dirty="0"/>
              <a:t>.</a:t>
            </a:r>
            <a:endParaRPr lang="ar-AE" sz="2800" dirty="0">
              <a:latin typeface="Segoe UI" panose="020B0502040204020203" pitchFamily="34" charset="0"/>
              <a:cs typeface="Segoe UI" panose="020B0502040204020203" pitchFamily="34" charset="0"/>
            </a:endParaRPr>
          </a:p>
        </p:txBody>
      </p:sp>
      <p:sp>
        <p:nvSpPr>
          <p:cNvPr id="4" name="Footer Placeholder 3">
            <a:extLst>
              <a:ext uri="{FF2B5EF4-FFF2-40B4-BE49-F238E27FC236}">
                <a16:creationId xmlns:a16="http://schemas.microsoft.com/office/drawing/2014/main" id="{59E84B3F-8BDA-4102-A79A-389231DDE39B}"/>
              </a:ext>
            </a:extLst>
          </p:cNvPr>
          <p:cNvSpPr>
            <a:spLocks noGrp="1"/>
          </p:cNvSpPr>
          <p:nvPr>
            <p:ph type="ftr" sz="quarter" idx="11"/>
          </p:nvPr>
        </p:nvSpPr>
        <p:spPr/>
        <p:txBody>
          <a:bodyPr/>
          <a:lstStyle/>
          <a:p>
            <a:r>
              <a:rPr lang="en-US"/>
              <a:t>Dr. Eman Naboush</a:t>
            </a:r>
            <a:endParaRPr lang="en-US" dirty="0"/>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283585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a:bodyPr>
          <a:lstStyle/>
          <a:p>
            <a:pPr algn="ctr" rtl="1"/>
            <a:r>
              <a:rPr lang="ar-EG" dirty="0"/>
              <a:t>بطلان عقد الشركة بطلانا</a:t>
            </a:r>
            <a:r>
              <a:rPr lang="ar-AE" dirty="0"/>
              <a:t>ً</a:t>
            </a:r>
            <a:r>
              <a:rPr lang="ar-EG" dirty="0"/>
              <a:t> مطلقا</a:t>
            </a:r>
            <a:r>
              <a:rPr lang="ar-AE" dirty="0"/>
              <a:t>ً</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980661"/>
            <a:ext cx="9381067" cy="5565913"/>
          </a:xfrm>
        </p:spPr>
        <p:txBody>
          <a:bodyPr>
            <a:normAutofit fontScale="92500"/>
          </a:bodyPr>
          <a:lstStyle/>
          <a:p>
            <a:pPr algn="r" rtl="1"/>
            <a:r>
              <a:rPr lang="ar-AE" sz="2800" b="1" dirty="0">
                <a:solidFill>
                  <a:srgbClr val="FF0000"/>
                </a:solidFill>
              </a:rPr>
              <a:t>ثانيا: أحكام و آثار </a:t>
            </a:r>
            <a:r>
              <a:rPr lang="ar-EG" sz="2800" b="1" dirty="0">
                <a:solidFill>
                  <a:srgbClr val="FF0000"/>
                </a:solidFill>
              </a:rPr>
              <a:t>البطلان المطلق</a:t>
            </a:r>
            <a:r>
              <a:rPr lang="ar-AE" sz="2800" b="1" dirty="0">
                <a:solidFill>
                  <a:srgbClr val="FF0000"/>
                </a:solidFill>
              </a:rPr>
              <a:t>:</a:t>
            </a:r>
          </a:p>
          <a:p>
            <a:pPr algn="just" rtl="1">
              <a:buFont typeface="+mj-lt"/>
              <a:buAutoNum type="arabicPeriod"/>
            </a:pPr>
            <a:r>
              <a:rPr lang="ar-EG" sz="2600" dirty="0"/>
              <a:t>العقد الباطل </a:t>
            </a:r>
            <a:r>
              <a:rPr lang="ar-AE" sz="2600" dirty="0"/>
              <a:t>لا يكون له </a:t>
            </a:r>
            <a:r>
              <a:rPr lang="ar-EG" sz="2600" dirty="0"/>
              <a:t>أي وجود قانوني، ويصبح هو والعدم سواء. </a:t>
            </a:r>
            <a:endParaRPr lang="ar-AE" sz="2600" dirty="0"/>
          </a:p>
          <a:p>
            <a:pPr algn="just" rtl="1">
              <a:buFont typeface="+mj-lt"/>
              <a:buAutoNum type="arabicPeriod"/>
            </a:pPr>
            <a:r>
              <a:rPr lang="ar-AE" sz="2600" dirty="0"/>
              <a:t>لا ينشأ عنه شخص معنوي.</a:t>
            </a:r>
          </a:p>
          <a:p>
            <a:pPr algn="just" rtl="1">
              <a:buFont typeface="+mj-lt"/>
              <a:buAutoNum type="arabicPeriod"/>
            </a:pPr>
            <a:r>
              <a:rPr lang="ar-EG" sz="2600" dirty="0"/>
              <a:t>يجوز لكل مصلحة التمسك </a:t>
            </a:r>
            <a:r>
              <a:rPr lang="ar-AE" sz="2600" dirty="0"/>
              <a:t>بالبطلان</a:t>
            </a:r>
            <a:r>
              <a:rPr lang="ar-EG" sz="2600" dirty="0"/>
              <a:t>، سواء أكان من بين الشركاء أم من الغير. </a:t>
            </a:r>
            <a:endParaRPr lang="ar-AE" sz="2600" dirty="0"/>
          </a:p>
          <a:p>
            <a:pPr algn="just" rtl="1">
              <a:buFont typeface="+mj-lt"/>
              <a:buAutoNum type="arabicPeriod"/>
            </a:pPr>
            <a:r>
              <a:rPr lang="ar-EG" sz="2600" dirty="0"/>
              <a:t>يجوز للمحكمة أن تقضي به من تلقاء نفسها لتعلقه بالنظام العام. </a:t>
            </a:r>
            <a:endParaRPr lang="ar-AE" sz="2600" dirty="0"/>
          </a:p>
          <a:p>
            <a:pPr algn="just" rtl="1">
              <a:buFont typeface="+mj-lt"/>
              <a:buAutoNum type="arabicPeriod"/>
            </a:pPr>
            <a:r>
              <a:rPr lang="ar-EG" sz="2600" dirty="0"/>
              <a:t>لا يزول هذا البطلان بالإجازة</a:t>
            </a:r>
            <a:r>
              <a:rPr lang="ar-AE" sz="2600" dirty="0"/>
              <a:t>.</a:t>
            </a:r>
          </a:p>
          <a:p>
            <a:pPr algn="just" rtl="1">
              <a:buFont typeface="+mj-lt"/>
              <a:buAutoNum type="arabicPeriod"/>
            </a:pPr>
            <a:r>
              <a:rPr lang="ar-EG" sz="2600" dirty="0"/>
              <a:t>لا تسمع دعوى البطلان بعد مضي </a:t>
            </a:r>
            <a:r>
              <a:rPr lang="en-US" sz="2600" dirty="0"/>
              <a:t> 15</a:t>
            </a:r>
            <a:r>
              <a:rPr lang="ar-EG" sz="2600" dirty="0"/>
              <a:t>سنة من تاريخ إبرام العقد</a:t>
            </a:r>
            <a:endParaRPr lang="ar-AE" sz="2600" dirty="0"/>
          </a:p>
          <a:p>
            <a:pPr algn="just" rtl="1">
              <a:buFont typeface="+mj-lt"/>
              <a:buAutoNum type="arabicPeriod"/>
            </a:pPr>
            <a:r>
              <a:rPr lang="ar-AE" sz="2600" dirty="0">
                <a:solidFill>
                  <a:srgbClr val="7030A0"/>
                </a:solidFill>
              </a:rPr>
              <a:t>البطلان يؤدي الى انهيار عقد الشركة بأثر رجعي واعتبرت كأن لم تكن</a:t>
            </a:r>
            <a:r>
              <a:rPr lang="ar-AE" sz="2600" dirty="0"/>
              <a:t>.</a:t>
            </a:r>
          </a:p>
          <a:p>
            <a:pPr algn="just" rtl="1">
              <a:buFont typeface="+mj-lt"/>
              <a:buAutoNum type="arabicPeriod"/>
            </a:pPr>
            <a:r>
              <a:rPr lang="ar-AE" sz="2600" dirty="0"/>
              <a:t>تخضع تصفية الشركة وتوزيع الأرباح والخسائر التي لم توزع بعد للأحكام العامة لقانون الشركات وليس لشروط العقد لأنه بحكم المعدوم.</a:t>
            </a:r>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4083411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8D4A-49B9-492B-B4FA-37767AF55A8A}"/>
              </a:ext>
            </a:extLst>
          </p:cNvPr>
          <p:cNvSpPr>
            <a:spLocks noGrp="1"/>
          </p:cNvSpPr>
          <p:nvPr>
            <p:ph type="title"/>
          </p:nvPr>
        </p:nvSpPr>
        <p:spPr>
          <a:xfrm>
            <a:off x="677332" y="225287"/>
            <a:ext cx="9659363" cy="1086678"/>
          </a:xfrm>
        </p:spPr>
        <p:txBody>
          <a:bodyPr>
            <a:normAutofit/>
          </a:bodyPr>
          <a:lstStyle/>
          <a:p>
            <a:pPr algn="ctr" rtl="1"/>
            <a:r>
              <a:rPr lang="ar-EG" dirty="0"/>
              <a:t>بطلان عقد الشركة بطلانا مطلقا</a:t>
            </a:r>
            <a:endParaRPr lang="en-US" dirty="0">
              <a:solidFill>
                <a:srgbClr val="FF0000"/>
              </a:solidFill>
            </a:endParaRPr>
          </a:p>
        </p:txBody>
      </p:sp>
      <p:sp>
        <p:nvSpPr>
          <p:cNvPr id="3" name="Content Placeholder 2">
            <a:extLst>
              <a:ext uri="{FF2B5EF4-FFF2-40B4-BE49-F238E27FC236}">
                <a16:creationId xmlns:a16="http://schemas.microsoft.com/office/drawing/2014/main" id="{86FBD5A7-0952-4261-B6F1-DECDA0C23ED9}"/>
              </a:ext>
            </a:extLst>
          </p:cNvPr>
          <p:cNvSpPr>
            <a:spLocks noGrp="1"/>
          </p:cNvSpPr>
          <p:nvPr>
            <p:ph idx="1"/>
          </p:nvPr>
        </p:nvSpPr>
        <p:spPr>
          <a:xfrm>
            <a:off x="285133" y="1431235"/>
            <a:ext cx="9381067" cy="5115339"/>
          </a:xfrm>
        </p:spPr>
        <p:txBody>
          <a:bodyPr>
            <a:normAutofit/>
          </a:bodyPr>
          <a:lstStyle/>
          <a:p>
            <a:pPr algn="r" rtl="1"/>
            <a:r>
              <a:rPr lang="ar-AE" sz="2800" b="1" dirty="0">
                <a:solidFill>
                  <a:srgbClr val="FF0000"/>
                </a:solidFill>
              </a:rPr>
              <a:t>ثانيا: أحكام و آثار </a:t>
            </a:r>
            <a:r>
              <a:rPr lang="ar-EG" sz="2800" b="1" dirty="0">
                <a:solidFill>
                  <a:srgbClr val="FF0000"/>
                </a:solidFill>
              </a:rPr>
              <a:t>البطلان المطلق</a:t>
            </a:r>
            <a:r>
              <a:rPr lang="ar-AE" sz="2800" b="1" dirty="0">
                <a:solidFill>
                  <a:srgbClr val="FF0000"/>
                </a:solidFill>
              </a:rPr>
              <a:t>:</a:t>
            </a:r>
          </a:p>
          <a:p>
            <a:pPr lvl="1" algn="just" rtl="1"/>
            <a:r>
              <a:rPr lang="ar-AE" sz="2400" dirty="0"/>
              <a:t>اذا كان </a:t>
            </a:r>
            <a:r>
              <a:rPr lang="ar-EG" sz="2400" dirty="0"/>
              <a:t>عقد الشركة باطلا بطلانًا مطلقًا، </a:t>
            </a:r>
            <a:r>
              <a:rPr lang="ar-EG" sz="2400" b="1" dirty="0">
                <a:solidFill>
                  <a:srgbClr val="7030A0"/>
                </a:solidFill>
              </a:rPr>
              <a:t>فإنه قد يتحول إلى عقد آخر</a:t>
            </a:r>
            <a:r>
              <a:rPr lang="ar-EG" sz="2400" dirty="0"/>
              <a:t>، حيث يمكن أن نكون بصدد عقد قرض أو عمل، متى توافرت أركان هذا العقد، واتجهت إليه نية المتعاقدين. كأن يتحول عقد الشركة إلى عقد قرض نتيجة اشتراط أحد الشركاء الحصول على نسبة من الأرباح دون أن يتحمل نصيبه من</a:t>
            </a:r>
            <a:r>
              <a:rPr lang="ar-AE" sz="2400" dirty="0"/>
              <a:t> </a:t>
            </a:r>
            <a:r>
              <a:rPr lang="ar-EG" sz="2400" dirty="0"/>
              <a:t>الخسائر</a:t>
            </a:r>
            <a:r>
              <a:rPr lang="ar-AE" sz="2400" dirty="0"/>
              <a:t>.</a:t>
            </a:r>
          </a:p>
          <a:p>
            <a:pPr lvl="1" algn="just" rtl="1"/>
            <a:r>
              <a:rPr lang="ar-EG" sz="2400" dirty="0">
                <a:solidFill>
                  <a:srgbClr val="FF0000"/>
                </a:solidFill>
              </a:rPr>
              <a:t>إذا كان الحكم ببطلان عقد الشركة بناء على طلب الغير</a:t>
            </a:r>
            <a:r>
              <a:rPr lang="ar-EG" sz="2400" dirty="0"/>
              <a:t>، فإنها تعتبر كأن لم تكن بالنسبة له، ويكون الأشخاص الذين تعاقدوا معه باسم الشركة </a:t>
            </a:r>
            <a:r>
              <a:rPr lang="ar-EG" sz="2400" b="1" dirty="0">
                <a:solidFill>
                  <a:srgbClr val="7030A0"/>
                </a:solidFill>
              </a:rPr>
              <a:t>مسؤولين مسؤولية شخصية وتضامنية عن الالتزامات الناشئة عن هذا العقد</a:t>
            </a:r>
            <a:r>
              <a:rPr lang="ar-EG" sz="2400" dirty="0"/>
              <a:t>.</a:t>
            </a:r>
            <a:r>
              <a:rPr lang="ar-AE" sz="2400" dirty="0"/>
              <a:t> (م 14 </a:t>
            </a:r>
            <a:r>
              <a:rPr lang="ar-AE" sz="2400" dirty="0" err="1"/>
              <a:t>ق.ش.ت</a:t>
            </a:r>
            <a:r>
              <a:rPr lang="ar-AE" sz="2400" dirty="0"/>
              <a:t>)</a:t>
            </a:r>
            <a:r>
              <a:rPr lang="ar-EG" sz="2400" dirty="0"/>
              <a:t> </a:t>
            </a:r>
            <a:endParaRPr lang="ar-AE" sz="2400" dirty="0"/>
          </a:p>
          <a:p>
            <a:pPr lvl="1" algn="just" rtl="1"/>
            <a:r>
              <a:rPr lang="ar-EG" sz="2400" dirty="0">
                <a:latin typeface="Segoe UI" panose="020B0502040204020203" pitchFamily="34" charset="0"/>
                <a:cs typeface="Segoe UI" panose="020B0502040204020203" pitchFamily="34" charset="0"/>
              </a:rPr>
              <a:t>لا يجوز للشركاء التمسك بالبطلان في مواجهة الغير إلا إذا </a:t>
            </a:r>
            <a:r>
              <a:rPr lang="ar-EG" sz="2400" b="1" dirty="0">
                <a:solidFill>
                  <a:srgbClr val="7030A0"/>
                </a:solidFill>
                <a:latin typeface="Segoe UI" panose="020B0502040204020203" pitchFamily="34" charset="0"/>
                <a:cs typeface="Segoe UI" panose="020B0502040204020203" pitchFamily="34" charset="0"/>
              </a:rPr>
              <a:t>كان سيء النية؛</a:t>
            </a:r>
            <a:r>
              <a:rPr lang="ar-EG" sz="2400" dirty="0">
                <a:latin typeface="Segoe UI" panose="020B0502040204020203" pitchFamily="34" charset="0"/>
                <a:cs typeface="Segoe UI" panose="020B0502040204020203" pitchFamily="34" charset="0"/>
              </a:rPr>
              <a:t> أي يعلم بسبب البطلان</a:t>
            </a:r>
            <a:r>
              <a:rPr lang="ar-AE" sz="2400" dirty="0">
                <a:latin typeface="Segoe UI" panose="020B0502040204020203" pitchFamily="34" charset="0"/>
                <a:cs typeface="Segoe UI" panose="020B0502040204020203" pitchFamily="34" charset="0"/>
              </a:rPr>
              <a:t>.</a:t>
            </a:r>
          </a:p>
        </p:txBody>
      </p:sp>
      <p:sp>
        <p:nvSpPr>
          <p:cNvPr id="4" name="Footer Placeholder 3">
            <a:extLst>
              <a:ext uri="{FF2B5EF4-FFF2-40B4-BE49-F238E27FC236}">
                <a16:creationId xmlns:a16="http://schemas.microsoft.com/office/drawing/2014/main" id="{59E84B3F-8BDA-4102-A79A-389231DDE39B}"/>
              </a:ext>
            </a:extLst>
          </p:cNvPr>
          <p:cNvSpPr>
            <a:spLocks noGrp="1"/>
          </p:cNvSpPr>
          <p:nvPr>
            <p:ph type="ftr" sz="quarter" idx="11"/>
          </p:nvPr>
        </p:nvSpPr>
        <p:spPr/>
        <p:txBody>
          <a:bodyPr/>
          <a:lstStyle/>
          <a:p>
            <a:r>
              <a:rPr lang="en-US"/>
              <a:t>Dr. Eman Naboush</a:t>
            </a:r>
            <a:endParaRPr lang="en-US" dirty="0"/>
          </a:p>
        </p:txBody>
      </p:sp>
      <p:sp>
        <p:nvSpPr>
          <p:cNvPr id="5" name="Slide Number Placeholder 4">
            <a:extLst>
              <a:ext uri="{FF2B5EF4-FFF2-40B4-BE49-F238E27FC236}">
                <a16:creationId xmlns:a16="http://schemas.microsoft.com/office/drawing/2014/main" id="{324EFAD6-B000-4F75-9003-AF136FD37A2D}"/>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485751235"/>
      </p:ext>
    </p:extLst>
  </p:cSld>
  <p:clrMapOvr>
    <a:masterClrMapping/>
  </p:clrMapOvr>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872</TotalTime>
  <Words>1909</Words>
  <Application>Microsoft Office PowerPoint</Application>
  <PresentationFormat>Widescreen</PresentationFormat>
  <Paragraphs>127</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Black</vt:lpstr>
      <vt:lpstr>Calibri</vt:lpstr>
      <vt:lpstr>Segoe UI</vt:lpstr>
      <vt:lpstr>Trebuchet MS</vt:lpstr>
      <vt:lpstr>Wingdings 3</vt:lpstr>
      <vt:lpstr>Facet</vt:lpstr>
      <vt:lpstr>القانون التجاري  قانون الشركات الأركان الشكلية لعقد الشركة </vt:lpstr>
      <vt:lpstr>الأركان الشكلية لعقد الشركة- 1- الكتابة</vt:lpstr>
      <vt:lpstr>الأركان الشكلية لعقد الشركة- 1- الكتابة</vt:lpstr>
      <vt:lpstr>الأركان الشكلية لعقد الشركة- 2- القيد لدى السلطة المختصة (شهر العقد)</vt:lpstr>
      <vt:lpstr>الأركان الشكلية لعقد الشركة- 3- المساهمة الوطنية</vt:lpstr>
      <vt:lpstr>الجزاء المترتب عن تخلف أحد أركان عقد الشركة</vt:lpstr>
      <vt:lpstr>1- بطلان عقد الشركة بطلاناً مطلقاً</vt:lpstr>
      <vt:lpstr>بطلان عقد الشركة بطلاناً مطلقاً</vt:lpstr>
      <vt:lpstr>بطلان عقد الشركة بطلانا مطلقا</vt:lpstr>
      <vt:lpstr>2- قابلية العقد للإبطال أو الفسخ-العقد الموقوف</vt:lpstr>
      <vt:lpstr>تابع قابلية العقد للإبطال أو الفسخ-العقد الموقوف</vt:lpstr>
      <vt:lpstr>3- البطلان الخاص بعقد الشركة</vt:lpstr>
      <vt:lpstr>تابع البطلان الخاص بعقد الشركة</vt:lpstr>
      <vt:lpstr>تابع البطلان الخاص بعقد الشركة</vt:lpstr>
      <vt:lpstr>الشركة الفعلية</vt:lpstr>
      <vt:lpstr>تابع الشركة الفعلية</vt:lpstr>
      <vt:lpstr>تابع الشركة الفعلية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Eman Naboush</dc:creator>
  <cp:lastModifiedBy>Salem Salem</cp:lastModifiedBy>
  <cp:revision>80</cp:revision>
  <dcterms:created xsi:type="dcterms:W3CDTF">2017-09-02T12:49:20Z</dcterms:created>
  <dcterms:modified xsi:type="dcterms:W3CDTF">2024-08-28T11:53:07Z</dcterms:modified>
</cp:coreProperties>
</file>