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ink/ink1.xml" ContentType="application/inkml+xml"/>
  <Override PartName="/ppt/notesSlides/notesSlide53.xml" ContentType="application/vnd.openxmlformats-officedocument.presentationml.notesSlide+xml"/>
  <Override PartName="/ppt/ink/ink2.xml" ContentType="application/inkml+xml"/>
  <Override PartName="/ppt/notesSlides/notesSlide54.xml" ContentType="application/vnd.openxmlformats-officedocument.presentationml.notesSlide+xml"/>
  <Override PartName="/ppt/ink/ink3.xml" ContentType="application/inkml+xml"/>
  <Override PartName="/ppt/notesSlides/notesSlide55.xml" ContentType="application/vnd.openxmlformats-officedocument.presentationml.notesSlide+xml"/>
  <Override PartName="/ppt/ink/ink4.xml" ContentType="application/inkml+xml"/>
  <Override PartName="/ppt/notesSlides/notesSlide56.xml" ContentType="application/vnd.openxmlformats-officedocument.presentationml.notesSlide+xml"/>
  <Override PartName="/ppt/ink/ink5.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3"/>
  </p:notesMasterIdLst>
  <p:handoutMasterIdLst>
    <p:handoutMasterId r:id="rId84"/>
  </p:handoutMasterIdLst>
  <p:sldIdLst>
    <p:sldId id="883" r:id="rId2"/>
    <p:sldId id="778" r:id="rId3"/>
    <p:sldId id="779" r:id="rId4"/>
    <p:sldId id="690" r:id="rId5"/>
    <p:sldId id="780" r:id="rId6"/>
    <p:sldId id="619" r:id="rId7"/>
    <p:sldId id="691" r:id="rId8"/>
    <p:sldId id="692" r:id="rId9"/>
    <p:sldId id="693" r:id="rId10"/>
    <p:sldId id="694" r:id="rId11"/>
    <p:sldId id="758" r:id="rId12"/>
    <p:sldId id="782" r:id="rId13"/>
    <p:sldId id="884" r:id="rId14"/>
    <p:sldId id="885" r:id="rId15"/>
    <p:sldId id="695" r:id="rId16"/>
    <p:sldId id="886" r:id="rId17"/>
    <p:sldId id="757" r:id="rId18"/>
    <p:sldId id="696" r:id="rId19"/>
    <p:sldId id="697" r:id="rId20"/>
    <p:sldId id="808" r:id="rId21"/>
    <p:sldId id="698" r:id="rId22"/>
    <p:sldId id="855" r:id="rId23"/>
    <p:sldId id="854" r:id="rId24"/>
    <p:sldId id="887" r:id="rId25"/>
    <p:sldId id="830" r:id="rId26"/>
    <p:sldId id="888" r:id="rId27"/>
    <p:sldId id="831" r:id="rId28"/>
    <p:sldId id="705" r:id="rId29"/>
    <p:sldId id="710" r:id="rId30"/>
    <p:sldId id="832" r:id="rId31"/>
    <p:sldId id="706" r:id="rId32"/>
    <p:sldId id="712" r:id="rId33"/>
    <p:sldId id="713" r:id="rId34"/>
    <p:sldId id="810" r:id="rId35"/>
    <p:sldId id="811" r:id="rId36"/>
    <p:sldId id="812" r:id="rId37"/>
    <p:sldId id="857" r:id="rId38"/>
    <p:sldId id="787" r:id="rId39"/>
    <p:sldId id="720" r:id="rId40"/>
    <p:sldId id="833" r:id="rId41"/>
    <p:sldId id="722" r:id="rId42"/>
    <p:sldId id="724" r:id="rId43"/>
    <p:sldId id="765" r:id="rId44"/>
    <p:sldId id="786" r:id="rId45"/>
    <p:sldId id="889" r:id="rId46"/>
    <p:sldId id="890" r:id="rId47"/>
    <p:sldId id="838" r:id="rId48"/>
    <p:sldId id="839" r:id="rId49"/>
    <p:sldId id="840" r:id="rId50"/>
    <p:sldId id="891" r:id="rId51"/>
    <p:sldId id="790" r:id="rId52"/>
    <p:sldId id="733" r:id="rId53"/>
    <p:sldId id="734" r:id="rId54"/>
    <p:sldId id="743" r:id="rId55"/>
    <p:sldId id="735" r:id="rId56"/>
    <p:sldId id="736" r:id="rId57"/>
    <p:sldId id="737" r:id="rId58"/>
    <p:sldId id="738" r:id="rId59"/>
    <p:sldId id="901" r:id="rId60"/>
    <p:sldId id="842" r:id="rId61"/>
    <p:sldId id="796" r:id="rId62"/>
    <p:sldId id="798" r:id="rId63"/>
    <p:sldId id="843" r:id="rId64"/>
    <p:sldId id="893" r:id="rId65"/>
    <p:sldId id="844" r:id="rId66"/>
    <p:sldId id="894" r:id="rId67"/>
    <p:sldId id="845" r:id="rId68"/>
    <p:sldId id="846" r:id="rId69"/>
    <p:sldId id="847" r:id="rId70"/>
    <p:sldId id="848" r:id="rId71"/>
    <p:sldId id="849" r:id="rId72"/>
    <p:sldId id="815" r:id="rId73"/>
    <p:sldId id="880" r:id="rId74"/>
    <p:sldId id="895" r:id="rId75"/>
    <p:sldId id="896" r:id="rId76"/>
    <p:sldId id="897" r:id="rId77"/>
    <p:sldId id="898" r:id="rId78"/>
    <p:sldId id="864" r:id="rId79"/>
    <p:sldId id="817" r:id="rId80"/>
    <p:sldId id="869" r:id="rId81"/>
    <p:sldId id="902" r:id="rId82"/>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900" b="1" kern="1200">
        <a:solidFill>
          <a:schemeClr val="tx1"/>
        </a:solidFill>
        <a:latin typeface="Arial" charset="0"/>
        <a:ea typeface="+mn-ea"/>
        <a:cs typeface="+mn-cs"/>
      </a:defRPr>
    </a:lvl1pPr>
    <a:lvl2pPr marL="457200" algn="ctr" rtl="0" eaLnBrk="0" fontAlgn="base" hangingPunct="0">
      <a:spcBef>
        <a:spcPct val="0"/>
      </a:spcBef>
      <a:spcAft>
        <a:spcPct val="0"/>
      </a:spcAft>
      <a:defRPr sz="2900" b="1" kern="1200">
        <a:solidFill>
          <a:schemeClr val="tx1"/>
        </a:solidFill>
        <a:latin typeface="Arial" charset="0"/>
        <a:ea typeface="+mn-ea"/>
        <a:cs typeface="+mn-cs"/>
      </a:defRPr>
    </a:lvl2pPr>
    <a:lvl3pPr marL="914400" algn="ctr" rtl="0" eaLnBrk="0" fontAlgn="base" hangingPunct="0">
      <a:spcBef>
        <a:spcPct val="0"/>
      </a:spcBef>
      <a:spcAft>
        <a:spcPct val="0"/>
      </a:spcAft>
      <a:defRPr sz="2900" b="1" kern="1200">
        <a:solidFill>
          <a:schemeClr val="tx1"/>
        </a:solidFill>
        <a:latin typeface="Arial" charset="0"/>
        <a:ea typeface="+mn-ea"/>
        <a:cs typeface="+mn-cs"/>
      </a:defRPr>
    </a:lvl3pPr>
    <a:lvl4pPr marL="1371600" algn="ctr" rtl="0" eaLnBrk="0" fontAlgn="base" hangingPunct="0">
      <a:spcBef>
        <a:spcPct val="0"/>
      </a:spcBef>
      <a:spcAft>
        <a:spcPct val="0"/>
      </a:spcAft>
      <a:defRPr sz="2900" b="1" kern="1200">
        <a:solidFill>
          <a:schemeClr val="tx1"/>
        </a:solidFill>
        <a:latin typeface="Arial" charset="0"/>
        <a:ea typeface="+mn-ea"/>
        <a:cs typeface="+mn-cs"/>
      </a:defRPr>
    </a:lvl4pPr>
    <a:lvl5pPr marL="1828800" algn="ctr" rtl="0" eaLnBrk="0" fontAlgn="base" hangingPunct="0">
      <a:spcBef>
        <a:spcPct val="0"/>
      </a:spcBef>
      <a:spcAft>
        <a:spcPct val="0"/>
      </a:spcAft>
      <a:defRPr sz="2900" b="1" kern="1200">
        <a:solidFill>
          <a:schemeClr val="tx1"/>
        </a:solidFill>
        <a:latin typeface="Arial" charset="0"/>
        <a:ea typeface="+mn-ea"/>
        <a:cs typeface="+mn-cs"/>
      </a:defRPr>
    </a:lvl5pPr>
    <a:lvl6pPr marL="2286000" algn="l" defTabSz="914400" rtl="0" eaLnBrk="1" latinLnBrk="0" hangingPunct="1">
      <a:defRPr sz="2900" b="1" kern="1200">
        <a:solidFill>
          <a:schemeClr val="tx1"/>
        </a:solidFill>
        <a:latin typeface="Arial" charset="0"/>
        <a:ea typeface="+mn-ea"/>
        <a:cs typeface="+mn-cs"/>
      </a:defRPr>
    </a:lvl6pPr>
    <a:lvl7pPr marL="2743200" algn="l" defTabSz="914400" rtl="0" eaLnBrk="1" latinLnBrk="0" hangingPunct="1">
      <a:defRPr sz="2900" b="1" kern="1200">
        <a:solidFill>
          <a:schemeClr val="tx1"/>
        </a:solidFill>
        <a:latin typeface="Arial" charset="0"/>
        <a:ea typeface="+mn-ea"/>
        <a:cs typeface="+mn-cs"/>
      </a:defRPr>
    </a:lvl7pPr>
    <a:lvl8pPr marL="3200400" algn="l" defTabSz="914400" rtl="0" eaLnBrk="1" latinLnBrk="0" hangingPunct="1">
      <a:defRPr sz="2900" b="1" kern="1200">
        <a:solidFill>
          <a:schemeClr val="tx1"/>
        </a:solidFill>
        <a:latin typeface="Arial" charset="0"/>
        <a:ea typeface="+mn-ea"/>
        <a:cs typeface="+mn-cs"/>
      </a:defRPr>
    </a:lvl8pPr>
    <a:lvl9pPr marL="3657600" algn="l" defTabSz="914400" rtl="0" eaLnBrk="1" latinLnBrk="0" hangingPunct="1">
      <a:defRPr sz="29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7A4"/>
    <a:srgbClr val="FF0000"/>
    <a:srgbClr val="006600"/>
    <a:srgbClr val="004070"/>
    <a:srgbClr val="00487E"/>
    <a:srgbClr val="480048"/>
    <a:srgbClr val="660066"/>
    <a:srgbClr val="800080"/>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494" autoAdjust="0"/>
  </p:normalViewPr>
  <p:slideViewPr>
    <p:cSldViewPr>
      <p:cViewPr varScale="1">
        <p:scale>
          <a:sx n="89" d="100"/>
          <a:sy n="89" d="100"/>
        </p:scale>
        <p:origin x="1214"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Lst>
  </p:outlineViewPr>
  <p:notesTextViewPr>
    <p:cViewPr>
      <p:scale>
        <a:sx n="100" d="100"/>
        <a:sy n="100" d="100"/>
      </p:scale>
      <p:origin x="0" y="0"/>
    </p:cViewPr>
  </p:notesTextViewPr>
  <p:sorterViewPr>
    <p:cViewPr>
      <p:scale>
        <a:sx n="130" d="100"/>
        <a:sy n="130" d="100"/>
      </p:scale>
      <p:origin x="0" y="11382"/>
    </p:cViewPr>
  </p:sorterViewPr>
  <p:notesViewPr>
    <p:cSldViewPr>
      <p:cViewPr>
        <p:scale>
          <a:sx n="75" d="100"/>
          <a:sy n="75" d="100"/>
        </p:scale>
        <p:origin x="-2310" y="-72"/>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6.xml"/><Relationship Id="rId63" Type="http://schemas.openxmlformats.org/officeDocument/2006/relationships/slide" Target="slides/slide65.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9" Type="http://schemas.openxmlformats.org/officeDocument/2006/relationships/slide" Target="slides/slide30.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60.xml"/><Relationship Id="rId5" Type="http://schemas.openxmlformats.org/officeDocument/2006/relationships/slide" Target="slides/slide6.xml"/><Relationship Id="rId61" Type="http://schemas.openxmlformats.org/officeDocument/2006/relationships/slide" Target="slides/slide63.xml"/><Relationship Id="rId19" Type="http://schemas.openxmlformats.org/officeDocument/2006/relationships/slide" Target="slides/slide2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64" Type="http://schemas.openxmlformats.org/officeDocument/2006/relationships/slide" Target="slides/slide66.xml"/><Relationship Id="rId8" Type="http://schemas.openxmlformats.org/officeDocument/2006/relationships/slide" Target="slides/slide9.xml"/><Relationship Id="rId51" Type="http://schemas.openxmlformats.org/officeDocument/2006/relationships/slide" Target="slides/slide52.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1.xml"/><Relationship Id="rId20" Type="http://schemas.openxmlformats.org/officeDocument/2006/relationships/slide" Target="slides/slide21.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4.xml"/><Relationship Id="rId1" Type="http://schemas.openxmlformats.org/officeDocument/2006/relationships/slide" Target="slides/slide2.xml"/><Relationship Id="rId6" Type="http://schemas.openxmlformats.org/officeDocument/2006/relationships/slide" Target="slides/slide7.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10" Type="http://schemas.openxmlformats.org/officeDocument/2006/relationships/slide" Target="slides/slide11.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2.xml"/><Relationship Id="rId4" Type="http://schemas.openxmlformats.org/officeDocument/2006/relationships/slide" Target="slides/slide5.xml"/><Relationship Id="rId9"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28223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6701" units="1/cm"/>
        </inkml:channelProperties>
      </inkml:inkSource>
      <inkml:timestamp xml:id="ts0" timeString="2020-11-09T06:55:31.695"/>
    </inkml:context>
    <inkml:brush xml:id="br0">
      <inkml:brushProperty name="width" value="0.05292" units="cm"/>
      <inkml:brushProperty name="height" value="0.05292" units="cm"/>
      <inkml:brushProperty name="color" value="#FF0000"/>
    </inkml:brush>
  </inkml:definitions>
  <inkml:trace contextRef="#ctx0" brushRef="#br0">1782 3828,'0'17,"0"19,0-19,0 18,0 1,0-19,0 19,0-19,0 19,0-19,0 1,0-1,0 1,0 17,0 1,0-19,0 19,0-19,0 36,0 0,0-35,0 17,0 0,0-17,0 0,0-1,0 1,0-1,0 19,0-19,0 19,0-19,0 1,0 0,0-1,17 18,-17-17,0 0,0-1,0 1,18 0,-1-18,-17 35,18-17,0-18,-1 17,1-17,0 18,-1 0,1-18,17 0,0 17,-17-17,17 0,-17 0,17 0,-17 0,17 0,0 0,-17 0,0 0,17 0,-17 0,17 0,18 0,35 18,-17-18,34 17,54 1,18 0,-36 17,-35-35,-54 0,-16 0,17 0,-36 0,19 0,-19 0,36 0,18 0,-1 0,18 0,-35 0,0 0,0 0,-35 0,-1 0,1 0,0 0,-1 0,1 0,0 0,-1 0,19 0,-19 0,1 0,17 0,-17 0,17 0,0 0,1 0,-1 0,-17 0,17-18,-18 18,36-17,-35 17,35-18,-18 18,18-18,0 1,-18 17,1 0,52-18,-35 1,-18 17,0 0,18-18,-35 18,17 0,0 0,1 0,-1 0,18 0,-36 0,19 0,17-18,-18 18,18-17,-35 17,-1 0,18 0,-17 0,17 0,-17 0,17 0,-17 0,0 0,17 0,0 0,18 0,0 0,0 0,88-18,-71 0,19 18,-1 0,18 0,-18 0,-35 0,-18 0,0 0,-17 0,0-17,-18-1,-18 18,18-18,-18 1,1-1,-1 0,18 1,0-18,0 17,-18 0,1 1,17-1,-18 0,18 1,0-19,0 19,-17-18,-1-1,0 19,18-1,0 0,0-17,0 17,-17-17,17 18,0-1,-18-35,18 35,0 1,-18-1,18 0,0 1,0-1,0 0,-17 1,17-1,-18-17,0 17,18-17,-17 0,-1 17,18 0,0 1,-17-1,17 1,-18-1,18 0,0 1,-18-1,1 18,-1-18,0 1,-17 17,17 0,-35-18,18 18,-18 0,-17 0,17 0,-35 0,-36 0,-17 0,0 0,-18 0,18 0,18 0,-1 0,36 0,0 0,0 0,35 0,-18 0,53 0,-34 0,34 0,-17 0,-1 0,19 0,-1 0,0 0,1 0,-1 0,1 0,-1 0,-123 0,53 0,-1 0,1 0,35 0,18 0,0 0,17 0,0 0,1 0,-19 0,-16 0,-1 0,-36 0,-69 0,-19 0,1 0,0 0,34 0,54 0,18 0,17 0,17 0,1 0,18 0,-1 0,-17 0,17 0,0 0,-17 0,17 0,1 0,-1 0,1 0,-1 0,0 0,1 0,-1 0,-17 0,17 18</inkml:trace>
  <inkml:trace contextRef="#ctx0" brushRef="#br0" timeOffset="4102.2397">1676 8802,'0'35,"0"-17,0 17,0 18,0-35,0 34,0-34,0 35,0-18,0 1,0-19,0 18,0 1,17-1,-17-17,18 35,-18-36,0 36,0 0,0 0,0 18,0-1,0-17,0 18,0-1,0-17,0-18,18 36,-18-36,0-17,17 35,1-18,0-17,-18-1,0 1,0 0,35-18,-18 0,19 0,52 0,53 0,35 0,36 0,0 0,-36 0,-52 0,-71 0,-1 0,-34 0,0 0,-1 0,19 0,17 0,35 0,53 0,71 0,-18 0,53 0,-71 0,-70 0,0 0,-71 0,0 0,-17 0,-1 0,19 0,-19 0,19 0,-1 0,0 0,0 0,-17 0,35 0,-35 0,35 0,-1 0,-16 0,34 0,18 0,1 0,69 0,19 0,-36 0,18 0,-71 0,-35 0,0 0,-36 0,1 0,0 0,-1 0,1 0,0 0,-1 0,1 0,-1 0,1 0,0 0,-1 0,1 0,0 0,-1 0,19 0,-1 0,35 0,19 0,34 0,-52 0,-18 0,17 0,1 0,-18 0,35-18,-71 18,36-18,-35 18,0 0,-1 0,1 0,-18-17,0-1,0-35,-18 0,1 0,-19 18,1-18,17 0,1 0,-1 0,0 18,1-18,-1 0,-17 18,17 0,1-1,-1 1,18 17,0-17,-18 0,1 35,-1-35,0-1,18 19,0-1,0 0,0-17,0 0,-17 0,-1-18,18 17,-17 1,17 0,0 0,-18-1,18 19,0-19,-18 1,18 17,0 1,-17-18,-1-1,18 19,0-19,-35 36,-1 0,1 0,-35 0,-1 0,-17 0,0 0,-36 0,-52-17,105-1,54 18,-19 0,19 0,-1 0,0 0,1 0,-36 0,0 0,35 0,-17-18,17 18,-17 0,0 0,17 0,-17 0,-18 0,18 0,-36 18,1 0,-19-1,1 1,-35 17,-1-35,-52 0,-1 0,1 0,-36 0,1 0,17 0,17 0,54 0,35 0,17 0,18 0,36 0,-19 0,19 0,-19 0,19 0,-1 0,-17 0,-36 0,1 18,52-18,-35 18,18-1,17-17,-35 18,36-18,-1 0,0 0,-17 17,17-17,1 0,-36 18,35-18,1 0,-36 0,35 0,-17 0,-18 0,35 0,-52 18,17-18,0 17,18 1,-1-18,-17 0,18 18,0-18,17 0,1 0,-1 0,0 0,1 0,-1 0,0 0,-17 17,35 1,-18-18,1 0,-1 0,-17 0,0 0,-18 0,0 0,35 0,-17 0,17 0</inkml:trace>
  <inkml:trace contextRef="#ctx0" brushRef="#br0" timeOffset="11304.237">5027 12806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6701" units="1/cm"/>
        </inkml:channelProperties>
      </inkml:inkSource>
      <inkml:timestamp xml:id="ts0" timeString="2020-11-09T06:59:12.326"/>
    </inkml:context>
    <inkml:brush xml:id="br0">
      <inkml:brushProperty name="width" value="0.05292" units="cm"/>
      <inkml:brushProperty name="height" value="0.05292" units="cm"/>
      <inkml:brushProperty name="color" value="#FF0000"/>
    </inkml:brush>
  </inkml:definitions>
  <inkml:trace contextRef="#ctx0" brushRef="#br0">13335 7726,'35'0,"36"0,-18 0,-36 0,19 0,-1 0,-17 0,34 0,1 0,-17 0,17 0,-36 0,19 0,-1 0,-18 0,19 0,17 0,-18 0,35 0,19 0,-1 0,0 0,0 0,-17 0,17 0,0 0,-17 0,-18 0,-18 0,0 0,-17 0,-1 0,1 0,0 0,-1 0,1 0,0 0,17 0,-17 0,17 0,-17 0,17 0,-18 0,1 0,0 0,-1 0,1 0,0 0,17 0,0 0,-17 0,35 0,-36 0,36 0,-17 0,-19 0,1 0,-1 0,1 0,0 0,-1 0,1 0,35 0,0 0,0 0,-18 0,-17 0,-1 0,1 0,0 0</inkml:trace>
  <inkml:trace contextRef="#ctx0" brushRef="#br0" timeOffset="48642.9408">19103 11571,'35'0,"36"18,-36-18,53 0,18 0,-18 0,0 0,-17 0,-18 0,35 0,-35 0,0 0,-35 0,17 0,-18 0,19 0,-19 0,36 0,18 0,17 0,0 0,36 0,17 0,35 0,1 0,70 0,-53 0,-36 0,-34 0,-89 0,18 0,-18 0,-17 0,17 0,-17 0,0 0,-1 0,1 0,-1-18,-17 0,18 1,-18-1,18 1,-18-1,0 0,0 1,0-19,0 1,0 17,0-17,0 0,0 0,0-36,0 53,-18-17,18 17,0 1,0-36,-18 0,18 0,-17 18,-1-18,18 35,0-17,0 17,-17 18,-1-17,18-1,-18 18,-17 0,-18-18,0 18,-88-35,53 35,-36 0,36 0,35 0,18 0,0 0,-1 0,1 0,-18 0,36 0,-36 0,17 0,1 0,-35 0,-1 0,0 0,19 0,-19 0,0 0,36 0,0 0,0 0,-1 0,1 0,-18 0,-35 0,0 0,-89-17,89 17,-35 0,-1 0,71 0,0 0,0 0,36 0,-1 0,1 0,-1-18,0 18,1 0,-19 0,19 0,-1 0,0 0,1 0,-19 0,1 18,0-1,35 1,-18-18,1 35,-1-17,18-1,0 1,0 0,0-1,0 1,0 0,0-1,0 18,0-17,0 0,0 17,0-17,0-1,0 1,0 17,0-17,0 17,0-17,0 17,0-17,0-1,0 19,0-19,0 1,0 0,0-1,0 1,0 17,0-17,0-1,0 1,18 17,-18-17,17 17,-17-17,18-18,17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6701" units="1/cm"/>
        </inkml:channelProperties>
      </inkml:inkSource>
      <inkml:timestamp xml:id="ts0" timeString="2020-11-09T07:02:19.150"/>
    </inkml:context>
    <inkml:brush xml:id="br0">
      <inkml:brushProperty name="width" value="0.05292" units="cm"/>
      <inkml:brushProperty name="height" value="0.05292" units="cm"/>
      <inkml:brushProperty name="color" value="#FF0000"/>
    </inkml:brush>
  </inkml:definitions>
  <inkml:trace contextRef="#ctx0" brushRef="#br0">1887 7003,'18'0,"0"0,-1 0,1 0,0 0,-1 0,36 0,-35 0,-1 0,36 17,-35-17,17 0,36 0,-1 0,19 0,-37 0,72 18,-89-18,71 18,-71-1,1-17,16 0,-16 0,17 0,0 0,-18 0,18 0,0 0,-36 0,36 0,-35 0,0 0,-1 0,1 0,35 18,-36-18,1 0,53 0,-19 0,-16 0,34 0,1 0,-1 0,-34 0,17 0,-18 0,0 0,18 0,-18 0,1 0,-1 0,18 0,-18 0,-17 0,17 0,-17 0,-1 0,1 0,0 0,17 0,0 0,18 0,0 0,-35 0,-1 0,1 0,0 0,-1 0,1 0,-1 0,1 0,35 0,18 0,-19 0,19 0,-18 0,18 0,-36 0,0 0,0 0,1 0,-1 0,0 0,0 0,18 0,-17 0,34 0,-34 0,-19 0,1 0,-1 0,19 0,-19 0,19 0,-19 0,1 0</inkml:trace>
  <inkml:trace contextRef="#ctx0" brushRef="#br0" timeOffset="34056.2747">15081 10266,'0'-18,"-17"18,-1 0,18-17,-18 17,-17-18,35 0,-18 18,1 0,-1-17,-17-1,17 18,1 0,-1 0,18-18,-18 18,1 0,-1 0,0 0,1 0,-1 0,0 0,1 0,-1 0,1 0,-1 0,-17 0,17 0,0 36,1-19,-1 1,0 0,1-1,17 1,-18 17,18-17,0-1,0 1,0 0,0-1,0 1,0 0,0-1,0 1,0-1,0 1,0 0,0-1,18 19,-1-36,-17 17,18 1,0-18,-1 18,1-1,0 1,-1-18,1 35,0-17,-1-1,1-17,17 0,-17 0,-1 0,1 18,0-18,-1 0,1 0,0 0,-1 0,18 0,1 0,-19 0,19 0,-19 0,1 0,17 0,-17-18,0 1,-1-1,36 18,-35-17,-1-1,19 0,-19-17,1 35,-18-18,0 1,0-1,0 0,0 1,0-19,0 19,-18 17,1-18,-1 1,0 17,1 0,17-18,-36 0,19 18,-18-17,17 17,0 0</inkml:trace>
  <inkml:trace contextRef="#ctx0" brushRef="#br0" timeOffset="36675.3393">6385 9931,'18'0,"35"0,17 0,1 0,-18 0,17 0,1 0,0 0,-19 0,1 0,0 0,-17 0,16 0,-16 0,-1 0,18 0,0 0,-18 0,0 0,1 0,-1 0,-17 0,-1 0,19 0,-19 0,1 0,-1 0,1 0,17 0,-17 0,35 0,-18 0,-17 0,-1 0,1 0,0 0,-1 0,36 0,35 17,1 1,-36-18,17 0,1 0,-54 0,1 0,0 0,17 18,0-1,-17-17,17 0,0 0,1 0,-19 0,19 0,-19 0,18 0,1 0,-1 0,36 0,-18 0,-18 0,18 0,0 0,0 0,17 0,1 0,-1 0,-17 0,18 0,-1 0,-34 0,16 0,1 0,-17 0,-1 0,18 0,-36 0,36 0,-17 0,-1 0,0 0,-17 0,-1 0,1 0,0 0,17 0,-17 0,17 0,18 0,-18 0,18 0,0 0,0 0,-35 0,34 0,-16 0,17 0,0 0,-1 0,37 0,-1 0,35 0,-34 0,16 0,-69 0,-1 0,-17 0,-1 0,1 0,-1 0,1 0,17 0,1 0,17 0,0 0,-18 0,18 0,0 0,-36 0,1 0,0 0,-1 0,1 0,-1 0,36 0,0 0,-17 0,-1 0,0 0,-35-17,-70 17,-107 0,-193 35,-1 0,-17-17</inkml:trace>
  <inkml:trace contextRef="#ctx0" brushRef="#br0" timeOffset="38047.7545">6032 10037,'-35'0,"-18"0,0 0,0 0,1 0,-1 0,35 0,0 0,1 0,-1 0,-17 0,0 0,-1 0</inkml:trace>
  <inkml:trace contextRef="#ctx0" brushRef="#br0" timeOffset="38561.3476">5697 9948</inkml:trace>
  <inkml:trace contextRef="#ctx0" brushRef="#br0" timeOffset="40736.7549">5697 10142</inkml:trace>
  <inkml:trace contextRef="#ctx0" brushRef="#br0" timeOffset="67383.2158">3387 14199,'17'0,"36"0,35 0,1 18,69 35,1-36,-18 1,18 0,-36 35,-34-36,-36 1,-36-18,1 0,-1 0,1 0,0 0,-1 0,1 0,53 0,-1 0,18 0,1 0,-1 0,0 0,18 0,-18 0,18 0,0 0,-53 0,17 0,-17 0,-18 0,18 0,0 0,18 0,-18 0,17 0,18 0,-17 0,-36 0,0 0,1 0,-19 0,1 0,0 0,35 0,52 0,19 0,52 0,54 0,34 0,36 0,17 0,-34 0,-36 0,-71 0,-88 0,-52 0,-1 0,-18 0,36 0,-35 0,53 0,17 0,35-18,-35 18,18 0,-18 0,1 0,-1 0,0 0,-17 0,-19 0,-16 0,34 0,-17 0,0 0,35 0,36 0,-1 0,18 0,71 0,17 0,18 0,0 0,0 0,-53 0,-35 0,17 0,1 0,-1 0,-35 0,18 0,-18 0,18-17,-36-19,1 19,-36-1,18 0,-71 1,0 17,36 0,-36 0,36 0,17 0,35 0,1 0,-18 0,53 0,158 0,-194 0,1 0,-36 0,0 0,-35 0,18-18,-36 18,53 0,36 0,17 0,18 0,70 0,0 0,-17 0,0 0,-18 0,-36 0,-34 0,-18 0,-1 0,-16 0,87 0,-52 0,70 0,17 0,1 0,-18 0,-18 0,-17 0,-71 0,-35 0,-35 0,-1 0,1 0,17 0,-17 0,17 0,-17 0,0 0,-1 0,1 0,0-17</inkml:trace>
  <inkml:trace contextRef="#ctx0" brushRef="#br0" timeOffset="151471.572">2011 13829,'0'18,"17"-18,1 17,-18 1,18-1,17-17,-35 18,18 35,-1-35,1 17,-18-17,18-18</inkml:trace>
  <inkml:trace contextRef="#ctx0" brushRef="#br0" timeOffset="153003.4467">2046 13917,'0'-35,"0"17,18 1,-1-1,-17 0,36 18,-1-17,-17-1,-1 0,18 1,-17 17,0 0,-1 0,1 0,0 0,-1 0,19 0,-36 17,35 1,-17-18,-1 18,1-1,-18 1,0 0,0-1,0 1,0 17,-18-35,18 18,-17-1,-19 1,19-18,-1 0,-17 0,17 18,-17-1,17 1,-35 0,18-1,0-17,17 18,0-1,1-17,-1 0,0 0</inkml:trace>
  <inkml:trace contextRef="#ctx0" brushRef="#br0" timeOffset="154392.029">2381 13635,'18'0,"17"17,-35 1,18-18,-1 18,1-1,0 1,-1 17,19 1,-36-19,17 19,1-1,17-18,-17 1,-18 0,0-1,0-34,0-19,0 1,17 0,1-18,-18 18,0-1,18-17,-1 1,1-1,0 17,-1-17,1 1,0-1,17 0,0 35,-35-17,18 0,17 17,-17 18,-18-18,17 1,1 17,0-18,-1 0</inkml:trace>
  <inkml:trace contextRef="#ctx0" brushRef="#br0" timeOffset="156696.0638">3810 14940,'0'18,"0"-1,0 1,0 0,0-1,0 1,0 0,0-1,0 1,18 17,-1 0,-17-17,18-18,0 35,-1-17,1-18,-1 0,1 0,0 0</inkml:trace>
  <inkml:trace contextRef="#ctx0" brushRef="#br0" timeOffset="158167.0988">4004 14887,'18'0,"-1"18,1-1,0 19,-1-19,-17 1,18 0,-18-1,18 1,-18 0,17-1,-34-17,17-17,-18-1,0-17,1 17,17-17,0-1,0 19,0-18,0-1,17 19,1-1,-18 0,18 18,-18-17,17-19,1 36,-18-17,88-36,-70 53,17-35,0 17</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6701" units="1/cm"/>
        </inkml:channelProperties>
      </inkml:inkSource>
      <inkml:timestamp xml:id="ts0" timeString="2020-11-09T07:06:16.410"/>
    </inkml:context>
    <inkml:brush xml:id="br0">
      <inkml:brushProperty name="width" value="0.05292" units="cm"/>
      <inkml:brushProperty name="height" value="0.05292" units="cm"/>
      <inkml:brushProperty name="color" value="#FF0000"/>
    </inkml:brush>
  </inkml:definitions>
  <inkml:trace contextRef="#ctx0" brushRef="#br0">14676 8396,'0'-18,"17"18,-17 18,0 17,0 1,0 17,0-1,0 1,0 0,0 0,0-35,0 17,0 0,0-17,0 0,0-1,0 1,0 0,0-1,0 19,0-19,0 18,0 1,0-19,0 19,0-19,0 19,0-1,0-18,0 19,0-19,0 1,0 0,0-1,0 1,-53-18,18 0,-71 18,18-1,17 1,1-18,17 0,-18 0,1 0,35 0,-18 0,17 0,1 0,17 0,-17 0,18 0,-36 0,17 0,1 0,-18 0,0 0,18 0,-36 0,18 0,-17 0,35 0,-18 0,0 0,35 0,-35 0,18 0,-18 0,0 0,-35 0,0 0,-36 0,-17 0,-18 0,18 0,0 0,-35 0,52 0,1 0,35 0,-1 0,19 0,-36 0,-17 0,34 0,1 0,18 0,-19 0,1 0,18 0,-36 0,-18 0,1 0,-53 0,-36 0,-17 0,-1 0,-70 0,-17 0,-36 0,36 0,17 0,70 0,19 0,70 0,17 0,54 0,52 0,-35 0,18 0,0 0,-36 0,-17 0,-36 0,18 0,1 0,16 0,1 0,18 0,52 0,-35 0,18 0,0 0,17 0,-35 0,0 0,18 0,-18 0,-18 0,36 0,-18 0,18 0,0 0,-1 0,1 0,17 0,-34 0,-1 0,0 0,-71 0,18 0,-70 0,17 0,-52 0,69-35,54 35,-18-18,71 18,-35-18,52 18,-17 0,-18-17,18 17,-54-18,1 0,-18 1,-17-1,-18 0,17 1,89 17,-18 0,35 0,1 0,140 0,283 0</inkml:trace>
  <inkml:trace contextRef="#ctx0" brushRef="#br0" timeOffset="3083.9704">14728 8343,'-17'0,"-1"0,1 0,-19 0,1 0,-36 0,-17 0,0 0,0 0,0 0,-18 0,18 0,-1 0,37 0,-1 0,0 0,0 0,35 0,-35 0,0 18,36-18,-54 0,1 0,34 0,-34 0,-1 0,1 0,34 0,-34 0,17 0,35 0,-17 0,-18 0,0 0,-35 0,-18 0,18 0,-18 0,-17 0,-1 0,1 17,52 1,18-18,18 0,-18 0,0 0,35 0,-35 0,1 0,16 0,-87 0,17 0,-106 0,-17 0,-18 0,18 0,-1 0,54-18,17-17,36 18,52-1,54 18,-36-18,35 18,-17-17,-18 17,-35 0,-36 0,1 0,17 0,-53 0,36 0,-1-18,71 0,18 18,-18 0,35 0,1 0,-1 0,1 0,-1 0,-17 0,-18 0,-18 0,18 0,-17 0,-18 0,-1 0,19 0,-1 0,36 0,0 0,-1 0,19 0,-36 0,35 0,-52 0,-1 0,-35 0,-53 0,-17 0,35 0,0 0,-18 0,-17 0,35 0,-71 0,36 0,-54-17,54 17,-89 0,1 0,-1 0,1 0,-36-18,123 18,1 0,35 0,70 0,18 0,36 0,-1 0,0 0,1 0,-1 0,18 18,0-1,0 1,0 0,0-1,0 19,0-1,0-18,0 19,0-1,0 0,0 1,0-1,0-18,0 1,0 0,0 17,0-17,0 17,0 0,0-17,0 0,0-1,0 1,0-1,0 36,0-17,0-1,0-17,0-1,0 1,0-1,0 1,0 0,0-1,0 19,0-19,0 1,0 0,0-1,0 1</inkml:trace>
  <inkml:trace contextRef="#ctx0" brushRef="#br0" timeOffset="21955.4245">15875 8202,'-53'0,"0"0,0 0,-35 0,17 0,19 0,-1 0,0 0,17 0,19 0,-18 0,17 0,-17 0,-1 0,19 0,-1 0,0 0,1 0,-1 0</inkml:trace>
  <inkml:trace contextRef="#ctx0" brushRef="#br0" timeOffset="23228.0396">15487 8026,'0'35,"0"-17,0 17,0-17,0-1,0 1,0-1,0 19,0-19,0 1,-18 17,1-35,17 18,0 0,0-1,0 1,0-1,0 1,0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6701" units="1/cm"/>
        </inkml:channelProperties>
      </inkml:inkSource>
      <inkml:timestamp xml:id="ts0" timeString="2020-11-09T07:08:28.589"/>
    </inkml:context>
    <inkml:brush xml:id="br0">
      <inkml:brushProperty name="width" value="0.05292" units="cm"/>
      <inkml:brushProperty name="height" value="0.05292" units="cm"/>
      <inkml:brushProperty name="color" value="#FF0000"/>
    </inkml:brush>
  </inkml:definitions>
  <inkml:trace contextRef="#ctx0" brushRef="#br0">14623 5662,'-36'-18,"19"1,17-1,-18 18,0 0,1 0,-1 0,1 0,-1-17,0-1,-17 0,-18 1,35 17,1 0,-54-18,18 18,0-18,0 1,36 17,-18-18,17 18,0 0,1 0,-1 0,-17-18,17 18,0 0,1 0,-18 0,-1 0,1-17,17 17,-17 0,0 0,-1 0,19 0,-18 0,17 0,-17 0,-1 0,19 0,-19 0,-16 0,16 0,-17 0,0 0,36 0,-36 0,35 0,-17 0,0 0,17 0,0 0,1 0,-19 0,1 0,18 0,-36 0,35 0,-35 0,18 0,17 0,-17 0,17 0,1 0,-1 0,0 0,1 17,-1-17,0 18,1-18,-1 0,1 0,-1 0,0 0,1 18,-19-1,19 1,-1 0,-17-1,17 1,0-18,1 18,-18-1,-1 1,1-1,17-17,18 18,-35 0,0-1,17-17,-17 0,35 18,-18 17,1-17,17 0,-18 17,0-18,18 1,-17 0,17-1,0 1,-18 17,18-17,0 0,0-1,0 1,0-1,0 1,0 0,0 17,18-17,-1 17,1 0,17 18,-17-18,0 1,17-1,-18-17,1-1,0 1,-1-18,-17 18,18-18,17 17,-17-17,17 18,-17-1,17-17,18 18,-18 0,-17-18,0 0,-1 17,1-17,0 0,34 18,-16 0,-19-1,1-17,0 0,-1 0,1 18,0-18,-1 0,18 18,18-1,0 1,-35-18,0 0,-1 0,18 0,-17 0,0 0,17 0,-17 0,-1 0,19 0,-1 0,-17 0,-1 0,1 0,-1 0,1 0,0 0,-1 0,19 0,-19 0,1 0,0 0,-1 0,1 0,-1 0,19 0,-1 0,18 0,-18 0,18 0,-18 0,1 0,-19 0,1 0,17 0,1 0,-1 0,-18 0,1 0,0 0,-1 0,1 0,17 0,-17 0,0 0,17 0,-18 0,1 0,0 0,-1 0,1 0,17 0,-17 0,17 0,-17 0,35 0,0 0,-18 0,18 0,0 0,-18 0,18 0,-35-18,-1 18,1 0,0-17,17-1,-18 0,1 18,-18-17,18-1,-18 0,0 1,0-1,0 0,0 1,0-1,0-17,0 17,0-17,-18 17,18 1,0-19,-18 1,18 0,-17 0,-1 35,1-18,17 0,0-17,-18-18,0 18,1 0,-1 35,18-18,0-35,-18 18,18 17,-17-17,-1 35,18-18,0 1,0-1,-18 0,18 1,-17-1,-1 0,18 1</inkml:trace>
  <inkml:trace contextRef="#ctx0" brushRef="#br0" timeOffset="103543.8573">9684 15117,'17'35,"-17"-18,18 36,0 18,-1-1,-17-34,0 34,0 1,0-1,0-34,0 17,0 17,0-35,0 18,0-17,0-1,0 0,0 18,0-35,0 35,0-36,18 19,-18-19,0 1,0-1,0 1,0 0,0-1,0 1,-18 0,-70 17,18-17,-54 52,18-35,-53 1,36 17,-36-18,18 18,-18-36,36 1,-53 17,-18 1,-1-19,-51-17,-37 0,-34 0,-18 0,88 0,-53 0,35 0,54 0,17 0,17 0,18 0,18 0,18 0,-54 0,-17 0,-17 0,-1 0,-52 0,34 0,-34 0,34 0,19 0,-19 0,54 0,0 0,-1 0,18 0,-17 0,0 0,-1 0,1 0,35 0,17 0,54 0,52 0,0 0,1 0,-18 0,35-17,0-19,0 19,0-19,0 1,0 0,0-18,0 0,0 0,0-17,17 17,1 17,-1-17,1 1,-18 16,0 19,0-19,18 1,-18 17,17-34,1 52,0-36,-18 19,0-1,0-17,35 35,-17-36,-1 19,1-1,35-17,0 17,35-52,35 34,71-17,-17 18,-18 18,17-19,36 1,-36-18,71 35,-18 18,36 0,-1 0,19 0,34 0,54 0,52 0,53 0,-53 0,-105 0,-89 0,-17 0,-36-35,-105 35,-1-17,-17 17,0-18,0 18,53 0,53 0,35 0,53 0,-18 0,-17 0,-36 0,-52 0,-72 0,1 0,-35 0,0 0,17 0,0-18,1 18,16-17,-34 17,17 0,-17 0,0 0,-1 0,1 0,0 0,-1 0,1 0,-1 0,19 0,-1 0,0 0,1 0,-19 0,1 0,-1 0,1 0,0 0,-1 0,1 0,0 0,-1 0,1 0,0 0,-1 0,1 0,0 0,-1 0,1 0,-1 0,1 0,0 0,-1 0,1 0,17-18,-17 0,0 18,-1 0,1-17,-18-1,17 0,1 1,-18-1,18 1,-1-1,1 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67"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618471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847565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5065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25815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9690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660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41951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3423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4192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40531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16509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53664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94344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72482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67406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57030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93113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72033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20879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15818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8211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3996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6812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52243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00175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03787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82330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32236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58824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933450" y="4413250"/>
            <a:ext cx="5137150" cy="4179888"/>
          </a:xfrm>
          <a:noFill/>
        </p:spPr>
        <p:txBody>
          <a:bodyPr/>
          <a:lstStyle/>
          <a:p>
            <a:endParaRPr lang="en-US" altLang="en-US" dirty="0" smtClean="0"/>
          </a:p>
        </p:txBody>
      </p:sp>
    </p:spTree>
    <p:extLst>
      <p:ext uri="{BB962C8B-B14F-4D97-AF65-F5344CB8AC3E}">
        <p14:creationId xmlns:p14="http://schemas.microsoft.com/office/powerpoint/2010/main" val="568116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933450" y="4413250"/>
            <a:ext cx="5137150" cy="4179888"/>
          </a:xfrm>
          <a:noFill/>
        </p:spPr>
        <p:txBody>
          <a:bodyPr/>
          <a:lstStyle/>
          <a:p>
            <a:endParaRPr lang="en-US" altLang="en-US" dirty="0" smtClean="0"/>
          </a:p>
        </p:txBody>
      </p:sp>
    </p:spTree>
    <p:extLst>
      <p:ext uri="{BB962C8B-B14F-4D97-AF65-F5344CB8AC3E}">
        <p14:creationId xmlns:p14="http://schemas.microsoft.com/office/powerpoint/2010/main" val="3562507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06984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29824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6214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51338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11082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98444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26"/>
          <p:cNvSpPr>
            <a:spLocks noGrp="1" noRot="1" noChangeAspect="1" noChangeArrowheads="1" noTextEdit="1"/>
          </p:cNvSpPr>
          <p:nvPr>
            <p:ph type="sldImg"/>
          </p:nvPr>
        </p:nvSpPr>
        <p:spPr>
          <a:ln/>
        </p:spPr>
      </p:sp>
      <p:sp>
        <p:nvSpPr>
          <p:cNvPr id="132099" name="Rectangle 1027"/>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81789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223182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50504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243475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205637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945845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523911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8666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633990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84197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33258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211678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1916614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482843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746231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472571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111992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975398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89038" y="703263"/>
            <a:ext cx="4625975" cy="3470275"/>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8873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Rot="1" noChangeAspect="1" noChangeArrowheads="1" noTextEdit="1"/>
          </p:cNvSpPr>
          <p:nvPr>
            <p:ph type="sldImg"/>
          </p:nvPr>
        </p:nvSpPr>
        <p:spPr>
          <a:ln/>
        </p:spPr>
      </p:sp>
      <p:sp>
        <p:nvSpPr>
          <p:cNvPr id="95235" name="Rectangle 1027"/>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019770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32183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097640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215958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779260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804469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133883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7783886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966446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24853991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299298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33450" y="4413250"/>
            <a:ext cx="5137150" cy="4179888"/>
          </a:xfrm>
          <a:noFill/>
        </p:spPr>
        <p:txBody>
          <a:bodyPr/>
          <a:lstStyle/>
          <a:p>
            <a:endParaRPr lang="en-US" altLang="en-US" dirty="0" smtClean="0"/>
          </a:p>
        </p:txBody>
      </p:sp>
    </p:spTree>
    <p:extLst>
      <p:ext uri="{BB962C8B-B14F-4D97-AF65-F5344CB8AC3E}">
        <p14:creationId xmlns:p14="http://schemas.microsoft.com/office/powerpoint/2010/main" val="22896952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5882477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36454243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35216719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34174963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43" tIns="45115" rIns="91843" bIns="45115"/>
          <a:lstStyle/>
          <a:p>
            <a:endParaRPr lang="en-US" altLang="en-US" dirty="0" smtClean="0"/>
          </a:p>
        </p:txBody>
      </p:sp>
    </p:spTree>
    <p:extLst>
      <p:ext uri="{BB962C8B-B14F-4D97-AF65-F5344CB8AC3E}">
        <p14:creationId xmlns:p14="http://schemas.microsoft.com/office/powerpoint/2010/main" val="31367162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29362111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3323241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3" tIns="46737" rIns="93473" bIns="46737"/>
          <a:lstStyle/>
          <a:p>
            <a:endParaRPr lang="en-US" altLang="en-US" dirty="0" smtClean="0">
              <a:latin typeface="Arial" charset="0"/>
            </a:endParaRPr>
          </a:p>
        </p:txBody>
      </p:sp>
    </p:spTree>
    <p:extLst>
      <p:ext uri="{BB962C8B-B14F-4D97-AF65-F5344CB8AC3E}">
        <p14:creationId xmlns:p14="http://schemas.microsoft.com/office/powerpoint/2010/main" val="77255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7510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6794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1663872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8540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453283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942540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450182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729806"/>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04048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82080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278645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6051982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49003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759047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648070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200" dirty="0" smtClean="0"/>
              <a:t>10-</a:t>
            </a:r>
            <a:fld id="{5F699EB7-C03B-43E6-8967-D6F30FE04B92}" type="slidenum">
              <a:rPr lang="en-US" altLang="en-US" sz="1200" smtClean="0"/>
              <a:pPr>
                <a:spcBef>
                  <a:spcPct val="50000"/>
                </a:spcBef>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Microsoft_Excel_97-2003_Worksheet3.xls"/></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8.wdp"/></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Microsoft_Excel_97-2003_Worksheet4.xls"/></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Microsoft_Excel_97-2003_Worksheet5.xls"/></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15.png"/><Relationship Id="rId4" Type="http://schemas.microsoft.com/office/2007/relationships/hdphoto" Target="../media/hdphoto9.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2.wdp"/></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13.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14.wdp"/></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14.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5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5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5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5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microsoft.com/office/2007/relationships/hdphoto" Target="../media/hdphoto15.wdp"/></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microsoft.com/office/2007/relationships/hdphoto" Target="../media/hdphoto16.wdp"/></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microsoft.com/office/2007/relationships/hdphoto" Target="../media/hdphoto17.wdp"/></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9" name="Rectangle 8"/>
          <p:cNvSpPr txBox="1">
            <a:spLocks noChangeArrowheads="1"/>
          </p:cNvSpPr>
          <p:nvPr/>
        </p:nvSpPr>
        <p:spPr>
          <a:xfrm>
            <a:off x="2514600" y="533400"/>
            <a:ext cx="64008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defPPr>
              <a:defRPr lang="en-US"/>
            </a:defPPr>
            <a:lvl1pPr marL="58738" indent="0" algn="l">
              <a:spcBef>
                <a:spcPts val="0"/>
              </a:spcBef>
              <a:buClr>
                <a:schemeClr val="accent2"/>
              </a:buClr>
              <a:buSzTx/>
              <a:buFontTx/>
              <a:buNone/>
              <a:defRPr sz="3800" i="0" kern="0">
                <a:solidFill>
                  <a:srgbClr val="CC0000"/>
                </a:solidFill>
                <a:effectLst/>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i="1">
                <a:solidFill>
                  <a:schemeClr val="bg2"/>
                </a:solidFill>
                <a:effectLst>
                  <a:outerShdw blurRad="38100" dist="38100" dir="2700000" algn="tl">
                    <a:srgbClr val="C0C0C0"/>
                  </a:outerShdw>
                </a:effectLst>
                <a:latin typeface="+mn-lt"/>
              </a:defRPr>
            </a:lvl2pPr>
            <a:lvl3pPr marL="1143000" indent="-228600" algn="l">
              <a:spcBef>
                <a:spcPct val="20000"/>
              </a:spcBef>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3pPr>
            <a:lvl4pPr marL="1600200" indent="-228600" algn="l">
              <a:spcBef>
                <a:spcPct val="20000"/>
              </a:spcBef>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4pPr>
            <a:lvl5pPr marL="2057400" indent="-228600" algn="l">
              <a:spcBef>
                <a:spcPct val="20000"/>
              </a:spcBef>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9pPr>
          </a:lstStyle>
          <a:p>
            <a:r>
              <a:rPr lang="en-US" sz="3000" dirty="0"/>
              <a:t>Plant Assets, Natural Resources, and Intangible Assets</a:t>
            </a:r>
            <a:endParaRPr lang="en-US" altLang="en-US" sz="3000" dirty="0"/>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0" tIns="0" rIns="0" bIns="45720" numCol="1" rtlCol="0" anchor="ctr" anchorCtr="0" compatLnSpc="1">
            <a:prstTxWarp prst="textNoShape">
              <a:avLst/>
            </a:prstTxWarp>
          </a:bodyPr>
          <a:lstStyle/>
          <a:p>
            <a:r>
              <a:rPr lang="en-US" sz="7200" dirty="0" smtClean="0">
                <a:solidFill>
                  <a:schemeClr val="bg1"/>
                </a:solidFill>
                <a:latin typeface="Liberation Sans" panose="020B0604020202020204" pitchFamily="34" charset="0"/>
              </a:rPr>
              <a:t>10</a:t>
            </a:r>
            <a:endParaRPr lang="en-US" sz="7200" dirty="0">
              <a:solidFill>
                <a:schemeClr val="bg1"/>
              </a:solidFill>
              <a:latin typeface="Liberation Sans" panose="020B0604020202020204" pitchFamily="34" charset="0"/>
            </a:endParaRPr>
          </a:p>
        </p:txBody>
      </p:sp>
      <p:sp>
        <p:nvSpPr>
          <p:cNvPr id="11" name="Rectangle 6"/>
          <p:cNvSpPr>
            <a:spLocks noChangeArrowheads="1"/>
          </p:cNvSpPr>
          <p:nvPr/>
        </p:nvSpPr>
        <p:spPr bwMode="auto">
          <a:xfrm>
            <a:off x="0" y="3477768"/>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2" name="Rectangle 6"/>
          <p:cNvSpPr>
            <a:spLocks noChangeArrowheads="1"/>
          </p:cNvSpPr>
          <p:nvPr/>
        </p:nvSpPr>
        <p:spPr bwMode="auto">
          <a:xfrm>
            <a:off x="0" y="2667000"/>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3" name="Rectangle 10"/>
          <p:cNvSpPr>
            <a:spLocks noChangeArrowheads="1"/>
          </p:cNvSpPr>
          <p:nvPr/>
        </p:nvSpPr>
        <p:spPr bwMode="auto">
          <a:xfrm>
            <a:off x="457200" y="20574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dirty="0">
                <a:latin typeface="Liberation Sans" panose="020B0604020202020204" pitchFamily="34" charset="0"/>
              </a:rPr>
              <a:t>Learning Objectives</a:t>
            </a:r>
          </a:p>
        </p:txBody>
      </p:sp>
      <p:sp>
        <p:nvSpPr>
          <p:cNvPr id="14" name="Rectangle 5"/>
          <p:cNvSpPr>
            <a:spLocks noChangeArrowheads="1"/>
          </p:cNvSpPr>
          <p:nvPr/>
        </p:nvSpPr>
        <p:spPr bwMode="auto">
          <a:xfrm>
            <a:off x="1447800" y="2667000"/>
            <a:ext cx="7696200" cy="722376"/>
          </a:xfrm>
          <a:prstGeom prst="rect">
            <a:avLst/>
          </a:prstGeom>
          <a:solidFill>
            <a:srgbClr val="0027A4"/>
          </a:solidFill>
          <a:ln>
            <a:noFill/>
          </a:ln>
          <a:effectLst/>
        </p:spPr>
        <p:txBody>
          <a:bodyPr wrap="square" tIns="27432" rIns="365760" anchor="ctr"/>
          <a:lstStyle/>
          <a:p>
            <a:pPr marL="117475" algn="l"/>
            <a:r>
              <a:rPr lang="en-US" sz="2100" dirty="0">
                <a:solidFill>
                  <a:schemeClr val="accent3"/>
                </a:solidFill>
                <a:latin typeface="Liberation Sans" panose="020B0604020202020204" pitchFamily="34" charset="0"/>
              </a:rPr>
              <a:t>Explain the accounting for plant asset expenditures.</a:t>
            </a:r>
          </a:p>
        </p:txBody>
      </p:sp>
      <p:sp>
        <p:nvSpPr>
          <p:cNvPr id="15" name="Rectangle 5"/>
          <p:cNvSpPr>
            <a:spLocks noChangeArrowheads="1"/>
          </p:cNvSpPr>
          <p:nvPr/>
        </p:nvSpPr>
        <p:spPr bwMode="auto">
          <a:xfrm>
            <a:off x="1447800" y="3477768"/>
            <a:ext cx="7696200" cy="722376"/>
          </a:xfrm>
          <a:prstGeom prst="rect">
            <a:avLst/>
          </a:prstGeom>
          <a:solidFill>
            <a:srgbClr val="0027A4"/>
          </a:solidFill>
          <a:ln>
            <a:noFill/>
          </a:ln>
          <a:effectLst/>
        </p:spPr>
        <p:txBody>
          <a:bodyPr wrap="square" tIns="27432" rIns="365760" anchor="ctr"/>
          <a:lstStyle/>
          <a:p>
            <a:pPr marL="117475" algn="l"/>
            <a:r>
              <a:rPr lang="en-US" sz="2100" dirty="0">
                <a:solidFill>
                  <a:schemeClr val="accent3"/>
                </a:solidFill>
                <a:latin typeface="Liberation Sans" panose="020B0604020202020204" pitchFamily="34" charset="0"/>
              </a:rPr>
              <a:t>Apply depreciation methods to plant assets.</a:t>
            </a:r>
          </a:p>
        </p:txBody>
      </p:sp>
      <p:sp>
        <p:nvSpPr>
          <p:cNvPr id="16" name="Rectangle 6"/>
          <p:cNvSpPr>
            <a:spLocks noChangeArrowheads="1"/>
          </p:cNvSpPr>
          <p:nvPr/>
        </p:nvSpPr>
        <p:spPr bwMode="auto">
          <a:xfrm>
            <a:off x="0" y="427939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7" name="Rectangle 5"/>
          <p:cNvSpPr>
            <a:spLocks noChangeArrowheads="1"/>
          </p:cNvSpPr>
          <p:nvPr/>
        </p:nvSpPr>
        <p:spPr bwMode="auto">
          <a:xfrm>
            <a:off x="1447800" y="4279392"/>
            <a:ext cx="7696200" cy="722376"/>
          </a:xfrm>
          <a:prstGeom prst="rect">
            <a:avLst/>
          </a:prstGeom>
          <a:solidFill>
            <a:srgbClr val="0027A4"/>
          </a:solidFill>
          <a:ln>
            <a:noFill/>
          </a:ln>
          <a:effectLst/>
        </p:spPr>
        <p:txBody>
          <a:bodyPr wrap="square" tIns="27432" rIns="365760" anchor="ctr"/>
          <a:lstStyle/>
          <a:p>
            <a:pPr marL="117475" algn="l"/>
            <a:r>
              <a:rPr lang="en-US" sz="2100" dirty="0">
                <a:solidFill>
                  <a:schemeClr val="accent3"/>
                </a:solidFill>
                <a:latin typeface="Liberation Sans" panose="020B0604020202020204" pitchFamily="34" charset="0"/>
              </a:rPr>
              <a:t>Explain how to account for the disposal of plant assets.</a:t>
            </a:r>
          </a:p>
        </p:txBody>
      </p:sp>
      <p:sp>
        <p:nvSpPr>
          <p:cNvPr id="18" name="Oval 17"/>
          <p:cNvSpPr/>
          <p:nvPr/>
        </p:nvSpPr>
        <p:spPr bwMode="auto">
          <a:xfrm>
            <a:off x="685800" y="4364736"/>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077968"/>
            <a:ext cx="7696200" cy="722376"/>
          </a:xfrm>
          <a:prstGeom prst="rect">
            <a:avLst/>
          </a:prstGeom>
          <a:solidFill>
            <a:srgbClr val="0027A4"/>
          </a:solidFill>
          <a:ln>
            <a:noFill/>
          </a:ln>
          <a:effectLst/>
        </p:spPr>
        <p:txBody>
          <a:bodyPr wrap="square" tIns="27432" rIns="365760" anchor="ctr"/>
          <a:lstStyle/>
          <a:p>
            <a:pPr marL="117475" algn="l"/>
            <a:r>
              <a:rPr lang="en-US" sz="2100" dirty="0">
                <a:solidFill>
                  <a:schemeClr val="accent3"/>
                </a:solidFill>
                <a:latin typeface="Liberation Sans" panose="020B0604020202020204" pitchFamily="34" charset="0"/>
              </a:rPr>
              <a:t>Describe how to account for natural resources and</a:t>
            </a:r>
          </a:p>
          <a:p>
            <a:pPr marL="117475" algn="l"/>
            <a:r>
              <a:rPr lang="en-US" sz="2100" dirty="0">
                <a:solidFill>
                  <a:schemeClr val="accent3"/>
                </a:solidFill>
                <a:latin typeface="Liberation Sans" panose="020B0604020202020204" pitchFamily="34" charset="0"/>
              </a:rPr>
              <a:t>intangible assets.</a:t>
            </a:r>
          </a:p>
        </p:txBody>
      </p:sp>
      <p:sp>
        <p:nvSpPr>
          <p:cNvPr id="20" name="Oval 19"/>
          <p:cNvSpPr/>
          <p:nvPr/>
        </p:nvSpPr>
        <p:spPr bwMode="auto">
          <a:xfrm>
            <a:off x="685800" y="3575304"/>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dirty="0">
                <a:solidFill>
                  <a:schemeClr val="bg1"/>
                </a:solidFill>
                <a:latin typeface="Liberation Sans" panose="020B0604020202020204" pitchFamily="34" charset="0"/>
              </a:rPr>
              <a:t>2</a:t>
            </a:r>
          </a:p>
        </p:txBody>
      </p:sp>
      <p:sp>
        <p:nvSpPr>
          <p:cNvPr id="21" name="Oval 20"/>
          <p:cNvSpPr/>
          <p:nvPr/>
        </p:nvSpPr>
        <p:spPr bwMode="auto">
          <a:xfrm>
            <a:off x="685800" y="2752344"/>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dirty="0">
                <a:solidFill>
                  <a:schemeClr val="bg1"/>
                </a:solidFill>
                <a:latin typeface="Liberation Sans" panose="020B0604020202020204" pitchFamily="34" charset="0"/>
              </a:rPr>
              <a:t>1</a:t>
            </a:r>
          </a:p>
        </p:txBody>
      </p:sp>
      <p:sp>
        <p:nvSpPr>
          <p:cNvPr id="22" name="Rectangle 6"/>
          <p:cNvSpPr>
            <a:spLocks noChangeArrowheads="1"/>
          </p:cNvSpPr>
          <p:nvPr/>
        </p:nvSpPr>
        <p:spPr bwMode="auto">
          <a:xfrm>
            <a:off x="0" y="5077968"/>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3" name="Oval 22"/>
          <p:cNvSpPr/>
          <p:nvPr/>
        </p:nvSpPr>
        <p:spPr bwMode="auto">
          <a:xfrm>
            <a:off x="685800" y="5175504"/>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dirty="0">
                <a:solidFill>
                  <a:schemeClr val="bg1"/>
                </a:solidFill>
                <a:latin typeface="Liberation Sans" panose="020B0604020202020204" pitchFamily="34" charset="0"/>
              </a:rPr>
              <a:t>4</a:t>
            </a:r>
          </a:p>
        </p:txBody>
      </p:sp>
      <p:sp>
        <p:nvSpPr>
          <p:cNvPr id="24" name="Rectangle 5"/>
          <p:cNvSpPr>
            <a:spLocks noChangeArrowheads="1"/>
          </p:cNvSpPr>
          <p:nvPr/>
        </p:nvSpPr>
        <p:spPr bwMode="auto">
          <a:xfrm>
            <a:off x="1447800" y="5907024"/>
            <a:ext cx="7696200" cy="722376"/>
          </a:xfrm>
          <a:prstGeom prst="rect">
            <a:avLst/>
          </a:prstGeom>
          <a:solidFill>
            <a:srgbClr val="0027A4"/>
          </a:solidFill>
          <a:ln>
            <a:noFill/>
          </a:ln>
          <a:effectLst/>
        </p:spPr>
        <p:txBody>
          <a:bodyPr wrap="square" tIns="27432" rIns="365760" anchor="ctr"/>
          <a:lstStyle/>
          <a:p>
            <a:pPr marL="117475" algn="l"/>
            <a:r>
              <a:rPr lang="en-US" sz="2100" dirty="0">
                <a:solidFill>
                  <a:schemeClr val="accent3"/>
                </a:solidFill>
                <a:latin typeface="Liberation Sans" panose="020B0604020202020204" pitchFamily="34" charset="0"/>
              </a:rPr>
              <a:t>Discuss how plant assets, natural resources, and intangible assets are reported and analyzed.</a:t>
            </a:r>
          </a:p>
        </p:txBody>
      </p:sp>
      <p:sp>
        <p:nvSpPr>
          <p:cNvPr id="25" name="Rectangle 6"/>
          <p:cNvSpPr>
            <a:spLocks noChangeArrowheads="1"/>
          </p:cNvSpPr>
          <p:nvPr/>
        </p:nvSpPr>
        <p:spPr bwMode="auto">
          <a:xfrm>
            <a:off x="0" y="59070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6" name="Oval 25"/>
          <p:cNvSpPr/>
          <p:nvPr/>
        </p:nvSpPr>
        <p:spPr bwMode="auto">
          <a:xfrm>
            <a:off x="685800" y="6004560"/>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dirty="0">
                <a:solidFill>
                  <a:schemeClr val="bg1"/>
                </a:solidFill>
                <a:latin typeface="Liberation Sans" panose="020B0604020202020204" pitchFamily="34" charset="0"/>
              </a:rPr>
              <a:t>5</a:t>
            </a:r>
          </a:p>
        </p:txBody>
      </p:sp>
    </p:spTree>
    <p:extLst>
      <p:ext uri="{BB962C8B-B14F-4D97-AF65-F5344CB8AC3E}">
        <p14:creationId xmlns:p14="http://schemas.microsoft.com/office/powerpoint/2010/main" val="401612253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1905000"/>
            <a:ext cx="7861300" cy="153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ct val="50000"/>
              </a:spcBef>
              <a:buSzPct val="80000"/>
            </a:pPr>
            <a:r>
              <a:rPr lang="en-US" altLang="en-US" sz="2200" dirty="0">
                <a:latin typeface="Liberation Sans" panose="020B0604020202020204" pitchFamily="34" charset="0"/>
              </a:rPr>
              <a:t>Include all costs </a:t>
            </a:r>
            <a:r>
              <a:rPr lang="en-US" altLang="en-US" sz="2200" b="0" dirty="0">
                <a:latin typeface="Liberation Sans" panose="020B0604020202020204" pitchFamily="34" charset="0"/>
              </a:rPr>
              <a:t>incurred in acquiring the equipment and </a:t>
            </a:r>
            <a:r>
              <a:rPr lang="en-US" altLang="en-US" sz="2200" dirty="0">
                <a:latin typeface="Liberation Sans" panose="020B0604020202020204" pitchFamily="34" charset="0"/>
              </a:rPr>
              <a:t>preparing it for use.</a:t>
            </a:r>
          </a:p>
          <a:p>
            <a:pPr algn="l">
              <a:lnSpc>
                <a:spcPct val="125000"/>
              </a:lnSpc>
              <a:spcBef>
                <a:spcPct val="50000"/>
              </a:spcBef>
              <a:buSzPct val="80000"/>
            </a:pPr>
            <a:r>
              <a:rPr lang="en-US" altLang="en-US" sz="2200" dirty="0">
                <a:latin typeface="Liberation Sans" panose="020B0604020202020204" pitchFamily="34" charset="0"/>
              </a:rPr>
              <a:t>Costs typically include:</a:t>
            </a:r>
          </a:p>
        </p:txBody>
      </p:sp>
      <p:sp>
        <p:nvSpPr>
          <p:cNvPr id="13315" name="Text Box 3"/>
          <p:cNvSpPr txBox="1">
            <a:spLocks noChangeArrowheads="1"/>
          </p:cNvSpPr>
          <p:nvPr/>
        </p:nvSpPr>
        <p:spPr bwMode="auto">
          <a:xfrm>
            <a:off x="609600" y="1309688"/>
            <a:ext cx="8001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l">
              <a:buSzPct val="80000"/>
              <a:defRPr sz="28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EQUIPMENT</a:t>
            </a:r>
            <a:endParaRPr lang="en-US" altLang="en-US" dirty="0"/>
          </a:p>
        </p:txBody>
      </p:sp>
      <p:sp>
        <p:nvSpPr>
          <p:cNvPr id="13316" name="Text Box 6"/>
          <p:cNvSpPr txBox="1">
            <a:spLocks noChangeArrowheads="1"/>
          </p:cNvSpPr>
          <p:nvPr/>
        </p:nvSpPr>
        <p:spPr bwMode="auto">
          <a:xfrm>
            <a:off x="609600" y="3494088"/>
            <a:ext cx="7861300" cy="2771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lvl="1" algn="l">
              <a:lnSpc>
                <a:spcPct val="120000"/>
              </a:lnSpc>
              <a:spcBef>
                <a:spcPct val="30000"/>
              </a:spcBef>
              <a:buClr>
                <a:srgbClr val="800000"/>
              </a:buClr>
              <a:buSzPct val="80000"/>
              <a:buFont typeface="Wingdings" pitchFamily="2" charset="2"/>
              <a:buChar char="u"/>
            </a:pPr>
            <a:r>
              <a:rPr lang="en-US" altLang="en-US" sz="2100" b="0" dirty="0">
                <a:latin typeface="Liberation Sans" panose="020B0604020202020204" pitchFamily="34" charset="0"/>
              </a:rPr>
              <a:t>Cash purchase price.</a:t>
            </a:r>
          </a:p>
          <a:p>
            <a:pPr lvl="1" algn="l">
              <a:lnSpc>
                <a:spcPct val="120000"/>
              </a:lnSpc>
              <a:spcBef>
                <a:spcPct val="30000"/>
              </a:spcBef>
              <a:buClr>
                <a:srgbClr val="800000"/>
              </a:buClr>
              <a:buSzPct val="80000"/>
              <a:buFont typeface="Wingdings" pitchFamily="2" charset="2"/>
              <a:buChar char="u"/>
            </a:pPr>
            <a:r>
              <a:rPr lang="en-US" altLang="en-US" sz="2100" b="0" dirty="0">
                <a:latin typeface="Liberation Sans" panose="020B0604020202020204" pitchFamily="34" charset="0"/>
              </a:rPr>
              <a:t>Sales taxes.</a:t>
            </a:r>
          </a:p>
          <a:p>
            <a:pPr lvl="1" algn="l">
              <a:lnSpc>
                <a:spcPct val="120000"/>
              </a:lnSpc>
              <a:spcBef>
                <a:spcPct val="30000"/>
              </a:spcBef>
              <a:buClr>
                <a:srgbClr val="800000"/>
              </a:buClr>
              <a:buSzPct val="80000"/>
              <a:buFont typeface="Wingdings" pitchFamily="2" charset="2"/>
              <a:buChar char="u"/>
            </a:pPr>
            <a:r>
              <a:rPr lang="en-US" altLang="en-US" sz="2100" b="0" dirty="0">
                <a:latin typeface="Liberation Sans" panose="020B0604020202020204" pitchFamily="34" charset="0"/>
              </a:rPr>
              <a:t>Freight charges. </a:t>
            </a:r>
          </a:p>
          <a:p>
            <a:pPr lvl="1" algn="l">
              <a:lnSpc>
                <a:spcPct val="120000"/>
              </a:lnSpc>
              <a:spcBef>
                <a:spcPct val="30000"/>
              </a:spcBef>
              <a:buClr>
                <a:srgbClr val="800000"/>
              </a:buClr>
              <a:buSzPct val="80000"/>
              <a:buFont typeface="Wingdings" pitchFamily="2" charset="2"/>
              <a:buChar char="u"/>
            </a:pPr>
            <a:r>
              <a:rPr lang="en-US" altLang="en-US" sz="2100" b="0" dirty="0">
                <a:latin typeface="Liberation Sans" panose="020B0604020202020204" pitchFamily="34" charset="0"/>
              </a:rPr>
              <a:t>Insurance during transit paid by the purchaser.</a:t>
            </a:r>
          </a:p>
          <a:p>
            <a:pPr lvl="1" algn="l">
              <a:lnSpc>
                <a:spcPct val="120000"/>
              </a:lnSpc>
              <a:spcBef>
                <a:spcPct val="30000"/>
              </a:spcBef>
              <a:buClr>
                <a:srgbClr val="800000"/>
              </a:buClr>
              <a:buSzPct val="80000"/>
              <a:buFont typeface="Wingdings" pitchFamily="2" charset="2"/>
              <a:buChar char="u"/>
            </a:pPr>
            <a:r>
              <a:rPr lang="en-US" altLang="en-US" sz="2100" b="0" dirty="0">
                <a:latin typeface="Liberation Sans" panose="020B0604020202020204" pitchFamily="34" charset="0"/>
              </a:rPr>
              <a:t>Expenditures required in assembling, installing, and testing the unit.</a:t>
            </a:r>
          </a:p>
        </p:txBody>
      </p:sp>
      <p:sp>
        <p:nvSpPr>
          <p:cNvPr id="13317"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75000"/>
                  </a:schemeClr>
                </a:solidFill>
                <a:latin typeface="Liberation Sans" panose="020B0604020202020204" pitchFamily="34" charset="0"/>
              </a:rPr>
              <a:t>Determining the Cost of Plant Assets</a:t>
            </a:r>
          </a:p>
        </p:txBody>
      </p:sp>
      <p:sp>
        <p:nvSpPr>
          <p:cNvPr id="1331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1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1295400"/>
            <a:ext cx="82296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ct val="50000"/>
              </a:spcBef>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Lenard Company purchases a delivery truck at a cash price of $22,000.  Related expenditures are sales taxes $1,320, painting and lettering $500, motor vehicle license $80, and a three-year accident insurance policy $1,600.  </a:t>
            </a:r>
            <a:r>
              <a:rPr lang="en-US" altLang="en-US" sz="2200" dirty="0">
                <a:latin typeface="Liberation Sans" panose="020B0604020202020204" pitchFamily="34" charset="0"/>
              </a:rPr>
              <a:t>Compute the cost</a:t>
            </a:r>
            <a:r>
              <a:rPr lang="en-US" altLang="en-US" sz="2200" b="0" dirty="0">
                <a:latin typeface="Liberation Sans" panose="020B0604020202020204" pitchFamily="34" charset="0"/>
              </a:rPr>
              <a:t> of the delivery truck.</a:t>
            </a:r>
          </a:p>
        </p:txBody>
      </p:sp>
      <p:sp>
        <p:nvSpPr>
          <p:cNvPr id="14339" name="Rectangle 5"/>
          <p:cNvSpPr>
            <a:spLocks noChangeArrowheads="1"/>
          </p:cNvSpPr>
          <p:nvPr/>
        </p:nvSpPr>
        <p:spPr bwMode="auto">
          <a:xfrm>
            <a:off x="6318250" y="3352800"/>
            <a:ext cx="1600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20000"/>
              </a:spcBef>
              <a:buClr>
                <a:schemeClr val="accent2"/>
              </a:buClr>
              <a:buSzPct val="75000"/>
              <a:buFont typeface="Wingdings" pitchFamily="2" charset="2"/>
              <a:buNone/>
            </a:pPr>
            <a:r>
              <a:rPr lang="en-US" altLang="en-US" sz="2200" dirty="0">
                <a:solidFill>
                  <a:srgbClr val="800000"/>
                </a:solidFill>
                <a:latin typeface="Liberation Sans" panose="020B0604020202020204" pitchFamily="34" charset="0"/>
              </a:rPr>
              <a:t>Truck</a:t>
            </a:r>
          </a:p>
        </p:txBody>
      </p:sp>
      <p:sp>
        <p:nvSpPr>
          <p:cNvPr id="961542" name="Rectangle 6"/>
          <p:cNvSpPr>
            <a:spLocks noChangeArrowheads="1"/>
          </p:cNvSpPr>
          <p:nvPr/>
        </p:nvSpPr>
        <p:spPr bwMode="auto">
          <a:xfrm>
            <a:off x="1301750" y="3810000"/>
            <a:ext cx="4548188"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Cash price</a:t>
            </a:r>
          </a:p>
        </p:txBody>
      </p:sp>
      <p:sp>
        <p:nvSpPr>
          <p:cNvPr id="961543" name="Rectangle 7"/>
          <p:cNvSpPr>
            <a:spLocks noChangeArrowheads="1"/>
          </p:cNvSpPr>
          <p:nvPr/>
        </p:nvSpPr>
        <p:spPr bwMode="auto">
          <a:xfrm>
            <a:off x="1301750" y="4256088"/>
            <a:ext cx="47180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Sales taxes</a:t>
            </a:r>
          </a:p>
        </p:txBody>
      </p:sp>
      <p:sp>
        <p:nvSpPr>
          <p:cNvPr id="961544" name="Rectangle 8"/>
          <p:cNvSpPr>
            <a:spLocks noChangeArrowheads="1"/>
          </p:cNvSpPr>
          <p:nvPr/>
        </p:nvSpPr>
        <p:spPr bwMode="auto">
          <a:xfrm>
            <a:off x="1301750" y="4754563"/>
            <a:ext cx="47180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Painting and lettering</a:t>
            </a:r>
          </a:p>
        </p:txBody>
      </p:sp>
      <p:sp>
        <p:nvSpPr>
          <p:cNvPr id="961545" name="Rectangle 9"/>
          <p:cNvSpPr>
            <a:spLocks noChangeArrowheads="1"/>
          </p:cNvSpPr>
          <p:nvPr/>
        </p:nvSpPr>
        <p:spPr bwMode="auto">
          <a:xfrm>
            <a:off x="6248400" y="4754563"/>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 500</a:t>
            </a:r>
          </a:p>
        </p:txBody>
      </p:sp>
      <p:sp>
        <p:nvSpPr>
          <p:cNvPr id="961546" name="Rectangle 10"/>
          <p:cNvSpPr>
            <a:spLocks noChangeArrowheads="1"/>
          </p:cNvSpPr>
          <p:nvPr/>
        </p:nvSpPr>
        <p:spPr bwMode="auto">
          <a:xfrm>
            <a:off x="6248400" y="4267200"/>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1,320</a:t>
            </a:r>
          </a:p>
        </p:txBody>
      </p:sp>
      <p:sp>
        <p:nvSpPr>
          <p:cNvPr id="961547" name="Rectangle 11"/>
          <p:cNvSpPr>
            <a:spLocks noChangeArrowheads="1"/>
          </p:cNvSpPr>
          <p:nvPr/>
        </p:nvSpPr>
        <p:spPr bwMode="auto">
          <a:xfrm>
            <a:off x="6248400" y="3822700"/>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$22,000</a:t>
            </a:r>
          </a:p>
        </p:txBody>
      </p:sp>
      <p:sp>
        <p:nvSpPr>
          <p:cNvPr id="961548" name="Rectangle 12"/>
          <p:cNvSpPr>
            <a:spLocks noChangeArrowheads="1"/>
          </p:cNvSpPr>
          <p:nvPr/>
        </p:nvSpPr>
        <p:spPr bwMode="auto">
          <a:xfrm>
            <a:off x="6318250" y="5668963"/>
            <a:ext cx="1447800" cy="4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lnSpc>
                <a:spcPct val="105000"/>
              </a:lnSpc>
              <a:spcBef>
                <a:spcPct val="25000"/>
              </a:spcBef>
              <a:buClr>
                <a:schemeClr val="accent2"/>
              </a:buClr>
              <a:buSzPct val="75000"/>
              <a:buFont typeface="Wingdings" pitchFamily="2" charset="2"/>
              <a:buNone/>
            </a:pPr>
            <a:r>
              <a:rPr lang="en-US" altLang="en-US" sz="2200" dirty="0">
                <a:solidFill>
                  <a:schemeClr val="accent6">
                    <a:lumMod val="75000"/>
                  </a:schemeClr>
                </a:solidFill>
                <a:latin typeface="Liberation Sans" panose="020B0604020202020204" pitchFamily="34" charset="0"/>
              </a:rPr>
              <a:t>$23,820</a:t>
            </a:r>
          </a:p>
        </p:txBody>
      </p:sp>
      <p:sp>
        <p:nvSpPr>
          <p:cNvPr id="14347" name="Line 14"/>
          <p:cNvSpPr>
            <a:spLocks noChangeShapeType="1"/>
          </p:cNvSpPr>
          <p:nvPr/>
        </p:nvSpPr>
        <p:spPr bwMode="auto">
          <a:xfrm flipH="1">
            <a:off x="6394450" y="3763963"/>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8" name="Rectangle 17"/>
          <p:cNvSpPr>
            <a:spLocks noChangeArrowheads="1"/>
          </p:cNvSpPr>
          <p:nvPr/>
        </p:nvSpPr>
        <p:spPr bwMode="auto">
          <a:xfrm>
            <a:off x="2667000" y="5668963"/>
            <a:ext cx="3352800" cy="42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lnSpc>
                <a:spcPct val="105000"/>
              </a:lnSpc>
              <a:spcBef>
                <a:spcPct val="25000"/>
              </a:spcBef>
              <a:buClr>
                <a:schemeClr val="accent2"/>
              </a:buClr>
              <a:buSzPct val="75000"/>
              <a:buFont typeface="Wingdings" pitchFamily="2" charset="2"/>
              <a:buNone/>
            </a:pPr>
            <a:r>
              <a:rPr lang="en-US" altLang="en-US" sz="2200" dirty="0">
                <a:solidFill>
                  <a:schemeClr val="accent6">
                    <a:lumMod val="75000"/>
                  </a:schemeClr>
                </a:solidFill>
                <a:latin typeface="Liberation Sans" panose="020B0604020202020204" pitchFamily="34" charset="0"/>
              </a:rPr>
              <a:t>Cost of Delivery Truck</a:t>
            </a:r>
          </a:p>
        </p:txBody>
      </p:sp>
      <p:sp>
        <p:nvSpPr>
          <p:cNvPr id="14349" name="Line 20"/>
          <p:cNvSpPr>
            <a:spLocks noChangeShapeType="1"/>
          </p:cNvSpPr>
          <p:nvPr/>
        </p:nvSpPr>
        <p:spPr bwMode="auto">
          <a:xfrm flipH="1">
            <a:off x="6394450" y="5668963"/>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0" dirty="0">
              <a:latin typeface="Liberation Sans" panose="020B0604020202020204" pitchFamily="34" charset="0"/>
            </a:endParaRPr>
          </a:p>
        </p:txBody>
      </p:sp>
      <p:sp>
        <p:nvSpPr>
          <p:cNvPr id="14350" name="Line 21"/>
          <p:cNvSpPr>
            <a:spLocks noChangeShapeType="1"/>
          </p:cNvSpPr>
          <p:nvPr/>
        </p:nvSpPr>
        <p:spPr bwMode="auto">
          <a:xfrm flipH="1">
            <a:off x="6394450" y="6126163"/>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51" name="Line 22"/>
          <p:cNvSpPr>
            <a:spLocks noChangeShapeType="1"/>
          </p:cNvSpPr>
          <p:nvPr/>
        </p:nvSpPr>
        <p:spPr bwMode="auto">
          <a:xfrm flipH="1">
            <a:off x="6394450" y="6202363"/>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52"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75000"/>
                  </a:schemeClr>
                </a:solidFill>
                <a:latin typeface="Liberation Sans" panose="020B0604020202020204" pitchFamily="34" charset="0"/>
              </a:rPr>
              <a:t>Determining the Cost of Plant Assets</a:t>
            </a:r>
          </a:p>
        </p:txBody>
      </p:sp>
      <p:sp>
        <p:nvSpPr>
          <p:cNvPr id="14353" name="Line 2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5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
        <p:nvSpPr>
          <p:cNvPr id="14355" name="TextBox 1"/>
          <p:cNvSpPr txBox="1">
            <a:spLocks noChangeArrowheads="1"/>
          </p:cNvSpPr>
          <p:nvPr/>
        </p:nvSpPr>
        <p:spPr bwMode="auto">
          <a:xfrm>
            <a:off x="609600" y="5486400"/>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sz="1200" dirty="0"/>
              <a:t>Illustration 10-4</a:t>
            </a:r>
          </a:p>
          <a:p>
            <a:pPr algn="l"/>
            <a:r>
              <a:rPr lang="en-US" sz="1200" b="0" dirty="0"/>
              <a:t>Computation of cost of</a:t>
            </a:r>
          </a:p>
          <a:p>
            <a:pPr algn="l"/>
            <a:r>
              <a:rPr lang="en-US" sz="1200" b="0" dirty="0"/>
              <a:t>delivery truck</a:t>
            </a:r>
            <a:endParaRPr lang="en-US" altLang="en-US" sz="1200"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1542"/>
                                        </p:tgtEl>
                                        <p:attrNameLst>
                                          <p:attrName>style.visibility</p:attrName>
                                        </p:attrNameLst>
                                      </p:cBhvr>
                                      <p:to>
                                        <p:strVal val="visible"/>
                                      </p:to>
                                    </p:set>
                                    <p:animEffect transition="in" filter="wipe(left)">
                                      <p:cBhvr>
                                        <p:cTn id="7" dur="500"/>
                                        <p:tgtEl>
                                          <p:spTgt spid="96154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61547"/>
                                        </p:tgtEl>
                                        <p:attrNameLst>
                                          <p:attrName>style.visibility</p:attrName>
                                        </p:attrNameLst>
                                      </p:cBhvr>
                                      <p:to>
                                        <p:strVal val="visible"/>
                                      </p:to>
                                    </p:set>
                                    <p:animEffect transition="in" filter="wipe(left)">
                                      <p:cBhvr>
                                        <p:cTn id="11" dur="500"/>
                                        <p:tgtEl>
                                          <p:spTgt spid="96154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61543"/>
                                        </p:tgtEl>
                                        <p:attrNameLst>
                                          <p:attrName>style.visibility</p:attrName>
                                        </p:attrNameLst>
                                      </p:cBhvr>
                                      <p:to>
                                        <p:strVal val="visible"/>
                                      </p:to>
                                    </p:set>
                                    <p:animEffect transition="in" filter="wipe(left)">
                                      <p:cBhvr>
                                        <p:cTn id="16" dur="500"/>
                                        <p:tgtEl>
                                          <p:spTgt spid="961543"/>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61546"/>
                                        </p:tgtEl>
                                        <p:attrNameLst>
                                          <p:attrName>style.visibility</p:attrName>
                                        </p:attrNameLst>
                                      </p:cBhvr>
                                      <p:to>
                                        <p:strVal val="visible"/>
                                      </p:to>
                                    </p:set>
                                    <p:animEffect transition="in" filter="wipe(left)">
                                      <p:cBhvr>
                                        <p:cTn id="20" dur="500"/>
                                        <p:tgtEl>
                                          <p:spTgt spid="9615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61544"/>
                                        </p:tgtEl>
                                        <p:attrNameLst>
                                          <p:attrName>style.visibility</p:attrName>
                                        </p:attrNameLst>
                                      </p:cBhvr>
                                      <p:to>
                                        <p:strVal val="visible"/>
                                      </p:to>
                                    </p:set>
                                    <p:animEffect transition="in" filter="wipe(left)">
                                      <p:cBhvr>
                                        <p:cTn id="25" dur="500"/>
                                        <p:tgtEl>
                                          <p:spTgt spid="961544"/>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61545"/>
                                        </p:tgtEl>
                                        <p:attrNameLst>
                                          <p:attrName>style.visibility</p:attrName>
                                        </p:attrNameLst>
                                      </p:cBhvr>
                                      <p:to>
                                        <p:strVal val="visible"/>
                                      </p:to>
                                    </p:set>
                                    <p:animEffect transition="in" filter="wipe(left)">
                                      <p:cBhvr>
                                        <p:cTn id="29" dur="500"/>
                                        <p:tgtEl>
                                          <p:spTgt spid="9615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61548"/>
                                        </p:tgtEl>
                                        <p:attrNameLst>
                                          <p:attrName>style.visibility</p:attrName>
                                        </p:attrNameLst>
                                      </p:cBhvr>
                                      <p:to>
                                        <p:strVal val="visible"/>
                                      </p:to>
                                    </p:set>
                                    <p:animEffect transition="in" filter="wipe(left)">
                                      <p:cBhvr>
                                        <p:cTn id="34" dur="500"/>
                                        <p:tgtEl>
                                          <p:spTgt spid="961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42" grpId="0"/>
      <p:bldP spid="961543" grpId="0"/>
      <p:bldP spid="961544" grpId="0"/>
      <p:bldP spid="961545" grpId="0" autoUpdateAnimBg="0"/>
      <p:bldP spid="961546" grpId="0" autoUpdateAnimBg="0"/>
      <p:bldP spid="961547" grpId="0" autoUpdateAnimBg="0"/>
      <p:bldP spid="96154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1295400"/>
            <a:ext cx="82296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ct val="50000"/>
              </a:spcBef>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Lenard Company purchases a delivery truck at a cash price of $22,000.  Related expenditures are sales taxes $1,320, painting and lettering $500, motor vehicle license $80, and a three-year accident insurance policy $1,600.  </a:t>
            </a:r>
            <a:r>
              <a:rPr lang="en-US" altLang="en-US" sz="2200" dirty="0">
                <a:latin typeface="Liberation Sans" panose="020B0604020202020204" pitchFamily="34" charset="0"/>
              </a:rPr>
              <a:t>Prepare the journal entry</a:t>
            </a:r>
            <a:r>
              <a:rPr lang="en-US" altLang="en-US" sz="2200" b="0" dirty="0">
                <a:latin typeface="Liberation Sans" panose="020B0604020202020204" pitchFamily="34" charset="0"/>
              </a:rPr>
              <a:t> to record these costs.</a:t>
            </a:r>
          </a:p>
        </p:txBody>
      </p:sp>
      <p:sp>
        <p:nvSpPr>
          <p:cNvPr id="1029126" name="Rectangle 6"/>
          <p:cNvSpPr>
            <a:spLocks noChangeArrowheads="1"/>
          </p:cNvSpPr>
          <p:nvPr/>
        </p:nvSpPr>
        <p:spPr bwMode="auto">
          <a:xfrm>
            <a:off x="1143000" y="3733800"/>
            <a:ext cx="7391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14950" algn="r"/>
                <a:tab pos="7143750" algn="r"/>
              </a:tabLst>
              <a:defRPr sz="2900" b="1">
                <a:solidFill>
                  <a:schemeClr val="tx1"/>
                </a:solidFill>
                <a:latin typeface="Arial" charset="0"/>
              </a:defRPr>
            </a:lvl1pPr>
            <a:lvl2pPr marL="742950" indent="-285750">
              <a:tabLst>
                <a:tab pos="5314950" algn="r"/>
                <a:tab pos="7143750" algn="r"/>
              </a:tabLst>
              <a:defRPr sz="2900" b="1">
                <a:solidFill>
                  <a:schemeClr val="tx1"/>
                </a:solidFill>
                <a:latin typeface="Arial" charset="0"/>
              </a:defRPr>
            </a:lvl2pPr>
            <a:lvl3pPr marL="1143000" indent="-228600">
              <a:tabLst>
                <a:tab pos="5314950" algn="r"/>
                <a:tab pos="7143750" algn="r"/>
              </a:tabLst>
              <a:defRPr sz="2900" b="1">
                <a:solidFill>
                  <a:schemeClr val="tx1"/>
                </a:solidFill>
                <a:latin typeface="Arial" charset="0"/>
              </a:defRPr>
            </a:lvl3pPr>
            <a:lvl4pPr marL="1600200" indent="-228600">
              <a:tabLst>
                <a:tab pos="5314950" algn="r"/>
                <a:tab pos="7143750" algn="r"/>
              </a:tabLst>
              <a:defRPr sz="2900" b="1">
                <a:solidFill>
                  <a:schemeClr val="tx1"/>
                </a:solidFill>
                <a:latin typeface="Arial" charset="0"/>
              </a:defRPr>
            </a:lvl4pPr>
            <a:lvl5pPr marL="2057400" indent="-228600">
              <a:tabLst>
                <a:tab pos="5314950" algn="r"/>
                <a:tab pos="7143750" algn="r"/>
              </a:tabLst>
              <a:defRPr sz="2900" b="1">
                <a:solidFill>
                  <a:schemeClr val="tx1"/>
                </a:solidFill>
                <a:latin typeface="Arial" charset="0"/>
              </a:defRPr>
            </a:lvl5pPr>
            <a:lvl6pPr marL="2514600" indent="-228600" algn="ctr" eaLnBrk="0" fontAlgn="base" hangingPunct="0">
              <a:spcBef>
                <a:spcPct val="0"/>
              </a:spcBef>
              <a:spcAft>
                <a:spcPct val="0"/>
              </a:spcAft>
              <a:tabLst>
                <a:tab pos="5314950" algn="r"/>
                <a:tab pos="7143750" algn="r"/>
              </a:tabLst>
              <a:defRPr sz="2900" b="1">
                <a:solidFill>
                  <a:schemeClr val="tx1"/>
                </a:solidFill>
                <a:latin typeface="Arial" charset="0"/>
              </a:defRPr>
            </a:lvl6pPr>
            <a:lvl7pPr marL="2971800" indent="-228600" algn="ctr" eaLnBrk="0" fontAlgn="base" hangingPunct="0">
              <a:spcBef>
                <a:spcPct val="0"/>
              </a:spcBef>
              <a:spcAft>
                <a:spcPct val="0"/>
              </a:spcAft>
              <a:tabLst>
                <a:tab pos="5314950" algn="r"/>
                <a:tab pos="7143750" algn="r"/>
              </a:tabLst>
              <a:defRPr sz="2900" b="1">
                <a:solidFill>
                  <a:schemeClr val="tx1"/>
                </a:solidFill>
                <a:latin typeface="Arial" charset="0"/>
              </a:defRPr>
            </a:lvl7pPr>
            <a:lvl8pPr marL="3429000" indent="-228600" algn="ctr" eaLnBrk="0" fontAlgn="base" hangingPunct="0">
              <a:spcBef>
                <a:spcPct val="0"/>
              </a:spcBef>
              <a:spcAft>
                <a:spcPct val="0"/>
              </a:spcAft>
              <a:tabLst>
                <a:tab pos="5314950" algn="r"/>
                <a:tab pos="7143750" algn="r"/>
              </a:tabLst>
              <a:defRPr sz="2900" b="1">
                <a:solidFill>
                  <a:schemeClr val="tx1"/>
                </a:solidFill>
                <a:latin typeface="Arial" charset="0"/>
              </a:defRPr>
            </a:lvl8pPr>
            <a:lvl9pPr marL="3886200" indent="-228600" algn="ctr" eaLnBrk="0" fontAlgn="base" hangingPunct="0">
              <a:spcBef>
                <a:spcPct val="0"/>
              </a:spcBef>
              <a:spcAft>
                <a:spcPct val="0"/>
              </a:spcAft>
              <a:tabLst>
                <a:tab pos="5314950" algn="r"/>
                <a:tab pos="7143750" algn="r"/>
              </a:tabLst>
              <a:defRPr sz="2900" b="1">
                <a:solidFill>
                  <a:schemeClr val="tx1"/>
                </a:solidFill>
                <a:latin typeface="Arial" charset="0"/>
              </a:defRPr>
            </a:lvl9pPr>
          </a:lstStyle>
          <a:p>
            <a:pPr algn="l">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Equipment 	23,820</a:t>
            </a:r>
          </a:p>
        </p:txBody>
      </p:sp>
      <p:sp>
        <p:nvSpPr>
          <p:cNvPr id="1029139" name="Rectangle 19"/>
          <p:cNvSpPr>
            <a:spLocks noChangeArrowheads="1"/>
          </p:cNvSpPr>
          <p:nvPr/>
        </p:nvSpPr>
        <p:spPr bwMode="auto">
          <a:xfrm>
            <a:off x="1143000" y="4267200"/>
            <a:ext cx="7391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14950" algn="r"/>
                <a:tab pos="7143750" algn="r"/>
              </a:tabLst>
              <a:defRPr sz="2900" b="1">
                <a:solidFill>
                  <a:schemeClr val="tx1"/>
                </a:solidFill>
                <a:latin typeface="Arial" charset="0"/>
              </a:defRPr>
            </a:lvl1pPr>
            <a:lvl2pPr marL="742950" indent="-285750">
              <a:tabLst>
                <a:tab pos="5314950" algn="r"/>
                <a:tab pos="7143750" algn="r"/>
              </a:tabLst>
              <a:defRPr sz="2900" b="1">
                <a:solidFill>
                  <a:schemeClr val="tx1"/>
                </a:solidFill>
                <a:latin typeface="Arial" charset="0"/>
              </a:defRPr>
            </a:lvl2pPr>
            <a:lvl3pPr marL="1143000" indent="-228600">
              <a:tabLst>
                <a:tab pos="5314950" algn="r"/>
                <a:tab pos="7143750" algn="r"/>
              </a:tabLst>
              <a:defRPr sz="2900" b="1">
                <a:solidFill>
                  <a:schemeClr val="tx1"/>
                </a:solidFill>
                <a:latin typeface="Arial" charset="0"/>
              </a:defRPr>
            </a:lvl3pPr>
            <a:lvl4pPr marL="1600200" indent="-228600">
              <a:tabLst>
                <a:tab pos="5314950" algn="r"/>
                <a:tab pos="7143750" algn="r"/>
              </a:tabLst>
              <a:defRPr sz="2900" b="1">
                <a:solidFill>
                  <a:schemeClr val="tx1"/>
                </a:solidFill>
                <a:latin typeface="Arial" charset="0"/>
              </a:defRPr>
            </a:lvl4pPr>
            <a:lvl5pPr marL="2057400" indent="-228600">
              <a:tabLst>
                <a:tab pos="5314950" algn="r"/>
                <a:tab pos="7143750" algn="r"/>
              </a:tabLst>
              <a:defRPr sz="2900" b="1">
                <a:solidFill>
                  <a:schemeClr val="tx1"/>
                </a:solidFill>
                <a:latin typeface="Arial" charset="0"/>
              </a:defRPr>
            </a:lvl5pPr>
            <a:lvl6pPr marL="2514600" indent="-228600" algn="ctr" eaLnBrk="0" fontAlgn="base" hangingPunct="0">
              <a:spcBef>
                <a:spcPct val="0"/>
              </a:spcBef>
              <a:spcAft>
                <a:spcPct val="0"/>
              </a:spcAft>
              <a:tabLst>
                <a:tab pos="5314950" algn="r"/>
                <a:tab pos="7143750" algn="r"/>
              </a:tabLst>
              <a:defRPr sz="2900" b="1">
                <a:solidFill>
                  <a:schemeClr val="tx1"/>
                </a:solidFill>
                <a:latin typeface="Arial" charset="0"/>
              </a:defRPr>
            </a:lvl6pPr>
            <a:lvl7pPr marL="2971800" indent="-228600" algn="ctr" eaLnBrk="0" fontAlgn="base" hangingPunct="0">
              <a:spcBef>
                <a:spcPct val="0"/>
              </a:spcBef>
              <a:spcAft>
                <a:spcPct val="0"/>
              </a:spcAft>
              <a:tabLst>
                <a:tab pos="5314950" algn="r"/>
                <a:tab pos="7143750" algn="r"/>
              </a:tabLst>
              <a:defRPr sz="2900" b="1">
                <a:solidFill>
                  <a:schemeClr val="tx1"/>
                </a:solidFill>
                <a:latin typeface="Arial" charset="0"/>
              </a:defRPr>
            </a:lvl7pPr>
            <a:lvl8pPr marL="3429000" indent="-228600" algn="ctr" eaLnBrk="0" fontAlgn="base" hangingPunct="0">
              <a:spcBef>
                <a:spcPct val="0"/>
              </a:spcBef>
              <a:spcAft>
                <a:spcPct val="0"/>
              </a:spcAft>
              <a:tabLst>
                <a:tab pos="5314950" algn="r"/>
                <a:tab pos="7143750" algn="r"/>
              </a:tabLst>
              <a:defRPr sz="2900" b="1">
                <a:solidFill>
                  <a:schemeClr val="tx1"/>
                </a:solidFill>
                <a:latin typeface="Arial" charset="0"/>
              </a:defRPr>
            </a:lvl8pPr>
            <a:lvl9pPr marL="3886200" indent="-228600" algn="ctr" eaLnBrk="0" fontAlgn="base" hangingPunct="0">
              <a:spcBef>
                <a:spcPct val="0"/>
              </a:spcBef>
              <a:spcAft>
                <a:spcPct val="0"/>
              </a:spcAft>
              <a:tabLst>
                <a:tab pos="5314950" algn="r"/>
                <a:tab pos="7143750" algn="r"/>
              </a:tabLst>
              <a:defRPr sz="2900" b="1">
                <a:solidFill>
                  <a:schemeClr val="tx1"/>
                </a:solidFill>
                <a:latin typeface="Arial" charset="0"/>
              </a:defRPr>
            </a:lvl9pPr>
          </a:lstStyle>
          <a:p>
            <a:pPr algn="l">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License Expense 	80</a:t>
            </a:r>
          </a:p>
        </p:txBody>
      </p:sp>
      <p:sp>
        <p:nvSpPr>
          <p:cNvPr id="1029140" name="Rectangle 20"/>
          <p:cNvSpPr>
            <a:spLocks noChangeArrowheads="1"/>
          </p:cNvSpPr>
          <p:nvPr/>
        </p:nvSpPr>
        <p:spPr bwMode="auto">
          <a:xfrm>
            <a:off x="1143000" y="4800600"/>
            <a:ext cx="7391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14950" algn="r"/>
                <a:tab pos="7143750" algn="r"/>
              </a:tabLst>
              <a:defRPr sz="2900" b="1">
                <a:solidFill>
                  <a:schemeClr val="tx1"/>
                </a:solidFill>
                <a:latin typeface="Arial" charset="0"/>
              </a:defRPr>
            </a:lvl1pPr>
            <a:lvl2pPr marL="742950" indent="-285750">
              <a:tabLst>
                <a:tab pos="5314950" algn="r"/>
                <a:tab pos="7143750" algn="r"/>
              </a:tabLst>
              <a:defRPr sz="2900" b="1">
                <a:solidFill>
                  <a:schemeClr val="tx1"/>
                </a:solidFill>
                <a:latin typeface="Arial" charset="0"/>
              </a:defRPr>
            </a:lvl2pPr>
            <a:lvl3pPr marL="1143000" indent="-228600">
              <a:tabLst>
                <a:tab pos="5314950" algn="r"/>
                <a:tab pos="7143750" algn="r"/>
              </a:tabLst>
              <a:defRPr sz="2900" b="1">
                <a:solidFill>
                  <a:schemeClr val="tx1"/>
                </a:solidFill>
                <a:latin typeface="Arial" charset="0"/>
              </a:defRPr>
            </a:lvl3pPr>
            <a:lvl4pPr marL="1600200" indent="-228600">
              <a:tabLst>
                <a:tab pos="5314950" algn="r"/>
                <a:tab pos="7143750" algn="r"/>
              </a:tabLst>
              <a:defRPr sz="2900" b="1">
                <a:solidFill>
                  <a:schemeClr val="tx1"/>
                </a:solidFill>
                <a:latin typeface="Arial" charset="0"/>
              </a:defRPr>
            </a:lvl4pPr>
            <a:lvl5pPr marL="2057400" indent="-228600">
              <a:tabLst>
                <a:tab pos="5314950" algn="r"/>
                <a:tab pos="7143750" algn="r"/>
              </a:tabLst>
              <a:defRPr sz="2900" b="1">
                <a:solidFill>
                  <a:schemeClr val="tx1"/>
                </a:solidFill>
                <a:latin typeface="Arial" charset="0"/>
              </a:defRPr>
            </a:lvl5pPr>
            <a:lvl6pPr marL="2514600" indent="-228600" algn="ctr" eaLnBrk="0" fontAlgn="base" hangingPunct="0">
              <a:spcBef>
                <a:spcPct val="0"/>
              </a:spcBef>
              <a:spcAft>
                <a:spcPct val="0"/>
              </a:spcAft>
              <a:tabLst>
                <a:tab pos="5314950" algn="r"/>
                <a:tab pos="7143750" algn="r"/>
              </a:tabLst>
              <a:defRPr sz="2900" b="1">
                <a:solidFill>
                  <a:schemeClr val="tx1"/>
                </a:solidFill>
                <a:latin typeface="Arial" charset="0"/>
              </a:defRPr>
            </a:lvl6pPr>
            <a:lvl7pPr marL="2971800" indent="-228600" algn="ctr" eaLnBrk="0" fontAlgn="base" hangingPunct="0">
              <a:spcBef>
                <a:spcPct val="0"/>
              </a:spcBef>
              <a:spcAft>
                <a:spcPct val="0"/>
              </a:spcAft>
              <a:tabLst>
                <a:tab pos="5314950" algn="r"/>
                <a:tab pos="7143750" algn="r"/>
              </a:tabLst>
              <a:defRPr sz="2900" b="1">
                <a:solidFill>
                  <a:schemeClr val="tx1"/>
                </a:solidFill>
                <a:latin typeface="Arial" charset="0"/>
              </a:defRPr>
            </a:lvl7pPr>
            <a:lvl8pPr marL="3429000" indent="-228600" algn="ctr" eaLnBrk="0" fontAlgn="base" hangingPunct="0">
              <a:spcBef>
                <a:spcPct val="0"/>
              </a:spcBef>
              <a:spcAft>
                <a:spcPct val="0"/>
              </a:spcAft>
              <a:tabLst>
                <a:tab pos="5314950" algn="r"/>
                <a:tab pos="7143750" algn="r"/>
              </a:tabLst>
              <a:defRPr sz="2900" b="1">
                <a:solidFill>
                  <a:schemeClr val="tx1"/>
                </a:solidFill>
                <a:latin typeface="Arial" charset="0"/>
              </a:defRPr>
            </a:lvl8pPr>
            <a:lvl9pPr marL="3886200" indent="-228600" algn="ctr" eaLnBrk="0" fontAlgn="base" hangingPunct="0">
              <a:spcBef>
                <a:spcPct val="0"/>
              </a:spcBef>
              <a:spcAft>
                <a:spcPct val="0"/>
              </a:spcAft>
              <a:tabLst>
                <a:tab pos="5314950" algn="r"/>
                <a:tab pos="7143750" algn="r"/>
              </a:tabLst>
              <a:defRPr sz="2900" b="1">
                <a:solidFill>
                  <a:schemeClr val="tx1"/>
                </a:solidFill>
                <a:latin typeface="Arial" charset="0"/>
              </a:defRPr>
            </a:lvl9pPr>
          </a:lstStyle>
          <a:p>
            <a:pPr algn="l">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Prepaid Insurance 	1,600</a:t>
            </a:r>
          </a:p>
        </p:txBody>
      </p:sp>
      <p:sp>
        <p:nvSpPr>
          <p:cNvPr id="1029141" name="Rectangle 21"/>
          <p:cNvSpPr>
            <a:spLocks noChangeArrowheads="1"/>
          </p:cNvSpPr>
          <p:nvPr/>
        </p:nvSpPr>
        <p:spPr bwMode="auto">
          <a:xfrm>
            <a:off x="1143000" y="5334000"/>
            <a:ext cx="7391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314950" algn="r"/>
                <a:tab pos="6686550" algn="r"/>
              </a:tabLst>
              <a:defRPr sz="2900" b="1">
                <a:solidFill>
                  <a:schemeClr val="tx1"/>
                </a:solidFill>
                <a:latin typeface="Arial" charset="0"/>
              </a:defRPr>
            </a:lvl1pPr>
            <a:lvl2pPr marL="742950" indent="-285750">
              <a:tabLst>
                <a:tab pos="5314950" algn="r"/>
                <a:tab pos="6686550" algn="r"/>
              </a:tabLst>
              <a:defRPr sz="2900" b="1">
                <a:solidFill>
                  <a:schemeClr val="tx1"/>
                </a:solidFill>
                <a:latin typeface="Arial" charset="0"/>
              </a:defRPr>
            </a:lvl2pPr>
            <a:lvl3pPr marL="1143000" indent="-228600">
              <a:tabLst>
                <a:tab pos="5314950" algn="r"/>
                <a:tab pos="6686550" algn="r"/>
              </a:tabLst>
              <a:defRPr sz="2900" b="1">
                <a:solidFill>
                  <a:schemeClr val="tx1"/>
                </a:solidFill>
                <a:latin typeface="Arial" charset="0"/>
              </a:defRPr>
            </a:lvl3pPr>
            <a:lvl4pPr marL="1600200" indent="-228600">
              <a:tabLst>
                <a:tab pos="5314950" algn="r"/>
                <a:tab pos="6686550" algn="r"/>
              </a:tabLst>
              <a:defRPr sz="2900" b="1">
                <a:solidFill>
                  <a:schemeClr val="tx1"/>
                </a:solidFill>
                <a:latin typeface="Arial" charset="0"/>
              </a:defRPr>
            </a:lvl4pPr>
            <a:lvl5pPr marL="2057400" indent="-228600">
              <a:tabLst>
                <a:tab pos="5314950" algn="r"/>
                <a:tab pos="6686550" algn="r"/>
              </a:tabLst>
              <a:defRPr sz="2900" b="1">
                <a:solidFill>
                  <a:schemeClr val="tx1"/>
                </a:solidFill>
                <a:latin typeface="Arial" charset="0"/>
              </a:defRPr>
            </a:lvl5pPr>
            <a:lvl6pPr marL="2514600" indent="-228600" algn="ctr" eaLnBrk="0" fontAlgn="base" hangingPunct="0">
              <a:spcBef>
                <a:spcPct val="0"/>
              </a:spcBef>
              <a:spcAft>
                <a:spcPct val="0"/>
              </a:spcAft>
              <a:tabLst>
                <a:tab pos="5314950" algn="r"/>
                <a:tab pos="6686550" algn="r"/>
              </a:tabLst>
              <a:defRPr sz="2900" b="1">
                <a:solidFill>
                  <a:schemeClr val="tx1"/>
                </a:solidFill>
                <a:latin typeface="Arial" charset="0"/>
              </a:defRPr>
            </a:lvl6pPr>
            <a:lvl7pPr marL="2971800" indent="-228600" algn="ctr" eaLnBrk="0" fontAlgn="base" hangingPunct="0">
              <a:spcBef>
                <a:spcPct val="0"/>
              </a:spcBef>
              <a:spcAft>
                <a:spcPct val="0"/>
              </a:spcAft>
              <a:tabLst>
                <a:tab pos="5314950" algn="r"/>
                <a:tab pos="6686550" algn="r"/>
              </a:tabLst>
              <a:defRPr sz="2900" b="1">
                <a:solidFill>
                  <a:schemeClr val="tx1"/>
                </a:solidFill>
                <a:latin typeface="Arial" charset="0"/>
              </a:defRPr>
            </a:lvl7pPr>
            <a:lvl8pPr marL="3429000" indent="-228600" algn="ctr" eaLnBrk="0" fontAlgn="base" hangingPunct="0">
              <a:spcBef>
                <a:spcPct val="0"/>
              </a:spcBef>
              <a:spcAft>
                <a:spcPct val="0"/>
              </a:spcAft>
              <a:tabLst>
                <a:tab pos="5314950" algn="r"/>
                <a:tab pos="6686550" algn="r"/>
              </a:tabLst>
              <a:defRPr sz="2900" b="1">
                <a:solidFill>
                  <a:schemeClr val="tx1"/>
                </a:solidFill>
                <a:latin typeface="Arial" charset="0"/>
              </a:defRPr>
            </a:lvl8pPr>
            <a:lvl9pPr marL="3886200" indent="-228600" algn="ctr" eaLnBrk="0" fontAlgn="base" hangingPunct="0">
              <a:spcBef>
                <a:spcPct val="0"/>
              </a:spcBef>
              <a:spcAft>
                <a:spcPct val="0"/>
              </a:spcAft>
              <a:tabLst>
                <a:tab pos="5314950" algn="r"/>
                <a:tab pos="6686550" algn="r"/>
              </a:tabLst>
              <a:defRPr sz="2900" b="1">
                <a:solidFill>
                  <a:schemeClr val="tx1"/>
                </a:solidFill>
                <a:latin typeface="Arial" charset="0"/>
              </a:defRPr>
            </a:lvl9pPr>
          </a:lstStyle>
          <a:p>
            <a:pPr algn="l">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	Cash 		25,500</a:t>
            </a:r>
          </a:p>
        </p:txBody>
      </p:sp>
      <p:sp>
        <p:nvSpPr>
          <p:cNvPr id="15367"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75000"/>
                  </a:schemeClr>
                </a:solidFill>
                <a:latin typeface="Liberation Sans" panose="020B0604020202020204" pitchFamily="34" charset="0"/>
              </a:rPr>
              <a:t>Determining the Cost of Plant Assets</a:t>
            </a:r>
          </a:p>
        </p:txBody>
      </p:sp>
      <p:sp>
        <p:nvSpPr>
          <p:cNvPr id="15368" name="Line 2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9126"/>
                                        </p:tgtEl>
                                        <p:attrNameLst>
                                          <p:attrName>style.visibility</p:attrName>
                                        </p:attrNameLst>
                                      </p:cBhvr>
                                      <p:to>
                                        <p:strVal val="visible"/>
                                      </p:to>
                                    </p:set>
                                    <p:animEffect transition="in" filter="wipe(left)">
                                      <p:cBhvr>
                                        <p:cTn id="7" dur="500"/>
                                        <p:tgtEl>
                                          <p:spTgt spid="1029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9139"/>
                                        </p:tgtEl>
                                        <p:attrNameLst>
                                          <p:attrName>style.visibility</p:attrName>
                                        </p:attrNameLst>
                                      </p:cBhvr>
                                      <p:to>
                                        <p:strVal val="visible"/>
                                      </p:to>
                                    </p:set>
                                    <p:animEffect transition="in" filter="wipe(left)">
                                      <p:cBhvr>
                                        <p:cTn id="12" dur="500"/>
                                        <p:tgtEl>
                                          <p:spTgt spid="1029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9140"/>
                                        </p:tgtEl>
                                        <p:attrNameLst>
                                          <p:attrName>style.visibility</p:attrName>
                                        </p:attrNameLst>
                                      </p:cBhvr>
                                      <p:to>
                                        <p:strVal val="visible"/>
                                      </p:to>
                                    </p:set>
                                    <p:animEffect transition="in" filter="wipe(left)">
                                      <p:cBhvr>
                                        <p:cTn id="17" dur="500"/>
                                        <p:tgtEl>
                                          <p:spTgt spid="10291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9141"/>
                                        </p:tgtEl>
                                        <p:attrNameLst>
                                          <p:attrName>style.visibility</p:attrName>
                                        </p:attrNameLst>
                                      </p:cBhvr>
                                      <p:to>
                                        <p:strVal val="visible"/>
                                      </p:to>
                                    </p:set>
                                    <p:animEffect transition="in" filter="wipe(left)">
                                      <p:cBhvr>
                                        <p:cTn id="22" dur="500"/>
                                        <p:tgtEl>
                                          <p:spTgt spid="1029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6" grpId="0"/>
      <p:bldP spid="1029139" grpId="0"/>
      <p:bldP spid="1029140" grpId="0"/>
      <p:bldP spid="10291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09600" y="1295400"/>
            <a:ext cx="7924800" cy="1950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ct val="40000"/>
              </a:spcBef>
              <a:buSzPct val="80000"/>
              <a:defRPr/>
            </a:pPr>
            <a:r>
              <a:rPr lang="en-US" sz="2200" dirty="0" smtClean="0">
                <a:solidFill>
                  <a:schemeClr val="tx2">
                    <a:lumMod val="75000"/>
                  </a:schemeClr>
                </a:solidFill>
                <a:latin typeface="Liberation Sans" panose="020B0604020202020204" pitchFamily="34" charset="0"/>
              </a:rPr>
              <a:t>Ordinary Repairs </a:t>
            </a:r>
            <a:r>
              <a:rPr lang="en-US" sz="2200" b="0" dirty="0" smtClean="0">
                <a:solidFill>
                  <a:srgbClr val="000000"/>
                </a:solidFill>
                <a:latin typeface="Liberation Sans" panose="020B0604020202020204" pitchFamily="34" charset="0"/>
              </a:rPr>
              <a:t>are expenditures to </a:t>
            </a:r>
            <a:r>
              <a:rPr lang="en-US" sz="2200" dirty="0" smtClean="0">
                <a:solidFill>
                  <a:srgbClr val="000000"/>
                </a:solidFill>
                <a:latin typeface="Liberation Sans" panose="020B0604020202020204" pitchFamily="34" charset="0"/>
              </a:rPr>
              <a:t>maintain </a:t>
            </a:r>
            <a:r>
              <a:rPr lang="en-US" sz="2200" b="0" dirty="0" smtClean="0">
                <a:solidFill>
                  <a:srgbClr val="000000"/>
                </a:solidFill>
                <a:latin typeface="Liberation Sans" panose="020B0604020202020204" pitchFamily="34" charset="0"/>
              </a:rPr>
              <a:t>the operating efficiency and productive life of the unit.</a:t>
            </a:r>
          </a:p>
          <a:p>
            <a:pPr lvl="1" algn="l">
              <a:lnSpc>
                <a:spcPct val="120000"/>
              </a:lnSpc>
              <a:spcBef>
                <a:spcPct val="40000"/>
              </a:spcBef>
              <a:buClr>
                <a:srgbClr val="800000"/>
              </a:buClr>
              <a:buSzPct val="80000"/>
              <a:buFont typeface="Wingdings" pitchFamily="2" charset="2"/>
              <a:buChar char="u"/>
              <a:defRPr/>
            </a:pPr>
            <a:r>
              <a:rPr lang="en-US" sz="2100" dirty="0" smtClean="0">
                <a:latin typeface="Liberation Sans" panose="020B0604020202020204" pitchFamily="34" charset="0"/>
              </a:rPr>
              <a:t>Debit</a:t>
            </a:r>
            <a:r>
              <a:rPr lang="en-US" sz="2100" b="0" dirty="0" smtClean="0">
                <a:latin typeface="Liberation Sans" panose="020B0604020202020204" pitchFamily="34" charset="0"/>
              </a:rPr>
              <a:t> to Maintenance and Repair Expense. </a:t>
            </a:r>
          </a:p>
          <a:p>
            <a:pPr lvl="1" algn="l">
              <a:lnSpc>
                <a:spcPct val="120000"/>
              </a:lnSpc>
              <a:spcBef>
                <a:spcPct val="40000"/>
              </a:spcBef>
              <a:buClr>
                <a:srgbClr val="800000"/>
              </a:buClr>
              <a:buSzPct val="80000"/>
              <a:buFont typeface="Wingdings" pitchFamily="2" charset="2"/>
              <a:buChar char="u"/>
              <a:defRPr/>
            </a:pPr>
            <a:r>
              <a:rPr lang="en-US" sz="2100" b="0" dirty="0" smtClean="0">
                <a:latin typeface="Liberation Sans" panose="020B0604020202020204" pitchFamily="34" charset="0"/>
              </a:rPr>
              <a:t>Referred to as </a:t>
            </a:r>
            <a:r>
              <a:rPr lang="en-US" sz="2100" dirty="0" smtClean="0">
                <a:solidFill>
                  <a:schemeClr val="tx2">
                    <a:lumMod val="75000"/>
                  </a:schemeClr>
                </a:solidFill>
                <a:latin typeface="Liberation Sans" panose="020B0604020202020204" pitchFamily="34" charset="0"/>
              </a:rPr>
              <a:t>revenue expenditures</a:t>
            </a:r>
            <a:r>
              <a:rPr lang="en-US" sz="2100" b="0" dirty="0" smtClean="0">
                <a:latin typeface="Liberation Sans" panose="020B0604020202020204" pitchFamily="34" charset="0"/>
              </a:rPr>
              <a:t>.</a:t>
            </a:r>
          </a:p>
        </p:txBody>
      </p:sp>
      <p:sp>
        <p:nvSpPr>
          <p:cNvPr id="37891" name="Text Box 5"/>
          <p:cNvSpPr txBox="1">
            <a:spLocks noChangeArrowheads="1"/>
          </p:cNvSpPr>
          <p:nvPr/>
        </p:nvSpPr>
        <p:spPr bwMode="auto">
          <a:xfrm>
            <a:off x="609600" y="3429000"/>
            <a:ext cx="7620000" cy="2357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ct val="40000"/>
              </a:spcBef>
              <a:buSzPct val="80000"/>
            </a:pPr>
            <a:r>
              <a:rPr lang="en-US" altLang="en-US" sz="2200" dirty="0">
                <a:solidFill>
                  <a:schemeClr val="tx2">
                    <a:lumMod val="75000"/>
                  </a:schemeClr>
                </a:solidFill>
                <a:latin typeface="Liberation Sans" panose="020B0604020202020204" pitchFamily="34" charset="0"/>
              </a:rPr>
              <a:t>Additions and Improvements</a:t>
            </a:r>
            <a:r>
              <a:rPr lang="en-US" altLang="en-US" sz="2200" b="0" dirty="0">
                <a:solidFill>
                  <a:schemeClr val="tx2">
                    <a:lumMod val="75000"/>
                  </a:schemeClr>
                </a:solidFill>
                <a:latin typeface="Liberation Sans" panose="020B0604020202020204" pitchFamily="34" charset="0"/>
              </a:rPr>
              <a:t> </a:t>
            </a:r>
            <a:r>
              <a:rPr lang="en-US" altLang="en-US" sz="2200" b="0" dirty="0">
                <a:solidFill>
                  <a:srgbClr val="000000"/>
                </a:solidFill>
                <a:latin typeface="Liberation Sans" panose="020B0604020202020204" pitchFamily="34" charset="0"/>
              </a:rPr>
              <a:t>are costs incurred to </a:t>
            </a:r>
            <a:r>
              <a:rPr lang="en-US" altLang="en-US" sz="2200" dirty="0">
                <a:solidFill>
                  <a:srgbClr val="000000"/>
                </a:solidFill>
                <a:latin typeface="Liberation Sans" panose="020B0604020202020204" pitchFamily="34" charset="0"/>
              </a:rPr>
              <a:t>increase </a:t>
            </a:r>
            <a:r>
              <a:rPr lang="en-US" altLang="en-US" sz="2200" b="0" dirty="0">
                <a:solidFill>
                  <a:srgbClr val="000000"/>
                </a:solidFill>
                <a:latin typeface="Liberation Sans" panose="020B0604020202020204" pitchFamily="34" charset="0"/>
              </a:rPr>
              <a:t>the operating efficiency, productive capacity, or useful life of a plant asset.</a:t>
            </a:r>
            <a:endParaRPr lang="en-US" altLang="en-US" sz="2200" b="0" dirty="0">
              <a:latin typeface="Liberation Sans" panose="020B0604020202020204" pitchFamily="34" charset="0"/>
            </a:endParaRPr>
          </a:p>
          <a:p>
            <a:pPr lvl="1" algn="l">
              <a:lnSpc>
                <a:spcPct val="120000"/>
              </a:lnSpc>
              <a:spcBef>
                <a:spcPct val="40000"/>
              </a:spcBef>
              <a:buClr>
                <a:srgbClr val="800000"/>
              </a:buClr>
              <a:buSzPct val="80000"/>
              <a:buFont typeface="Wingdings" pitchFamily="2" charset="2"/>
              <a:buChar char="u"/>
            </a:pPr>
            <a:r>
              <a:rPr lang="en-US" altLang="en-US" sz="2100" dirty="0">
                <a:latin typeface="Liberation Sans" panose="020B0604020202020204" pitchFamily="34" charset="0"/>
              </a:rPr>
              <a:t>Debit</a:t>
            </a:r>
            <a:r>
              <a:rPr lang="en-US" altLang="en-US" sz="2100" b="0" dirty="0">
                <a:latin typeface="Liberation Sans" panose="020B0604020202020204" pitchFamily="34" charset="0"/>
              </a:rPr>
              <a:t> the plant asset affected.</a:t>
            </a:r>
          </a:p>
          <a:p>
            <a:pPr lvl="1" algn="l">
              <a:lnSpc>
                <a:spcPct val="120000"/>
              </a:lnSpc>
              <a:spcBef>
                <a:spcPct val="40000"/>
              </a:spcBef>
              <a:buClr>
                <a:srgbClr val="800000"/>
              </a:buClr>
              <a:buSzPct val="80000"/>
              <a:buFont typeface="Wingdings" pitchFamily="2" charset="2"/>
              <a:buChar char="u"/>
            </a:pPr>
            <a:r>
              <a:rPr lang="en-US" altLang="en-US" sz="2100" b="0" dirty="0">
                <a:latin typeface="Liberation Sans" panose="020B0604020202020204" pitchFamily="34" charset="0"/>
              </a:rPr>
              <a:t>Referred to as </a:t>
            </a:r>
            <a:r>
              <a:rPr lang="en-US" altLang="en-US" sz="2100" dirty="0">
                <a:solidFill>
                  <a:schemeClr val="tx2">
                    <a:lumMod val="75000"/>
                  </a:schemeClr>
                </a:solidFill>
                <a:latin typeface="Liberation Sans" panose="020B0604020202020204" pitchFamily="34" charset="0"/>
              </a:rPr>
              <a:t>capital expenditures</a:t>
            </a:r>
            <a:r>
              <a:rPr lang="en-US" altLang="en-US" sz="2100" b="0" dirty="0">
                <a:latin typeface="Liberation Sans" panose="020B0604020202020204" pitchFamily="34" charset="0"/>
              </a:rPr>
              <a:t>.</a:t>
            </a:r>
          </a:p>
        </p:txBody>
      </p:sp>
      <p:sp>
        <p:nvSpPr>
          <p:cNvPr id="37892" name="Line 2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7894" name="Rectangle 7"/>
          <p:cNvSpPr>
            <a:spLocks noChangeArrowheads="1"/>
          </p:cNvSpPr>
          <p:nvPr/>
        </p:nvSpPr>
        <p:spPr bwMode="auto">
          <a:xfrm>
            <a:off x="609600" y="304800"/>
            <a:ext cx="8153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Expenditures During Useful Life</a:t>
            </a:r>
            <a:endParaRPr lang="en-US" altLang="en-US" sz="3200" dirty="0">
              <a:solidFill>
                <a:schemeClr val="tx2">
                  <a:lumMod val="75000"/>
                </a:schemeClr>
              </a:solidFill>
              <a:latin typeface="Liberation Sans" panose="020B0604020202020204" pitchFamily="34" charset="0"/>
            </a:endParaRP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extLst>
      <p:ext uri="{BB962C8B-B14F-4D97-AF65-F5344CB8AC3E}">
        <p14:creationId xmlns:p14="http://schemas.microsoft.com/office/powerpoint/2010/main" val="168744275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ChangeArrowheads="1"/>
          </p:cNvSpPr>
          <p:nvPr/>
        </p:nvSpPr>
        <p:spPr bwMode="auto">
          <a:xfrm>
            <a:off x="457200" y="4378325"/>
            <a:ext cx="8334375" cy="1870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10000"/>
              </a:lnSpc>
            </a:pPr>
            <a:r>
              <a:rPr lang="en-US" altLang="en-US" sz="1500" dirty="0"/>
              <a:t>THE MISSING CONTROLS</a:t>
            </a:r>
          </a:p>
          <a:p>
            <a:pPr algn="l">
              <a:lnSpc>
                <a:spcPct val="110000"/>
              </a:lnSpc>
            </a:pPr>
            <a:r>
              <a:rPr lang="en-US" altLang="en-US" sz="1500" i="1" dirty="0"/>
              <a:t>Documentation procedures. </a:t>
            </a:r>
            <a:r>
              <a:rPr lang="en-US" altLang="en-US" sz="1500" b="0" dirty="0"/>
              <a:t>The company’s accounting system was a disorganized collection of non-integrated systems, which resulted from a series of corporate acquisitions. Top management took advantage of this disorganization to conceal its fraudulent activities.</a:t>
            </a:r>
          </a:p>
          <a:p>
            <a:pPr algn="l">
              <a:lnSpc>
                <a:spcPct val="110000"/>
              </a:lnSpc>
            </a:pPr>
            <a:r>
              <a:rPr lang="en-US" altLang="en-US" sz="1500" i="1" dirty="0"/>
              <a:t>Independent internal verification. </a:t>
            </a:r>
            <a:r>
              <a:rPr lang="en-US" altLang="en-US" sz="1500" b="0" dirty="0"/>
              <a:t>A fraud of this size should have been detected by a routine comparison of the actual physical assets with the list of physical assets shown in the accounting records.</a:t>
            </a:r>
            <a:endParaRPr lang="en-US" altLang="en-US" sz="1500" dirty="0"/>
          </a:p>
        </p:txBody>
      </p:sp>
      <p:sp>
        <p:nvSpPr>
          <p:cNvPr id="843784" name="Rectangle 8"/>
          <p:cNvSpPr>
            <a:spLocks noChangeArrowheads="1"/>
          </p:cNvSpPr>
          <p:nvPr/>
        </p:nvSpPr>
        <p:spPr bwMode="auto">
          <a:xfrm>
            <a:off x="381000" y="3886200"/>
            <a:ext cx="8410575" cy="411163"/>
          </a:xfrm>
          <a:prstGeom prst="rect">
            <a:avLst/>
          </a:prstGeom>
          <a:solidFill>
            <a:schemeClr val="tx1">
              <a:lumMod val="65000"/>
              <a:lumOff val="35000"/>
            </a:schemeClr>
          </a:solidFill>
          <a:ln w="12700" cap="sq">
            <a:solidFill>
              <a:schemeClr val="tx1"/>
            </a:solidFill>
            <a:miter lim="800000"/>
            <a:headEnd type="none" w="sm" len="sm"/>
            <a:tailEnd type="none" w="sm" len="sm"/>
          </a:ln>
          <a:effectLst/>
        </p:spPr>
        <p:txBody>
          <a:bodyPr wrap="none" anchor="ctr"/>
          <a:lstStyle/>
          <a:p>
            <a:pPr marL="114300" algn="l">
              <a:defRPr/>
            </a:pPr>
            <a:r>
              <a:rPr lang="en-US" sz="1800" dirty="0">
                <a:solidFill>
                  <a:schemeClr val="bg1"/>
                </a:solidFill>
              </a:rPr>
              <a:t>Total take: $7 billion</a:t>
            </a:r>
          </a:p>
        </p:txBody>
      </p:sp>
      <p:sp>
        <p:nvSpPr>
          <p:cNvPr id="38916" name="Rectangle 6"/>
          <p:cNvSpPr>
            <a:spLocks noChangeArrowheads="1"/>
          </p:cNvSpPr>
          <p:nvPr/>
        </p:nvSpPr>
        <p:spPr bwMode="auto">
          <a:xfrm>
            <a:off x="381000" y="304800"/>
            <a:ext cx="8410575" cy="411163"/>
          </a:xfrm>
          <a:prstGeom prst="rect">
            <a:avLst/>
          </a:prstGeom>
          <a:solidFill>
            <a:srgbClr val="AD0000"/>
          </a:solidFill>
          <a:ln w="12700" cap="sq">
            <a:solidFill>
              <a:schemeClr val="tx1"/>
            </a:solidFill>
            <a:miter lim="800000"/>
            <a:headEnd type="none" w="sm" len="sm"/>
            <a:tailEnd type="none" w="sm" len="sm"/>
          </a:ln>
        </p:spPr>
        <p:txBody>
          <a:bodyPr wrap="none" anchor="ct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r>
              <a:rPr lang="en-US" altLang="en-US" sz="1800" dirty="0">
                <a:solidFill>
                  <a:schemeClr val="bg1"/>
                </a:solidFill>
              </a:rPr>
              <a:t>ANATOMY OF A FRAUD</a:t>
            </a:r>
          </a:p>
        </p:txBody>
      </p:sp>
      <p:sp>
        <p:nvSpPr>
          <p:cNvPr id="38917" name="Rectangle 7"/>
          <p:cNvSpPr>
            <a:spLocks noChangeArrowheads="1"/>
          </p:cNvSpPr>
          <p:nvPr/>
        </p:nvSpPr>
        <p:spPr bwMode="auto">
          <a:xfrm>
            <a:off x="457200" y="838200"/>
            <a:ext cx="8229600" cy="28860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10000"/>
              </a:lnSpc>
            </a:pPr>
            <a:r>
              <a:rPr lang="en-US" altLang="en-US" sz="1500" b="0" dirty="0"/>
              <a:t>Bernie Ebers was the founder and CEO of the phone company </a:t>
            </a:r>
            <a:r>
              <a:rPr lang="en-US" altLang="en-US" sz="1500" dirty="0">
                <a:solidFill>
                  <a:schemeClr val="accent6">
                    <a:lumMod val="75000"/>
                  </a:schemeClr>
                </a:solidFill>
              </a:rPr>
              <a:t>WorldCom</a:t>
            </a:r>
            <a:r>
              <a:rPr lang="en-US" altLang="en-US" sz="1500" b="0" dirty="0"/>
              <a:t>. The</a:t>
            </a:r>
          </a:p>
          <a:p>
            <a:pPr algn="l">
              <a:lnSpc>
                <a:spcPct val="110000"/>
              </a:lnSpc>
            </a:pPr>
            <a:r>
              <a:rPr lang="en-US" altLang="en-US" sz="1500" b="0" dirty="0"/>
              <a:t>company engaged in a series of increasingly large, debt-financed acquisitions of other companies. These acquisitions made the company grow quickly, which made the stock price increase dramatically. However, because the acquired companies all had different accounting systems, WorldCom’s financial records were a mess. When WorldCom’s performance started to flatten out, Bernie coerced WorldCom’s accountants to engage in a number of fraudulent activities to make net income look better than it really was and thus prop up the stock price. One of these frauds involved treating $7 billion of line costs as capital expenditures. The line costs, which were rental fees paid to other phone companies to use their phone lines, had always been properly expensed in previous years. Capitalization delayed expense recognition to future periods and thus boosted current-period profits.</a:t>
            </a:r>
            <a:endParaRPr lang="en-US" altLang="en-US" sz="1500" dirty="0"/>
          </a:p>
        </p:txBody>
      </p:sp>
      <p:sp>
        <p:nvSpPr>
          <p:cNvPr id="843780" name="Rectangle 4"/>
          <p:cNvSpPr>
            <a:spLocks noChangeArrowheads="1"/>
          </p:cNvSpPr>
          <p:nvPr/>
        </p:nvSpPr>
        <p:spPr bwMode="auto">
          <a:xfrm>
            <a:off x="381000" y="4724400"/>
            <a:ext cx="8410575" cy="1524000"/>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endParaRPr lang="en-US" altLang="en-US" dirty="0"/>
          </a:p>
        </p:txBody>
      </p:sp>
      <p:sp>
        <p:nvSpPr>
          <p:cNvPr id="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extLst>
      <p:ext uri="{BB962C8B-B14F-4D97-AF65-F5344CB8AC3E}">
        <p14:creationId xmlns:p14="http://schemas.microsoft.com/office/powerpoint/2010/main" val="4203930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3780"/>
                                        </p:tgtEl>
                                      </p:cBhvr>
                                    </p:animEffect>
                                    <p:set>
                                      <p:cBhvr>
                                        <p:cTn id="7" dur="1" fill="hold">
                                          <p:stCondLst>
                                            <p:cond delay="499"/>
                                          </p:stCondLst>
                                        </p:cTn>
                                        <p:tgtEl>
                                          <p:spTgt spid="8437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pic>
        <p:nvPicPr>
          <p:cNvPr id="16388"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300004"/>
            <a:ext cx="8502650" cy="413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6389"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609600"/>
            <a:ext cx="7180263"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599" y="1447800"/>
            <a:ext cx="8001001" cy="281461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10000"/>
              </a:lnSpc>
              <a:spcBef>
                <a:spcPts val="900"/>
              </a:spcBef>
              <a:buClrTx/>
              <a:buSzTx/>
              <a:buNone/>
            </a:pPr>
            <a:r>
              <a:rPr lang="en-US" sz="2200" b="0" dirty="0" smtClean="0">
                <a:solidFill>
                  <a:schemeClr val="tx1"/>
                </a:solidFill>
                <a:latin typeface="Liberation Sans" panose="020B0604020202020204" pitchFamily="34" charset="0"/>
              </a:rPr>
              <a:t>Assume </a:t>
            </a:r>
            <a:r>
              <a:rPr lang="en-US" sz="2200" b="0" dirty="0">
                <a:solidFill>
                  <a:schemeClr val="tx1"/>
                </a:solidFill>
                <a:latin typeface="Liberation Sans" panose="020B0604020202020204" pitchFamily="34" charset="0"/>
              </a:rPr>
              <a:t>that Drummond Heating and Cooling Co. purchases a delivery truck for $</a:t>
            </a:r>
            <a:r>
              <a:rPr lang="en-US" sz="2200" b="0" dirty="0" smtClean="0">
                <a:solidFill>
                  <a:schemeClr val="tx1"/>
                </a:solidFill>
                <a:latin typeface="Liberation Sans" panose="020B0604020202020204" pitchFamily="34" charset="0"/>
              </a:rPr>
              <a:t>15,000 cash</a:t>
            </a:r>
            <a:r>
              <a:rPr lang="en-US" sz="2200" b="0" dirty="0">
                <a:solidFill>
                  <a:schemeClr val="tx1"/>
                </a:solidFill>
                <a:latin typeface="Liberation Sans" panose="020B0604020202020204" pitchFamily="34" charset="0"/>
              </a:rPr>
              <a:t>, plus sales taxes of $900 and delivery costs of $500. The buyer also pays $200 </a:t>
            </a:r>
            <a:r>
              <a:rPr lang="en-US" sz="2200" b="0" dirty="0" smtClean="0">
                <a:solidFill>
                  <a:schemeClr val="tx1"/>
                </a:solidFill>
                <a:latin typeface="Liberation Sans" panose="020B0604020202020204" pitchFamily="34" charset="0"/>
              </a:rPr>
              <a:t>for painting </a:t>
            </a:r>
            <a:r>
              <a:rPr lang="en-US" sz="2200" b="0" dirty="0">
                <a:solidFill>
                  <a:schemeClr val="tx1"/>
                </a:solidFill>
                <a:latin typeface="Liberation Sans" panose="020B0604020202020204" pitchFamily="34" charset="0"/>
              </a:rPr>
              <a:t>and lettering, $600 for an annual insurance policy, and $80 for a motor </a:t>
            </a:r>
            <a:r>
              <a:rPr lang="en-US" sz="2200" b="0" dirty="0" smtClean="0">
                <a:solidFill>
                  <a:schemeClr val="tx1"/>
                </a:solidFill>
                <a:latin typeface="Liberation Sans" panose="020B0604020202020204" pitchFamily="34" charset="0"/>
              </a:rPr>
              <a:t>vehicle license</a:t>
            </a:r>
            <a:r>
              <a:rPr lang="en-US" sz="2200" b="0" dirty="0">
                <a:solidFill>
                  <a:schemeClr val="tx1"/>
                </a:solidFill>
                <a:latin typeface="Liberation Sans" panose="020B0604020202020204" pitchFamily="34" charset="0"/>
              </a:rPr>
              <a:t>. Explain how each of these costs would be </a:t>
            </a:r>
            <a:r>
              <a:rPr lang="en-US" sz="2200" b="0" dirty="0" smtClean="0">
                <a:solidFill>
                  <a:schemeClr val="tx1"/>
                </a:solidFill>
                <a:latin typeface="Liberation Sans" panose="020B0604020202020204" pitchFamily="34" charset="0"/>
              </a:rPr>
              <a:t> accounted for.</a:t>
            </a:r>
          </a:p>
          <a:p>
            <a:pPr>
              <a:lnSpc>
                <a:spcPct val="110000"/>
              </a:lnSpc>
              <a:spcBef>
                <a:spcPts val="900"/>
              </a:spcBef>
              <a:buClrTx/>
              <a:buSzTx/>
              <a:buNone/>
            </a:pPr>
            <a:r>
              <a:rPr lang="en-US" altLang="en-US" sz="2200" dirty="0" smtClean="0">
                <a:solidFill>
                  <a:srgbClr val="FF0000"/>
                </a:solidFill>
                <a:latin typeface="Liberation Sans" panose="020B0604020202020204" pitchFamily="34" charset="0"/>
              </a:rPr>
              <a:t>Solution</a:t>
            </a:r>
            <a:endParaRPr lang="en-US" altLang="en-US" sz="2200" dirty="0">
              <a:solidFill>
                <a:srgbClr val="FF0000"/>
              </a:solidFill>
              <a:latin typeface="Liberation Sans" panose="020B0604020202020204" pitchFamily="34" charset="0"/>
            </a:endParaRP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3" name="Rectangle 2"/>
          <p:cNvSpPr/>
          <p:nvPr/>
        </p:nvSpPr>
        <p:spPr>
          <a:xfrm>
            <a:off x="609600" y="4360140"/>
            <a:ext cx="8077200" cy="173586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682625" indent="-450850" algn="l">
              <a:lnSpc>
                <a:spcPct val="110000"/>
              </a:lnSpc>
              <a:spcBef>
                <a:spcPts val="1200"/>
              </a:spcBef>
              <a:buClr>
                <a:schemeClr val="accent6">
                  <a:lumMod val="50000"/>
                </a:schemeClr>
              </a:buClr>
              <a:buSzPct val="80000"/>
              <a:buFont typeface="Wingdings" panose="05000000000000000000" pitchFamily="2" charset="2"/>
              <a:buChar char="u"/>
              <a:tabLst>
                <a:tab pos="2057400" algn="l"/>
              </a:tabLst>
            </a:pPr>
            <a:r>
              <a:rPr lang="en-US" sz="2200" b="0" dirty="0">
                <a:latin typeface="Liberation Sans" panose="020B0604020202020204" pitchFamily="34" charset="0"/>
              </a:rPr>
              <a:t>The </a:t>
            </a:r>
            <a:r>
              <a:rPr lang="en-US" sz="2200" b="0" dirty="0" smtClean="0">
                <a:latin typeface="Liberation Sans" panose="020B0604020202020204" pitchFamily="34" charset="0"/>
              </a:rPr>
              <a:t>first </a:t>
            </a:r>
            <a:r>
              <a:rPr lang="en-US" sz="2200" b="0" dirty="0">
                <a:latin typeface="Liberation Sans" panose="020B0604020202020204" pitchFamily="34" charset="0"/>
              </a:rPr>
              <a:t>four payments ($15,000, $900, $500, and $200) are </a:t>
            </a:r>
            <a:r>
              <a:rPr lang="en-US" sz="2200" b="0" dirty="0" smtClean="0">
                <a:latin typeface="Liberation Sans" panose="020B0604020202020204" pitchFamily="34" charset="0"/>
              </a:rPr>
              <a:t>include in the </a:t>
            </a:r>
            <a:r>
              <a:rPr lang="en-US" sz="2200" dirty="0">
                <a:latin typeface="Liberation Sans" panose="020B0604020202020204" pitchFamily="34" charset="0"/>
              </a:rPr>
              <a:t>cost of the truck ($16,600)</a:t>
            </a:r>
            <a:r>
              <a:rPr lang="en-US" sz="2200" b="0" dirty="0" smtClean="0">
                <a:latin typeface="Liberation Sans" panose="020B0604020202020204" pitchFamily="34" charset="0"/>
              </a:rPr>
              <a:t>. </a:t>
            </a:r>
          </a:p>
          <a:p>
            <a:pPr marL="682625" indent="-450850" algn="l">
              <a:lnSpc>
                <a:spcPct val="110000"/>
              </a:lnSpc>
              <a:spcBef>
                <a:spcPts val="1200"/>
              </a:spcBef>
              <a:buClr>
                <a:schemeClr val="accent6">
                  <a:lumMod val="50000"/>
                </a:schemeClr>
              </a:buClr>
              <a:buSzPct val="80000"/>
              <a:buFont typeface="Wingdings" panose="05000000000000000000" pitchFamily="2" charset="2"/>
              <a:buChar char="u"/>
              <a:tabLst>
                <a:tab pos="2057400" algn="l"/>
              </a:tabLst>
            </a:pPr>
            <a:r>
              <a:rPr lang="en-US" sz="2200" b="0" dirty="0" smtClean="0">
                <a:latin typeface="Liberation Sans" panose="020B0604020202020204" pitchFamily="34" charset="0"/>
              </a:rPr>
              <a:t>The payments </a:t>
            </a:r>
            <a:r>
              <a:rPr lang="en-US" sz="2200" b="0" dirty="0">
                <a:latin typeface="Liberation Sans" panose="020B0604020202020204" pitchFamily="34" charset="0"/>
              </a:rPr>
              <a:t>for </a:t>
            </a:r>
            <a:r>
              <a:rPr lang="en-US" sz="2200" dirty="0">
                <a:latin typeface="Liberation Sans" panose="020B0604020202020204" pitchFamily="34" charset="0"/>
              </a:rPr>
              <a:t>insurance</a:t>
            </a:r>
            <a:r>
              <a:rPr lang="en-US" sz="2200" b="0" dirty="0">
                <a:latin typeface="Liberation Sans" panose="020B0604020202020204" pitchFamily="34" charset="0"/>
              </a:rPr>
              <a:t> and the </a:t>
            </a:r>
            <a:r>
              <a:rPr lang="en-US" sz="2200" dirty="0">
                <a:latin typeface="Liberation Sans" panose="020B0604020202020204" pitchFamily="34" charset="0"/>
              </a:rPr>
              <a:t>license</a:t>
            </a:r>
            <a:r>
              <a:rPr lang="en-US" sz="2200" b="0" dirty="0">
                <a:latin typeface="Liberation Sans" panose="020B0604020202020204" pitchFamily="34" charset="0"/>
              </a:rPr>
              <a:t> are operating costs and therefore are </a:t>
            </a:r>
            <a:r>
              <a:rPr lang="en-US" sz="2200" dirty="0">
                <a:latin typeface="Liberation Sans" panose="020B0604020202020204" pitchFamily="34" charset="0"/>
              </a:rPr>
              <a:t>expensed</a:t>
            </a:r>
            <a:r>
              <a:rPr lang="en-US" sz="2200" b="0" dirty="0">
                <a:latin typeface="Liberation Sans" panose="020B0604020202020204" pitchFamily="34" charset="0"/>
              </a:rPr>
              <a:t>.</a:t>
            </a:r>
          </a:p>
        </p:txBody>
      </p:sp>
      <p:sp>
        <p:nvSpPr>
          <p:cNvPr id="14" name="TextBox 13"/>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5" name="TextBox 14"/>
          <p:cNvSpPr txBox="1"/>
          <p:nvPr/>
        </p:nvSpPr>
        <p:spPr>
          <a:xfrm>
            <a:off x="3276600" y="429772"/>
            <a:ext cx="5486400" cy="628216"/>
          </a:xfrm>
          <a:prstGeom prst="rect">
            <a:avLst/>
          </a:prstGeom>
          <a:solidFill>
            <a:srgbClr val="0027A4"/>
          </a:solidFill>
          <a:ln>
            <a:noFill/>
          </a:ln>
          <a:effectLst/>
        </p:spPr>
        <p:txBody>
          <a:bodyPr wrap="square" tIns="27432" rIns="365760" anchor="ctr"/>
          <a:lstStyle>
            <a:defPPr>
              <a:defRPr lang="en-US"/>
            </a:defPPr>
            <a:lvl1pPr marL="117475" algn="l">
              <a:defRPr b="1">
                <a:solidFill>
                  <a:schemeClr val="accent3"/>
                </a:solidFill>
                <a:latin typeface="Liberation Sans" panose="020B0604020202020204" pitchFamily="34" charset="0"/>
              </a:defRPr>
            </a:lvl1pPr>
          </a:lstStyle>
          <a:p>
            <a:r>
              <a:rPr lang="en-US" sz="3200" dirty="0" smtClean="0"/>
              <a:t>Cost of Plant Assets</a:t>
            </a:r>
            <a:endParaRPr lang="en-US" sz="3200" dirty="0"/>
          </a:p>
        </p:txBody>
      </p:sp>
      <p:sp>
        <p:nvSpPr>
          <p:cNvPr id="16" name="Oval 15"/>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1</a:t>
            </a:r>
            <a:endParaRPr lang="en-US" sz="42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1665747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3508375"/>
            <a:ext cx="7556500" cy="243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lvl="1" algn="l">
              <a:lnSpc>
                <a:spcPct val="125000"/>
              </a:lnSpc>
              <a:spcBef>
                <a:spcPct val="50000"/>
              </a:spcBef>
              <a:buClr>
                <a:srgbClr val="800000"/>
              </a:buClr>
              <a:buSzPct val="80000"/>
              <a:buFont typeface="Wingdings" pitchFamily="2" charset="2"/>
              <a:buChar char="u"/>
            </a:pPr>
            <a:r>
              <a:rPr lang="en-US" altLang="en-US" sz="2100" b="0" dirty="0">
                <a:latin typeface="Liberation Sans" panose="020B0604020202020204" pitchFamily="34" charset="0"/>
              </a:rPr>
              <a:t>Process of </a:t>
            </a:r>
            <a:r>
              <a:rPr lang="en-US" altLang="en-US" sz="2100" dirty="0">
                <a:latin typeface="Liberation Sans" panose="020B0604020202020204" pitchFamily="34" charset="0"/>
              </a:rPr>
              <a:t>cost allocation</a:t>
            </a:r>
            <a:r>
              <a:rPr lang="en-US" altLang="en-US" sz="2100" b="0" dirty="0">
                <a:latin typeface="Liberation Sans" panose="020B0604020202020204" pitchFamily="34" charset="0"/>
              </a:rPr>
              <a:t>, </a:t>
            </a:r>
            <a:r>
              <a:rPr lang="en-US" altLang="en-US" sz="2100" dirty="0">
                <a:latin typeface="Liberation Sans" panose="020B0604020202020204" pitchFamily="34" charset="0"/>
              </a:rPr>
              <a:t>not asset valuation</a:t>
            </a:r>
            <a:r>
              <a:rPr lang="en-US" altLang="en-US" sz="2100" b="0" dirty="0">
                <a:latin typeface="Liberation Sans" panose="020B0604020202020204" pitchFamily="34" charset="0"/>
              </a:rPr>
              <a:t>.</a:t>
            </a:r>
          </a:p>
          <a:p>
            <a:pPr lvl="1" algn="l">
              <a:lnSpc>
                <a:spcPct val="125000"/>
              </a:lnSpc>
              <a:spcBef>
                <a:spcPct val="50000"/>
              </a:spcBef>
              <a:buClr>
                <a:srgbClr val="800000"/>
              </a:buClr>
              <a:buSzPct val="80000"/>
              <a:buFont typeface="Wingdings" pitchFamily="2" charset="2"/>
              <a:buChar char="u"/>
            </a:pPr>
            <a:r>
              <a:rPr lang="en-US" altLang="en-US" sz="2100" b="0" dirty="0">
                <a:latin typeface="Liberation Sans" panose="020B0604020202020204" pitchFamily="34" charset="0"/>
              </a:rPr>
              <a:t>Applies to land improvements, buildings, and equipment, </a:t>
            </a:r>
            <a:r>
              <a:rPr lang="en-US" altLang="en-US" sz="2100" dirty="0">
                <a:latin typeface="Liberation Sans" panose="020B0604020202020204" pitchFamily="34" charset="0"/>
              </a:rPr>
              <a:t>not land</a:t>
            </a:r>
            <a:r>
              <a:rPr lang="en-US" altLang="en-US" sz="2100" b="0" dirty="0">
                <a:latin typeface="Liberation Sans" panose="020B0604020202020204" pitchFamily="34" charset="0"/>
              </a:rPr>
              <a:t>.</a:t>
            </a:r>
          </a:p>
          <a:p>
            <a:pPr lvl="1" algn="l">
              <a:lnSpc>
                <a:spcPct val="125000"/>
              </a:lnSpc>
              <a:spcBef>
                <a:spcPct val="50000"/>
              </a:spcBef>
              <a:buClr>
                <a:srgbClr val="800000"/>
              </a:buClr>
              <a:buSzPct val="80000"/>
              <a:buFont typeface="Wingdings" pitchFamily="2" charset="2"/>
              <a:buChar char="u"/>
            </a:pPr>
            <a:r>
              <a:rPr lang="en-US" altLang="en-US" sz="2100" b="0" dirty="0">
                <a:latin typeface="Liberation Sans" panose="020B0604020202020204" pitchFamily="34" charset="0"/>
              </a:rPr>
              <a:t>Depreciable because the </a:t>
            </a:r>
            <a:r>
              <a:rPr lang="en-US" altLang="en-US" sz="2100" dirty="0">
                <a:latin typeface="Liberation Sans" panose="020B0604020202020204" pitchFamily="34" charset="0"/>
              </a:rPr>
              <a:t>revenue-producing ability of asset will decline</a:t>
            </a:r>
            <a:r>
              <a:rPr lang="en-US" altLang="en-US" sz="2100" b="0" dirty="0">
                <a:latin typeface="Liberation Sans" panose="020B0604020202020204" pitchFamily="34" charset="0"/>
              </a:rPr>
              <a:t> over the asset’s useful life.</a:t>
            </a:r>
          </a:p>
        </p:txBody>
      </p:sp>
      <p:sp>
        <p:nvSpPr>
          <p:cNvPr id="18435" name="Text Box 3"/>
          <p:cNvSpPr txBox="1">
            <a:spLocks noChangeArrowheads="1"/>
          </p:cNvSpPr>
          <p:nvPr/>
        </p:nvSpPr>
        <p:spPr bwMode="auto">
          <a:xfrm>
            <a:off x="609600" y="2076450"/>
            <a:ext cx="800100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ct val="50000"/>
              </a:spcBef>
              <a:spcAft>
                <a:spcPct val="20000"/>
              </a:spcAft>
              <a:buSzPct val="80000"/>
            </a:pPr>
            <a:r>
              <a:rPr lang="en-US" altLang="en-US" sz="2200" dirty="0">
                <a:latin typeface="Liberation Sans" panose="020B0604020202020204" pitchFamily="34" charset="0"/>
              </a:rPr>
              <a:t>Process of allocating to expense the cost of a plant asset over its useful (service) life in a rational and systematic manner.</a:t>
            </a:r>
          </a:p>
        </p:txBody>
      </p:sp>
      <p:sp>
        <p:nvSpPr>
          <p:cNvPr id="18437" name="Text Box 13"/>
          <p:cNvSpPr txBox="1">
            <a:spLocks noChangeArrowheads="1"/>
          </p:cNvSpPr>
          <p:nvPr/>
        </p:nvSpPr>
        <p:spPr bwMode="auto">
          <a:xfrm>
            <a:off x="609600" y="1481138"/>
            <a:ext cx="800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2800" dirty="0">
                <a:latin typeface="Liberation Sans" panose="020B0604020202020204" pitchFamily="34" charset="0"/>
              </a:rPr>
              <a:t>Depreciation</a:t>
            </a:r>
          </a:p>
        </p:txBody>
      </p:sp>
      <p:sp>
        <p:nvSpPr>
          <p:cNvPr id="1843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8" name="Rectangle 7"/>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dirty="0">
                <a:solidFill>
                  <a:schemeClr val="accent3"/>
                </a:solidFill>
                <a:latin typeface="Liberation Sans" panose="020B0604020202020204" pitchFamily="34" charset="0"/>
              </a:rPr>
              <a:t>Apply depreciation methods to plant assets.</a:t>
            </a:r>
          </a:p>
        </p:txBody>
      </p:sp>
      <p:sp>
        <p:nvSpPr>
          <p:cNvPr id="10" name="Oval 9"/>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dirty="0">
                <a:solidFill>
                  <a:schemeClr val="bg1"/>
                </a:solidFill>
                <a:latin typeface="Liberation Sans" panose="020B0604020202020204" pitchFamily="34" charset="0"/>
              </a:rPr>
              <a:t>2</a:t>
            </a:r>
            <a:endParaRPr lang="en-US" sz="2500" b="1" dirty="0">
              <a:solidFill>
                <a:schemeClr val="bg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4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371600"/>
            <a:ext cx="8534400" cy="313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Factors in Computing Depreciation</a:t>
            </a:r>
            <a:endParaRPr lang="en-US" altLang="en-US" sz="3200" dirty="0">
              <a:solidFill>
                <a:schemeClr val="tx2">
                  <a:lumMod val="75000"/>
                </a:schemeClr>
              </a:solidFill>
              <a:latin typeface="Liberation Sans" panose="020B0604020202020204" pitchFamily="34" charset="0"/>
            </a:endParaRPr>
          </a:p>
        </p:txBody>
      </p:sp>
      <p:sp>
        <p:nvSpPr>
          <p:cNvPr id="19462" name="Line 104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5257800" y="4773613"/>
            <a:ext cx="3314700" cy="1169551"/>
          </a:xfrm>
          <a:prstGeom prst="rect">
            <a:avLst/>
          </a:prstGeom>
          <a:solidFill>
            <a:schemeClr val="accent3"/>
          </a:solidFill>
          <a:ln>
            <a:solidFill>
              <a:schemeClr val="tx1"/>
            </a:solidFill>
          </a:ln>
          <a:effectLst>
            <a:outerShdw blurRad="50800" dist="38100" dir="2700000" algn="tl" rotWithShape="0">
              <a:prstClr val="black">
                <a:alpha val="40000"/>
              </a:prstClr>
            </a:outerShdw>
          </a:effectLst>
        </p:spPr>
        <p:txBody>
          <a:bodyPr wrap="squar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1400" dirty="0">
                <a:solidFill>
                  <a:srgbClr val="004F8A"/>
                </a:solidFill>
                <a:latin typeface="Liberation Sans" panose="020B0604020202020204" pitchFamily="34" charset="0"/>
              </a:rPr>
              <a:t>Helpful Hint </a:t>
            </a:r>
            <a:endParaRPr lang="en-US" altLang="en-US" sz="1400" dirty="0" smtClean="0">
              <a:solidFill>
                <a:srgbClr val="004F8A"/>
              </a:solidFill>
              <a:latin typeface="Liberation Sans" panose="020B0604020202020204" pitchFamily="34" charset="0"/>
            </a:endParaRPr>
          </a:p>
          <a:p>
            <a:pPr algn="l"/>
            <a:r>
              <a:rPr lang="en-US" altLang="en-US" sz="1400" b="0" dirty="0" smtClean="0">
                <a:latin typeface="Liberation Sans" panose="020B0604020202020204" pitchFamily="34" charset="0"/>
              </a:rPr>
              <a:t>Depreciation </a:t>
            </a:r>
            <a:r>
              <a:rPr lang="en-US" altLang="en-US" sz="1400" b="0" dirty="0">
                <a:latin typeface="Liberation Sans" panose="020B0604020202020204" pitchFamily="34" charset="0"/>
              </a:rPr>
              <a:t>expense is reported on the income statement. Accumulated </a:t>
            </a:r>
            <a:r>
              <a:rPr lang="en-US" altLang="en-US" sz="1400" b="0" dirty="0" smtClean="0">
                <a:latin typeface="Liberation Sans" panose="020B0604020202020204" pitchFamily="34" charset="0"/>
              </a:rPr>
              <a:t>depreciation is </a:t>
            </a:r>
            <a:r>
              <a:rPr lang="en-US" altLang="en-US" sz="1400" b="0" dirty="0">
                <a:latin typeface="Liberation Sans" panose="020B0604020202020204" pitchFamily="34" charset="0"/>
              </a:rPr>
              <a:t>reported on the balance sheet as a deduction from plant assets.</a:t>
            </a:r>
            <a:endParaRPr lang="en-US" altLang="en-US" sz="1400" dirty="0">
              <a:latin typeface="Liberation Sans" panose="020B0604020202020204" pitchFamily="34" charset="0"/>
            </a:endParaRPr>
          </a:p>
        </p:txBody>
      </p:sp>
      <p:sp>
        <p:nvSpPr>
          <p:cNvPr id="3" name="Rectangle 2"/>
          <p:cNvSpPr/>
          <p:nvPr/>
        </p:nvSpPr>
        <p:spPr>
          <a:xfrm>
            <a:off x="1295400" y="5510212"/>
            <a:ext cx="3114675" cy="738188"/>
          </a:xfrm>
          <a:prstGeom prst="rect">
            <a:avLst/>
          </a:prstGeom>
          <a:solidFill>
            <a:schemeClr val="accent3"/>
          </a:solidFill>
          <a:ln>
            <a:solidFill>
              <a:schemeClr val="tx1"/>
            </a:solidFill>
          </a:ln>
          <a:effectLst>
            <a:outerShdw blurRad="50800" dist="38100" dir="2700000" algn="tl" rotWithShape="0">
              <a:prstClr val="black">
                <a:alpha val="40000"/>
              </a:prstClr>
            </a:outerShdw>
          </a:effectLst>
        </p:spPr>
        <p:txBody>
          <a:bodyPr>
            <a:spAutoFit/>
          </a:bodyPr>
          <a:lstStyle/>
          <a:p>
            <a:pPr algn="l">
              <a:defRPr/>
            </a:pPr>
            <a:r>
              <a:rPr lang="en-US" sz="1400" dirty="0">
                <a:solidFill>
                  <a:schemeClr val="tx2">
                    <a:lumMod val="75000"/>
                  </a:schemeClr>
                </a:solidFill>
                <a:latin typeface="Liberation Sans" panose="020B0604020202020204" pitchFamily="34" charset="0"/>
              </a:rPr>
              <a:t>Alternative Terminology</a:t>
            </a:r>
          </a:p>
          <a:p>
            <a:pPr algn="l">
              <a:defRPr/>
            </a:pPr>
            <a:r>
              <a:rPr lang="en-US" sz="1400" b="0" dirty="0">
                <a:latin typeface="Liberation Sans" panose="020B0604020202020204" pitchFamily="34" charset="0"/>
              </a:rPr>
              <a:t>Another term sometimes used for salvage value is </a:t>
            </a:r>
            <a:r>
              <a:rPr lang="en-US" sz="1400" b="0" i="1" dirty="0">
                <a:latin typeface="Liberation Sans" panose="020B0604020202020204" pitchFamily="34" charset="0"/>
              </a:rPr>
              <a:t>residual value</a:t>
            </a:r>
            <a:r>
              <a:rPr lang="en-US" sz="1400" b="0" dirty="0">
                <a:latin typeface="Liberation Sans" panose="020B0604020202020204" pitchFamily="34" charset="0"/>
              </a:rPr>
              <a:t>.</a:t>
            </a:r>
          </a:p>
        </p:txBody>
      </p:sp>
      <p:sp>
        <p:nvSpPr>
          <p:cNvPr id="1946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4" name="Rectangle 3"/>
          <p:cNvSpPr/>
          <p:nvPr/>
        </p:nvSpPr>
        <p:spPr>
          <a:xfrm>
            <a:off x="304800" y="4525964"/>
            <a:ext cx="2286000" cy="6463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sz="1200" dirty="0" smtClean="0">
                <a:latin typeface="Liberation Sans" panose="020B0604020202020204" pitchFamily="34" charset="0"/>
              </a:rPr>
              <a:t>Illustration 10-6</a:t>
            </a:r>
            <a:endParaRPr lang="en-US" sz="1200" dirty="0">
              <a:latin typeface="Liberation Sans" panose="020B0604020202020204" pitchFamily="34" charset="0"/>
            </a:endParaRPr>
          </a:p>
          <a:p>
            <a:pPr algn="l">
              <a:spcBef>
                <a:spcPts val="0"/>
              </a:spcBef>
            </a:pPr>
            <a:r>
              <a:rPr lang="en-US" sz="1200" b="0" dirty="0">
                <a:latin typeface="Liberation Sans" panose="020B0604020202020204" pitchFamily="34" charset="0"/>
              </a:rPr>
              <a:t>Three factors in computing</a:t>
            </a:r>
          </a:p>
          <a:p>
            <a:pPr algn="l">
              <a:spcBef>
                <a:spcPts val="0"/>
              </a:spcBef>
            </a:pPr>
            <a:r>
              <a:rPr lang="en-US" sz="1200" b="0" dirty="0">
                <a:latin typeface="Liberation Sans" panose="020B0604020202020204" pitchFamily="34" charset="0"/>
              </a:rPr>
              <a:t>depreciation</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09600" y="1295400"/>
            <a:ext cx="8153400" cy="941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ct val="40000"/>
              </a:spcBef>
            </a:pPr>
            <a:r>
              <a:rPr lang="en-US" altLang="en-US" sz="2300" dirty="0">
                <a:latin typeface="Liberation Sans" panose="020B0604020202020204" pitchFamily="34" charset="0"/>
              </a:rPr>
              <a:t>Management selects the method </a:t>
            </a:r>
            <a:r>
              <a:rPr lang="en-US" altLang="en-US" sz="2300" b="0" dirty="0">
                <a:latin typeface="Liberation Sans" panose="020B0604020202020204" pitchFamily="34" charset="0"/>
              </a:rPr>
              <a:t>it believes best measures an asset’s contribution to revenue over its useful life.</a:t>
            </a:r>
          </a:p>
        </p:txBody>
      </p:sp>
      <p:sp>
        <p:nvSpPr>
          <p:cNvPr id="20484" name="Text Box 6"/>
          <p:cNvSpPr txBox="1">
            <a:spLocks noChangeArrowheads="1"/>
          </p:cNvSpPr>
          <p:nvPr/>
        </p:nvSpPr>
        <p:spPr bwMode="auto">
          <a:xfrm>
            <a:off x="622300" y="2343150"/>
            <a:ext cx="4813300" cy="2176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5143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ct val="40000"/>
              </a:spcBef>
              <a:buClr>
                <a:srgbClr val="800000"/>
              </a:buClr>
            </a:pPr>
            <a:r>
              <a:rPr lang="en-US" altLang="en-US" sz="2300" dirty="0">
                <a:latin typeface="Liberation Sans" panose="020B0604020202020204" pitchFamily="34" charset="0"/>
              </a:rPr>
              <a:t>Examples</a:t>
            </a:r>
            <a:r>
              <a:rPr lang="en-US" altLang="en-US" sz="2300" b="0" dirty="0">
                <a:latin typeface="Liberation Sans" panose="020B0604020202020204" pitchFamily="34" charset="0"/>
              </a:rPr>
              <a:t> include:</a:t>
            </a:r>
          </a:p>
          <a:p>
            <a:pPr lvl="1" algn="l">
              <a:lnSpc>
                <a:spcPct val="120000"/>
              </a:lnSpc>
              <a:spcBef>
                <a:spcPct val="40000"/>
              </a:spcBef>
              <a:buClr>
                <a:schemeClr val="tx1"/>
              </a:buClr>
              <a:buFont typeface="Comic Sans MS" pitchFamily="66" charset="0"/>
              <a:buAutoNum type="arabicPeriod"/>
            </a:pPr>
            <a:r>
              <a:rPr lang="en-US" altLang="en-US" sz="2200" b="0" dirty="0">
                <a:latin typeface="Liberation Sans" panose="020B0604020202020204" pitchFamily="34" charset="0"/>
              </a:rPr>
              <a:t>Straight-line </a:t>
            </a:r>
            <a:r>
              <a:rPr lang="en-US" altLang="en-US" sz="2200" b="0" dirty="0" smtClean="0">
                <a:latin typeface="Liberation Sans" panose="020B0604020202020204" pitchFamily="34" charset="0"/>
              </a:rPr>
              <a:t>method</a:t>
            </a:r>
            <a:endParaRPr lang="en-US" altLang="en-US" sz="2200" b="0" dirty="0">
              <a:latin typeface="Liberation Sans" panose="020B0604020202020204" pitchFamily="34" charset="0"/>
            </a:endParaRPr>
          </a:p>
          <a:p>
            <a:pPr lvl="1" algn="l">
              <a:lnSpc>
                <a:spcPct val="120000"/>
              </a:lnSpc>
              <a:spcBef>
                <a:spcPct val="40000"/>
              </a:spcBef>
              <a:buClr>
                <a:schemeClr val="tx1"/>
              </a:buClr>
              <a:buFont typeface="Comic Sans MS" pitchFamily="66" charset="0"/>
              <a:buAutoNum type="arabicPeriod"/>
            </a:pPr>
            <a:r>
              <a:rPr lang="en-US" altLang="en-US" sz="2200" b="0" dirty="0">
                <a:latin typeface="Liberation Sans" panose="020B0604020202020204" pitchFamily="34" charset="0"/>
              </a:rPr>
              <a:t>Units-of-activity </a:t>
            </a:r>
            <a:r>
              <a:rPr lang="en-US" altLang="en-US" sz="2200" b="0" dirty="0" smtClean="0">
                <a:latin typeface="Liberation Sans" panose="020B0604020202020204" pitchFamily="34" charset="0"/>
              </a:rPr>
              <a:t>method</a:t>
            </a:r>
            <a:endParaRPr lang="en-US" altLang="en-US" sz="2200" b="0" dirty="0">
              <a:latin typeface="Liberation Sans" panose="020B0604020202020204" pitchFamily="34" charset="0"/>
            </a:endParaRPr>
          </a:p>
          <a:p>
            <a:pPr lvl="1" algn="l">
              <a:lnSpc>
                <a:spcPct val="120000"/>
              </a:lnSpc>
              <a:spcBef>
                <a:spcPct val="40000"/>
              </a:spcBef>
              <a:buClr>
                <a:schemeClr val="tx1"/>
              </a:buClr>
              <a:buFont typeface="Comic Sans MS" pitchFamily="66" charset="0"/>
              <a:buAutoNum type="arabicPeriod"/>
            </a:pPr>
            <a:r>
              <a:rPr lang="en-US" altLang="en-US" sz="2200" b="0" dirty="0">
                <a:latin typeface="Liberation Sans" panose="020B0604020202020204" pitchFamily="34" charset="0"/>
              </a:rPr>
              <a:t>Declining-balance </a:t>
            </a:r>
            <a:r>
              <a:rPr lang="en-US" altLang="en-US" sz="2200" b="0" dirty="0" smtClean="0">
                <a:latin typeface="Liberation Sans" panose="020B0604020202020204" pitchFamily="34" charset="0"/>
              </a:rPr>
              <a:t>method</a:t>
            </a:r>
            <a:endParaRPr lang="en-US" altLang="en-US" sz="2200" b="0" dirty="0">
              <a:latin typeface="Liberation Sans" panose="020B0604020202020204" pitchFamily="34" charset="0"/>
            </a:endParaRPr>
          </a:p>
        </p:txBody>
      </p:sp>
      <p:sp>
        <p:nvSpPr>
          <p:cNvPr id="20485" name="Text Box 15"/>
          <p:cNvSpPr txBox="1">
            <a:spLocks noChangeArrowheads="1"/>
          </p:cNvSpPr>
          <p:nvPr/>
        </p:nvSpPr>
        <p:spPr bwMode="auto">
          <a:xfrm>
            <a:off x="3200400" y="5506819"/>
            <a:ext cx="2133600"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spcBef>
                <a:spcPct val="50000"/>
              </a:spcBef>
            </a:pPr>
            <a:r>
              <a:rPr lang="en-US" altLang="en-US" sz="1200" dirty="0" smtClean="0">
                <a:latin typeface="Liberation Sans" panose="020B0604020202020204" pitchFamily="34" charset="0"/>
              </a:rPr>
              <a:t>Illustration 10-8       </a:t>
            </a:r>
            <a:endParaRPr lang="en-US" altLang="en-US" sz="1200" dirty="0">
              <a:latin typeface="Liberation Sans" panose="020B0604020202020204" pitchFamily="34" charset="0"/>
            </a:endParaRPr>
          </a:p>
          <a:p>
            <a:pPr algn="l"/>
            <a:r>
              <a:rPr lang="en-US" altLang="en-US" sz="1200" b="0" dirty="0">
                <a:latin typeface="Liberation Sans" panose="020B0604020202020204" pitchFamily="34" charset="0"/>
              </a:rPr>
              <a:t>Use of depreciation methods in major U.S. companies</a:t>
            </a:r>
          </a:p>
        </p:txBody>
      </p:sp>
      <p:sp>
        <p:nvSpPr>
          <p:cNvPr id="20486"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Depreciation Methods</a:t>
            </a:r>
            <a:endParaRPr lang="en-US" altLang="en-US" sz="3200" dirty="0">
              <a:solidFill>
                <a:schemeClr val="tx2">
                  <a:lumMod val="75000"/>
                </a:schemeClr>
              </a:solidFill>
              <a:latin typeface="Liberation Sans" panose="020B0604020202020204" pitchFamily="34" charset="0"/>
            </a:endParaRPr>
          </a:p>
        </p:txBody>
      </p:sp>
      <p:sp>
        <p:nvSpPr>
          <p:cNvPr id="20487" name="Line 2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489" name="Rectangle 22"/>
          <p:cNvSpPr>
            <a:spLocks noChangeArrowheads="1"/>
          </p:cNvSpPr>
          <p:nvPr/>
        </p:nvSpPr>
        <p:spPr bwMode="auto">
          <a:xfrm>
            <a:off x="6005513" y="4476750"/>
            <a:ext cx="5334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endParaRPr lang="en-US" altLang="en-US" dirty="0">
              <a:latin typeface="Liberation Sans" panose="020B0604020202020204" pitchFamily="34" charset="0"/>
            </a:endParaRPr>
          </a:p>
        </p:txBody>
      </p:sp>
      <p:sp>
        <p:nvSpPr>
          <p:cNvPr id="20490" name="Rectangle 23"/>
          <p:cNvSpPr>
            <a:spLocks noChangeArrowheads="1"/>
          </p:cNvSpPr>
          <p:nvPr/>
        </p:nvSpPr>
        <p:spPr bwMode="auto">
          <a:xfrm>
            <a:off x="6005513" y="5314950"/>
            <a:ext cx="5334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endParaRPr lang="en-US" altLang="en-US" dirty="0">
              <a:latin typeface="Liberation Sans" panose="020B0604020202020204" pitchFamily="34" charset="0"/>
            </a:endParaRPr>
          </a:p>
        </p:txBody>
      </p:sp>
      <p:sp>
        <p:nvSpPr>
          <p:cNvPr id="2049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pic>
        <p:nvPicPr>
          <p:cNvPr id="20492" name="Picture 1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410200" y="2419350"/>
            <a:ext cx="2557163"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609600" y="1447800"/>
            <a:ext cx="8305800" cy="324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ct val="50000"/>
              </a:spcBef>
              <a:defRPr/>
            </a:pPr>
            <a:r>
              <a:rPr lang="en-US" sz="2600" dirty="0" smtClean="0">
                <a:solidFill>
                  <a:schemeClr val="tx2">
                    <a:lumMod val="75000"/>
                  </a:schemeClr>
                </a:solidFill>
                <a:latin typeface="Liberation Sans" panose="020B0604020202020204" pitchFamily="34" charset="0"/>
              </a:rPr>
              <a:t>Plant assets</a:t>
            </a:r>
            <a:r>
              <a:rPr lang="en-US" sz="2400" dirty="0" smtClean="0">
                <a:solidFill>
                  <a:schemeClr val="tx2">
                    <a:lumMod val="75000"/>
                  </a:schemeClr>
                </a:solidFill>
                <a:latin typeface="Liberation Sans" panose="020B0604020202020204" pitchFamily="34" charset="0"/>
              </a:rPr>
              <a:t> </a:t>
            </a:r>
            <a:r>
              <a:rPr lang="en-US" sz="2300" b="0" dirty="0" smtClean="0">
                <a:latin typeface="Liberation Sans" panose="020B0604020202020204" pitchFamily="34" charset="0"/>
              </a:rPr>
              <a:t>are resources that have </a:t>
            </a:r>
          </a:p>
          <a:p>
            <a:pPr lvl="1" algn="l">
              <a:lnSpc>
                <a:spcPct val="120000"/>
              </a:lnSpc>
              <a:spcBef>
                <a:spcPct val="50000"/>
              </a:spcBef>
              <a:buClr>
                <a:srgbClr val="800000"/>
              </a:buClr>
              <a:buSzPct val="80000"/>
              <a:buFont typeface="Wingdings" pitchFamily="2" charset="2"/>
              <a:buChar char="u"/>
              <a:defRPr/>
            </a:pPr>
            <a:r>
              <a:rPr lang="en-US" sz="2200" dirty="0" smtClean="0">
                <a:latin typeface="Liberation Sans" panose="020B0604020202020204" pitchFamily="34" charset="0"/>
              </a:rPr>
              <a:t>physical substance</a:t>
            </a:r>
            <a:r>
              <a:rPr lang="en-US" sz="2200" b="0" dirty="0" smtClean="0">
                <a:latin typeface="Liberation Sans" panose="020B0604020202020204" pitchFamily="34" charset="0"/>
              </a:rPr>
              <a:t> (a definite size and shape), </a:t>
            </a:r>
          </a:p>
          <a:p>
            <a:pPr lvl="1" algn="l">
              <a:lnSpc>
                <a:spcPct val="120000"/>
              </a:lnSpc>
              <a:spcBef>
                <a:spcPct val="50000"/>
              </a:spcBef>
              <a:buClr>
                <a:srgbClr val="800000"/>
              </a:buClr>
              <a:buSzPct val="80000"/>
              <a:buFont typeface="Wingdings" pitchFamily="2" charset="2"/>
              <a:buChar char="u"/>
              <a:defRPr/>
            </a:pPr>
            <a:r>
              <a:rPr lang="en-US" sz="2200" b="0" dirty="0" smtClean="0">
                <a:latin typeface="Liberation Sans" panose="020B0604020202020204" pitchFamily="34" charset="0"/>
              </a:rPr>
              <a:t>are </a:t>
            </a:r>
            <a:r>
              <a:rPr lang="en-US" sz="2200" dirty="0" smtClean="0">
                <a:latin typeface="Liberation Sans" panose="020B0604020202020204" pitchFamily="34" charset="0"/>
              </a:rPr>
              <a:t>used in the operations</a:t>
            </a:r>
            <a:r>
              <a:rPr lang="en-US" sz="2200" b="0" dirty="0" smtClean="0">
                <a:latin typeface="Liberation Sans" panose="020B0604020202020204" pitchFamily="34" charset="0"/>
              </a:rPr>
              <a:t> of a business, </a:t>
            </a:r>
          </a:p>
          <a:p>
            <a:pPr lvl="1" algn="l">
              <a:lnSpc>
                <a:spcPct val="120000"/>
              </a:lnSpc>
              <a:spcBef>
                <a:spcPct val="50000"/>
              </a:spcBef>
              <a:buClr>
                <a:srgbClr val="800000"/>
              </a:buClr>
              <a:buSzPct val="80000"/>
              <a:buFont typeface="Wingdings" pitchFamily="2" charset="2"/>
              <a:buChar char="u"/>
              <a:defRPr/>
            </a:pPr>
            <a:r>
              <a:rPr lang="en-US" sz="2200" b="0" dirty="0" smtClean="0">
                <a:latin typeface="Liberation Sans" panose="020B0604020202020204" pitchFamily="34" charset="0"/>
              </a:rPr>
              <a:t>are </a:t>
            </a:r>
            <a:r>
              <a:rPr lang="en-US" sz="2200" dirty="0" smtClean="0">
                <a:latin typeface="Liberation Sans" panose="020B0604020202020204" pitchFamily="34" charset="0"/>
              </a:rPr>
              <a:t>not intended for sale</a:t>
            </a:r>
            <a:r>
              <a:rPr lang="en-US" sz="2200" b="0" dirty="0" smtClean="0">
                <a:latin typeface="Liberation Sans" panose="020B0604020202020204" pitchFamily="34" charset="0"/>
              </a:rPr>
              <a:t> to customers, </a:t>
            </a:r>
          </a:p>
          <a:p>
            <a:pPr lvl="1" algn="l">
              <a:lnSpc>
                <a:spcPct val="120000"/>
              </a:lnSpc>
              <a:spcBef>
                <a:spcPct val="50000"/>
              </a:spcBef>
              <a:buClr>
                <a:srgbClr val="800000"/>
              </a:buClr>
              <a:buSzPct val="80000"/>
              <a:buFont typeface="Wingdings" pitchFamily="2" charset="2"/>
              <a:buChar char="u"/>
              <a:defRPr/>
            </a:pPr>
            <a:r>
              <a:rPr lang="en-US" sz="2200" b="0" dirty="0" smtClean="0">
                <a:latin typeface="Liberation Sans" panose="020B0604020202020204" pitchFamily="34" charset="0"/>
              </a:rPr>
              <a:t>are expected to </a:t>
            </a:r>
            <a:r>
              <a:rPr lang="en-US" sz="2200" dirty="0" smtClean="0">
                <a:latin typeface="Liberation Sans" panose="020B0604020202020204" pitchFamily="34" charset="0"/>
              </a:rPr>
              <a:t>be of use</a:t>
            </a:r>
            <a:r>
              <a:rPr lang="en-US" sz="2200" b="0" dirty="0" smtClean="0">
                <a:latin typeface="Liberation Sans" panose="020B0604020202020204" pitchFamily="34" charset="0"/>
              </a:rPr>
              <a:t> to the company for a number of years.</a:t>
            </a:r>
          </a:p>
        </p:txBody>
      </p:sp>
      <p:sp>
        <p:nvSpPr>
          <p:cNvPr id="5123" name="Rectangle 5"/>
          <p:cNvSpPr>
            <a:spLocks noChangeArrowheads="1"/>
          </p:cNvSpPr>
          <p:nvPr/>
        </p:nvSpPr>
        <p:spPr bwMode="auto">
          <a:xfrm>
            <a:off x="762000" y="5181600"/>
            <a:ext cx="7696200" cy="914400"/>
          </a:xfrm>
          <a:prstGeom prst="rect">
            <a:avLst/>
          </a:prstGeom>
          <a:solidFill>
            <a:srgbClr val="FFFF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73152"/>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nSpc>
                <a:spcPct val="125000"/>
              </a:lnSpc>
              <a:spcAft>
                <a:spcPct val="35000"/>
              </a:spcAft>
              <a:buClr>
                <a:srgbClr val="800000"/>
              </a:buClr>
              <a:buSzPct val="80000"/>
            </a:pPr>
            <a:r>
              <a:rPr lang="en-US" altLang="en-US" sz="1900" dirty="0">
                <a:solidFill>
                  <a:srgbClr val="000000"/>
                </a:solidFill>
                <a:latin typeface="Liberation Sans" panose="020B0604020202020204" pitchFamily="34" charset="0"/>
              </a:rPr>
              <a:t>Referred to as property, plant, and equipment; plant and equipment; and fixed assets.</a:t>
            </a:r>
          </a:p>
        </p:txBody>
      </p:sp>
      <p:sp>
        <p:nvSpPr>
          <p:cNvPr id="512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rIns="365760" anchor="ctr"/>
          <a:lstStyle/>
          <a:p>
            <a:pPr marL="117475" algn="l"/>
            <a:r>
              <a:rPr lang="en-US" sz="2400" dirty="0">
                <a:solidFill>
                  <a:schemeClr val="accent3"/>
                </a:solidFill>
                <a:latin typeface="Liberation Sans" panose="020B0604020202020204" pitchFamily="34" charset="0"/>
              </a:rPr>
              <a:t>Explain the accounting for plant asset expenditures.</a:t>
            </a:r>
          </a:p>
        </p:txBody>
      </p:sp>
      <p:sp>
        <p:nvSpPr>
          <p:cNvPr id="9" name="Oval 8"/>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dirty="0">
                <a:solidFill>
                  <a:schemeClr val="bg1"/>
                </a:solidFill>
                <a:latin typeface="Liberation Sans" panose="020B0604020202020204" pitchFamily="34" charset="0"/>
              </a:rPr>
              <a:t>1</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1295400"/>
            <a:ext cx="8153400" cy="280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85800" algn="l"/>
                <a:tab pos="5943600" algn="r"/>
              </a:tabLst>
              <a:defRPr sz="2900" b="1">
                <a:solidFill>
                  <a:schemeClr val="tx1"/>
                </a:solidFill>
                <a:latin typeface="Arial" charset="0"/>
              </a:defRPr>
            </a:lvl1pPr>
            <a:lvl2pPr marL="742950" indent="-285750">
              <a:tabLst>
                <a:tab pos="685800" algn="l"/>
                <a:tab pos="5943600" algn="r"/>
              </a:tabLst>
              <a:defRPr sz="2900" b="1">
                <a:solidFill>
                  <a:schemeClr val="tx1"/>
                </a:solidFill>
                <a:latin typeface="Arial" charset="0"/>
              </a:defRPr>
            </a:lvl2pPr>
            <a:lvl3pPr marL="1143000" indent="-228600">
              <a:tabLst>
                <a:tab pos="685800" algn="l"/>
                <a:tab pos="5943600" algn="r"/>
              </a:tabLst>
              <a:defRPr sz="2900" b="1">
                <a:solidFill>
                  <a:schemeClr val="tx1"/>
                </a:solidFill>
                <a:latin typeface="Arial" charset="0"/>
              </a:defRPr>
            </a:lvl3pPr>
            <a:lvl4pPr marL="1600200" indent="-228600">
              <a:tabLst>
                <a:tab pos="685800" algn="l"/>
                <a:tab pos="5943600" algn="r"/>
              </a:tabLst>
              <a:defRPr sz="2900" b="1">
                <a:solidFill>
                  <a:schemeClr val="tx1"/>
                </a:solidFill>
                <a:latin typeface="Arial" charset="0"/>
              </a:defRPr>
            </a:lvl4pPr>
            <a:lvl5pPr marL="2057400" indent="-228600">
              <a:tabLst>
                <a:tab pos="685800" algn="l"/>
                <a:tab pos="5943600" algn="r"/>
              </a:tabLst>
              <a:defRPr sz="2900" b="1">
                <a:solidFill>
                  <a:schemeClr val="tx1"/>
                </a:solidFill>
                <a:latin typeface="Arial" charset="0"/>
              </a:defRPr>
            </a:lvl5pPr>
            <a:lvl6pPr marL="2514600" indent="-228600" algn="ctr" eaLnBrk="0" fontAlgn="base" hangingPunct="0">
              <a:spcBef>
                <a:spcPct val="0"/>
              </a:spcBef>
              <a:spcAft>
                <a:spcPct val="0"/>
              </a:spcAft>
              <a:tabLst>
                <a:tab pos="685800" algn="l"/>
                <a:tab pos="5943600" algn="r"/>
              </a:tabLst>
              <a:defRPr sz="2900" b="1">
                <a:solidFill>
                  <a:schemeClr val="tx1"/>
                </a:solidFill>
                <a:latin typeface="Arial" charset="0"/>
              </a:defRPr>
            </a:lvl6pPr>
            <a:lvl7pPr marL="2971800" indent="-228600" algn="ctr" eaLnBrk="0" fontAlgn="base" hangingPunct="0">
              <a:spcBef>
                <a:spcPct val="0"/>
              </a:spcBef>
              <a:spcAft>
                <a:spcPct val="0"/>
              </a:spcAft>
              <a:tabLst>
                <a:tab pos="685800" algn="l"/>
                <a:tab pos="5943600" algn="r"/>
              </a:tabLst>
              <a:defRPr sz="2900" b="1">
                <a:solidFill>
                  <a:schemeClr val="tx1"/>
                </a:solidFill>
                <a:latin typeface="Arial" charset="0"/>
              </a:defRPr>
            </a:lvl7pPr>
            <a:lvl8pPr marL="3429000" indent="-228600" algn="ctr" eaLnBrk="0" fontAlgn="base" hangingPunct="0">
              <a:spcBef>
                <a:spcPct val="0"/>
              </a:spcBef>
              <a:spcAft>
                <a:spcPct val="0"/>
              </a:spcAft>
              <a:tabLst>
                <a:tab pos="685800" algn="l"/>
                <a:tab pos="5943600" algn="r"/>
              </a:tabLst>
              <a:defRPr sz="2900" b="1">
                <a:solidFill>
                  <a:schemeClr val="tx1"/>
                </a:solidFill>
                <a:latin typeface="Arial" charset="0"/>
              </a:defRPr>
            </a:lvl8pPr>
            <a:lvl9pPr marL="3886200" indent="-228600" algn="ctr" eaLnBrk="0" fontAlgn="base" hangingPunct="0">
              <a:spcBef>
                <a:spcPct val="0"/>
              </a:spcBef>
              <a:spcAft>
                <a:spcPct val="0"/>
              </a:spcAft>
              <a:tabLst>
                <a:tab pos="685800" algn="l"/>
                <a:tab pos="5943600" algn="r"/>
              </a:tabLst>
              <a:defRPr sz="2900" b="1">
                <a:solidFill>
                  <a:schemeClr val="tx1"/>
                </a:solidFill>
                <a:latin typeface="Arial" charset="0"/>
              </a:defRPr>
            </a:lvl9pPr>
          </a:lstStyle>
          <a:p>
            <a:pPr algn="l">
              <a:lnSpc>
                <a:spcPct val="120000"/>
              </a:lnSpc>
              <a:spcBef>
                <a:spcPts val="1200"/>
              </a:spcBef>
              <a:buSzPct val="80000"/>
            </a:pPr>
            <a:r>
              <a:rPr lang="en-US" altLang="en-US" sz="2100" dirty="0">
                <a:latin typeface="Liberation Sans" panose="020B0604020202020204" pitchFamily="34" charset="0"/>
              </a:rPr>
              <a:t>Illustration:  </a:t>
            </a:r>
            <a:r>
              <a:rPr lang="en-US" altLang="en-US" sz="2100" b="0" dirty="0">
                <a:latin typeface="Liberation Sans" panose="020B0604020202020204" pitchFamily="34" charset="0"/>
              </a:rPr>
              <a:t>Barb’s Florists purchased a small delivery truck on January 1, </a:t>
            </a:r>
            <a:r>
              <a:rPr lang="en-US" altLang="en-US" sz="2100" b="0" dirty="0" smtClean="0">
                <a:latin typeface="Liberation Sans" panose="020B0604020202020204" pitchFamily="34" charset="0"/>
              </a:rPr>
              <a:t>2017.</a:t>
            </a:r>
            <a:endParaRPr lang="en-US" altLang="en-US" sz="2100" b="0" dirty="0">
              <a:latin typeface="Liberation Sans" panose="020B0604020202020204" pitchFamily="34" charset="0"/>
            </a:endParaRPr>
          </a:p>
          <a:p>
            <a:pPr algn="l">
              <a:lnSpc>
                <a:spcPct val="120000"/>
              </a:lnSpc>
              <a:spcBef>
                <a:spcPts val="1200"/>
              </a:spcBef>
              <a:buSzPct val="80000"/>
            </a:pPr>
            <a:r>
              <a:rPr lang="en-US" altLang="en-US" sz="2100" b="0" dirty="0">
                <a:latin typeface="Liberation Sans" panose="020B0604020202020204" pitchFamily="34" charset="0"/>
              </a:rPr>
              <a:t>	Cost 	$13,000</a:t>
            </a:r>
          </a:p>
          <a:p>
            <a:pPr algn="l">
              <a:lnSpc>
                <a:spcPct val="120000"/>
              </a:lnSpc>
              <a:spcBef>
                <a:spcPts val="600"/>
              </a:spcBef>
              <a:buSzPct val="80000"/>
            </a:pPr>
            <a:r>
              <a:rPr lang="en-US" altLang="en-US" sz="2100" b="0" dirty="0">
                <a:latin typeface="Liberation Sans" panose="020B0604020202020204" pitchFamily="34" charset="0"/>
              </a:rPr>
              <a:t>	Expected salvage value 	$1,000</a:t>
            </a:r>
          </a:p>
          <a:p>
            <a:pPr algn="l">
              <a:lnSpc>
                <a:spcPct val="120000"/>
              </a:lnSpc>
              <a:spcBef>
                <a:spcPts val="600"/>
              </a:spcBef>
              <a:buSzPct val="80000"/>
            </a:pPr>
            <a:r>
              <a:rPr lang="en-US" altLang="en-US" sz="2100" b="0" dirty="0">
                <a:latin typeface="Liberation Sans" panose="020B0604020202020204" pitchFamily="34" charset="0"/>
              </a:rPr>
              <a:t>	Estimated useful life in years	5</a:t>
            </a:r>
          </a:p>
          <a:p>
            <a:pPr algn="l">
              <a:lnSpc>
                <a:spcPct val="120000"/>
              </a:lnSpc>
              <a:spcBef>
                <a:spcPts val="600"/>
              </a:spcBef>
              <a:buSzPct val="80000"/>
            </a:pPr>
            <a:r>
              <a:rPr lang="en-US" altLang="en-US" sz="2100" b="0" dirty="0">
                <a:latin typeface="Liberation Sans" panose="020B0604020202020204" pitchFamily="34" charset="0"/>
              </a:rPr>
              <a:t>	Estimated useful life in miles	100,000</a:t>
            </a:r>
          </a:p>
        </p:txBody>
      </p:sp>
      <p:sp>
        <p:nvSpPr>
          <p:cNvPr id="21507" name="Rectangle 3"/>
          <p:cNvSpPr>
            <a:spLocks noChangeArrowheads="1"/>
          </p:cNvSpPr>
          <p:nvPr/>
        </p:nvSpPr>
        <p:spPr bwMode="auto">
          <a:xfrm>
            <a:off x="609600" y="4267200"/>
            <a:ext cx="8153400" cy="997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ct val="40000"/>
              </a:spcBef>
              <a:buSzPct val="80000"/>
            </a:pPr>
            <a:r>
              <a:rPr lang="en-US" altLang="en-US" sz="2100" dirty="0">
                <a:latin typeface="Liberation Sans" panose="020B0604020202020204" pitchFamily="34" charset="0"/>
              </a:rPr>
              <a:t>Required:</a:t>
            </a:r>
            <a:r>
              <a:rPr lang="en-US" altLang="en-US" sz="2100" b="0" dirty="0">
                <a:latin typeface="Liberation Sans" panose="020B0604020202020204" pitchFamily="34" charset="0"/>
              </a:rPr>
              <a:t>  Compute depreciation using the following. </a:t>
            </a:r>
          </a:p>
          <a:p>
            <a:pPr algn="l">
              <a:lnSpc>
                <a:spcPct val="120000"/>
              </a:lnSpc>
              <a:spcBef>
                <a:spcPct val="40000"/>
              </a:spcBef>
              <a:buSzPct val="80000"/>
            </a:pPr>
            <a:r>
              <a:rPr lang="en-US" altLang="en-US" sz="2100" b="0" dirty="0">
                <a:latin typeface="Liberation Sans" panose="020B0604020202020204" pitchFamily="34" charset="0"/>
              </a:rPr>
              <a:t>(a) </a:t>
            </a:r>
            <a:r>
              <a:rPr lang="en-US" altLang="en-US" sz="2100" b="0" dirty="0" smtClean="0">
                <a:latin typeface="Liberation Sans" panose="020B0604020202020204" pitchFamily="34" charset="0"/>
              </a:rPr>
              <a:t>Straight-Line   </a:t>
            </a:r>
            <a:r>
              <a:rPr lang="en-US" altLang="en-US" sz="2100" b="0" dirty="0">
                <a:latin typeface="Liberation Sans" panose="020B0604020202020204" pitchFamily="34" charset="0"/>
              </a:rPr>
              <a:t>(b) </a:t>
            </a:r>
            <a:r>
              <a:rPr lang="en-US" altLang="en-US" sz="2100" b="0" dirty="0" smtClean="0">
                <a:latin typeface="Liberation Sans" panose="020B0604020202020204" pitchFamily="34" charset="0"/>
              </a:rPr>
              <a:t>Units-of-Activity   </a:t>
            </a:r>
            <a:r>
              <a:rPr lang="en-US" altLang="en-US" sz="2100" b="0" dirty="0">
                <a:latin typeface="Liberation Sans" panose="020B0604020202020204" pitchFamily="34" charset="0"/>
              </a:rPr>
              <a:t>(c) Declining </a:t>
            </a:r>
            <a:r>
              <a:rPr lang="en-US" altLang="en-US" sz="2100" b="0" dirty="0" smtClean="0">
                <a:latin typeface="Liberation Sans" panose="020B0604020202020204" pitchFamily="34" charset="0"/>
              </a:rPr>
              <a:t>Balance</a:t>
            </a:r>
            <a:endParaRPr lang="en-US" altLang="en-US" sz="2100" b="0" dirty="0">
              <a:latin typeface="Liberation Sans" panose="020B0604020202020204" pitchFamily="34" charset="0"/>
            </a:endParaRPr>
          </a:p>
        </p:txBody>
      </p:sp>
      <p:sp>
        <p:nvSpPr>
          <p:cNvPr id="2150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15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21511" name="Rectangle 1"/>
          <p:cNvSpPr>
            <a:spLocks noChangeArrowheads="1"/>
          </p:cNvSpPr>
          <p:nvPr/>
        </p:nvSpPr>
        <p:spPr bwMode="auto">
          <a:xfrm>
            <a:off x="7124700" y="205740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1200" dirty="0" smtClean="0">
                <a:latin typeface="Liberation Sans" panose="020B0604020202020204" pitchFamily="34" charset="0"/>
              </a:rPr>
              <a:t>Illustration 10-7</a:t>
            </a:r>
            <a:endParaRPr lang="en-US" altLang="en-US" sz="1200" dirty="0">
              <a:latin typeface="Liberation Sans" panose="020B0604020202020204" pitchFamily="34" charset="0"/>
            </a:endParaRPr>
          </a:p>
          <a:p>
            <a:pPr algn="l"/>
            <a:r>
              <a:rPr lang="en-US" altLang="en-US" sz="1200" b="0" dirty="0">
                <a:latin typeface="Liberation Sans" panose="020B0604020202020204" pitchFamily="34" charset="0"/>
              </a:rPr>
              <a:t>Delivery truck data</a:t>
            </a:r>
            <a:endParaRPr lang="en-US" altLang="en-US" sz="1200" dirty="0">
              <a:latin typeface="Liberation Sans" panose="020B0604020202020204" pitchFamily="34" charset="0"/>
            </a:endParaRP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Depreciation Methods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85800" y="3276600"/>
            <a:ext cx="6210300" cy="294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2530" name="Text Box 3"/>
          <p:cNvSpPr txBox="1">
            <a:spLocks noChangeArrowheads="1"/>
          </p:cNvSpPr>
          <p:nvPr/>
        </p:nvSpPr>
        <p:spPr bwMode="auto">
          <a:xfrm>
            <a:off x="609600" y="1295400"/>
            <a:ext cx="80010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l">
              <a:buSzPct val="80000"/>
              <a:defRPr sz="28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STRAIGHT-LINE METHOD</a:t>
            </a:r>
          </a:p>
        </p:txBody>
      </p:sp>
      <p:sp>
        <p:nvSpPr>
          <p:cNvPr id="22531" name="Text Box 2"/>
          <p:cNvSpPr txBox="1">
            <a:spLocks noChangeArrowheads="1"/>
          </p:cNvSpPr>
          <p:nvPr/>
        </p:nvSpPr>
        <p:spPr bwMode="auto">
          <a:xfrm>
            <a:off x="609600" y="1912937"/>
            <a:ext cx="7708900"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Expense is </a:t>
            </a:r>
            <a:r>
              <a:rPr lang="en-US" altLang="en-US" sz="2200" dirty="0">
                <a:latin typeface="Liberation Sans" panose="020B0604020202020204" pitchFamily="34" charset="0"/>
              </a:rPr>
              <a:t>same amount</a:t>
            </a:r>
            <a:r>
              <a:rPr lang="en-US" altLang="en-US" sz="2200" b="0" dirty="0">
                <a:latin typeface="Liberation Sans" panose="020B0604020202020204" pitchFamily="34" charset="0"/>
              </a:rPr>
              <a:t> for each year.</a:t>
            </a:r>
          </a:p>
          <a:p>
            <a:pPr algn="l">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Depreciable cost = Cost less salvage value.</a:t>
            </a:r>
          </a:p>
        </p:txBody>
      </p:sp>
      <p:sp>
        <p:nvSpPr>
          <p:cNvPr id="22533" name="Line 2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53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22535" name="Rectangle 1"/>
          <p:cNvSpPr>
            <a:spLocks noChangeArrowheads="1"/>
          </p:cNvSpPr>
          <p:nvPr/>
        </p:nvSpPr>
        <p:spPr bwMode="auto">
          <a:xfrm>
            <a:off x="7010400" y="3276600"/>
            <a:ext cx="1828800" cy="646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1200" dirty="0" smtClean="0">
                <a:latin typeface="Liberation Sans" panose="020B0604020202020204" pitchFamily="34" charset="0"/>
              </a:rPr>
              <a:t>Illustration 10-9 </a:t>
            </a:r>
            <a:endParaRPr lang="en-US" altLang="en-US" sz="1200" dirty="0">
              <a:latin typeface="Liberation Sans" panose="020B0604020202020204" pitchFamily="34" charset="0"/>
            </a:endParaRPr>
          </a:p>
          <a:p>
            <a:pPr algn="l"/>
            <a:r>
              <a:rPr lang="en-US" altLang="en-US" sz="1200" b="0" dirty="0">
                <a:latin typeface="Liberation Sans" panose="020B0604020202020204" pitchFamily="34" charset="0"/>
              </a:rPr>
              <a:t>Formula for straight-line method</a:t>
            </a:r>
          </a:p>
        </p:txBody>
      </p:sp>
      <p:sp>
        <p:nvSpPr>
          <p:cNvPr id="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Depreciation Methods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extLst>
              <p:ext uri="{D42A27DB-BD31-4B8C-83A1-F6EECF244321}">
                <p14:modId xmlns:p14="http://schemas.microsoft.com/office/powerpoint/2010/main" val="3131065728"/>
              </p:ext>
            </p:extLst>
          </p:nvPr>
        </p:nvGraphicFramePr>
        <p:xfrm>
          <a:off x="228600" y="1827213"/>
          <a:ext cx="8667750" cy="3562350"/>
        </p:xfrm>
        <a:graphic>
          <a:graphicData uri="http://schemas.openxmlformats.org/presentationml/2006/ole">
            <mc:AlternateContent xmlns:mc="http://schemas.openxmlformats.org/markup-compatibility/2006">
              <mc:Choice xmlns:v="urn:schemas-microsoft-com:vml" Requires="v">
                <p:oleObj spid="_x0000_s23749" name="Worksheet" r:id="rId4" imgW="4981489" imgH="2038268" progId="Excel.Sheet.8">
                  <p:embed/>
                </p:oleObj>
              </mc:Choice>
              <mc:Fallback>
                <p:oleObj name="Worksheet" r:id="rId4" imgW="4981489" imgH="2038268"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27213"/>
                        <a:ext cx="8667750" cy="3562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5" name="Text Box 3"/>
          <p:cNvSpPr txBox="1">
            <a:spLocks noChangeArrowheads="1"/>
          </p:cNvSpPr>
          <p:nvPr/>
        </p:nvSpPr>
        <p:spPr bwMode="auto">
          <a:xfrm>
            <a:off x="609600" y="1295400"/>
            <a:ext cx="815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05000"/>
              </a:lnSpc>
              <a:spcBef>
                <a:spcPct val="30000"/>
              </a:spcBef>
              <a:buSzPct val="80000"/>
            </a:pPr>
            <a:r>
              <a:rPr lang="en-US" altLang="en-US" sz="2400" dirty="0">
                <a:latin typeface="Liberation Sans" panose="020B0604020202020204" pitchFamily="34" charset="0"/>
              </a:rPr>
              <a:t>Illustration</a:t>
            </a:r>
            <a:r>
              <a:rPr lang="en-US" altLang="en-US" sz="2400" dirty="0">
                <a:solidFill>
                  <a:srgbClr val="800000"/>
                </a:solidFill>
                <a:latin typeface="Liberation Sans" panose="020B0604020202020204" pitchFamily="34" charset="0"/>
              </a:rPr>
              <a:t>:  </a:t>
            </a:r>
            <a:r>
              <a:rPr lang="en-US" altLang="en-US" sz="2400" dirty="0">
                <a:latin typeface="Liberation Sans" panose="020B0604020202020204" pitchFamily="34" charset="0"/>
              </a:rPr>
              <a:t>(Straight-Line)</a:t>
            </a:r>
          </a:p>
        </p:txBody>
      </p:sp>
      <p:sp>
        <p:nvSpPr>
          <p:cNvPr id="23556" name="Text Box 4"/>
          <p:cNvSpPr txBox="1">
            <a:spLocks noChangeArrowheads="1"/>
          </p:cNvSpPr>
          <p:nvPr/>
        </p:nvSpPr>
        <p:spPr bwMode="auto">
          <a:xfrm>
            <a:off x="304800" y="2894013"/>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2017</a:t>
            </a:r>
            <a:endParaRPr lang="en-US" altLang="en-US" sz="1800" dirty="0">
              <a:latin typeface="Liberation Sans" panose="020B0604020202020204" pitchFamily="34" charset="0"/>
            </a:endParaRPr>
          </a:p>
        </p:txBody>
      </p:sp>
      <p:sp>
        <p:nvSpPr>
          <p:cNvPr id="1168389" name="Text Box 5"/>
          <p:cNvSpPr txBox="1">
            <a:spLocks noChangeArrowheads="1"/>
          </p:cNvSpPr>
          <p:nvPr/>
        </p:nvSpPr>
        <p:spPr bwMode="auto">
          <a:xfrm>
            <a:off x="1371600" y="289401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$ 12,000</a:t>
            </a:r>
          </a:p>
        </p:txBody>
      </p:sp>
      <p:sp>
        <p:nvSpPr>
          <p:cNvPr id="1168390" name="Text Box 6"/>
          <p:cNvSpPr txBox="1">
            <a:spLocks noChangeArrowheads="1"/>
          </p:cNvSpPr>
          <p:nvPr/>
        </p:nvSpPr>
        <p:spPr bwMode="auto">
          <a:xfrm>
            <a:off x="3048000" y="2894013"/>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20%</a:t>
            </a:r>
          </a:p>
        </p:txBody>
      </p:sp>
      <p:sp>
        <p:nvSpPr>
          <p:cNvPr id="1168391" name="Text Box 7"/>
          <p:cNvSpPr txBox="1">
            <a:spLocks noChangeArrowheads="1"/>
          </p:cNvSpPr>
          <p:nvPr/>
        </p:nvSpPr>
        <p:spPr bwMode="auto">
          <a:xfrm>
            <a:off x="4398963" y="2894013"/>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a:latin typeface="Liberation Sans" panose="020B0604020202020204" pitchFamily="34" charset="0"/>
              </a:rPr>
              <a:t>$ 2,400</a:t>
            </a:r>
          </a:p>
        </p:txBody>
      </p:sp>
      <p:sp>
        <p:nvSpPr>
          <p:cNvPr id="1168392" name="Text Box 8"/>
          <p:cNvSpPr txBox="1">
            <a:spLocks noChangeArrowheads="1"/>
          </p:cNvSpPr>
          <p:nvPr/>
        </p:nvSpPr>
        <p:spPr bwMode="auto">
          <a:xfrm>
            <a:off x="5934075" y="289401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$ 2,400</a:t>
            </a:r>
          </a:p>
        </p:txBody>
      </p:sp>
      <p:sp>
        <p:nvSpPr>
          <p:cNvPr id="1168393" name="Text Box 9"/>
          <p:cNvSpPr txBox="1">
            <a:spLocks noChangeArrowheads="1"/>
          </p:cNvSpPr>
          <p:nvPr/>
        </p:nvSpPr>
        <p:spPr bwMode="auto">
          <a:xfrm>
            <a:off x="7391400" y="2894013"/>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$ 10,600</a:t>
            </a:r>
          </a:p>
        </p:txBody>
      </p:sp>
      <p:sp>
        <p:nvSpPr>
          <p:cNvPr id="23562" name="Text Box 10"/>
          <p:cNvSpPr txBox="1">
            <a:spLocks noChangeArrowheads="1"/>
          </p:cNvSpPr>
          <p:nvPr/>
        </p:nvSpPr>
        <p:spPr bwMode="auto">
          <a:xfrm>
            <a:off x="304800" y="33035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2018</a:t>
            </a:r>
            <a:endParaRPr lang="en-US" altLang="en-US" sz="1800" dirty="0">
              <a:latin typeface="Liberation Sans" panose="020B0604020202020204" pitchFamily="34" charset="0"/>
            </a:endParaRPr>
          </a:p>
        </p:txBody>
      </p:sp>
      <p:sp>
        <p:nvSpPr>
          <p:cNvPr id="1168395" name="Text Box 11"/>
          <p:cNvSpPr txBox="1">
            <a:spLocks noChangeArrowheads="1"/>
          </p:cNvSpPr>
          <p:nvPr/>
        </p:nvSpPr>
        <p:spPr bwMode="auto">
          <a:xfrm>
            <a:off x="1371600" y="33035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12,000</a:t>
            </a:r>
          </a:p>
        </p:txBody>
      </p:sp>
      <p:sp>
        <p:nvSpPr>
          <p:cNvPr id="1168396" name="Text Box 12"/>
          <p:cNvSpPr txBox="1">
            <a:spLocks noChangeArrowheads="1"/>
          </p:cNvSpPr>
          <p:nvPr/>
        </p:nvSpPr>
        <p:spPr bwMode="auto">
          <a:xfrm>
            <a:off x="3057525" y="33035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r"/>
              </a:tabLst>
              <a:defRPr sz="2900" b="1">
                <a:solidFill>
                  <a:schemeClr val="tx1"/>
                </a:solidFill>
                <a:latin typeface="Arial" charset="0"/>
              </a:defRPr>
            </a:lvl1pPr>
            <a:lvl2pPr marL="742950" indent="-285750">
              <a:tabLst>
                <a:tab pos="571500" algn="r"/>
              </a:tabLst>
              <a:defRPr sz="2900" b="1">
                <a:solidFill>
                  <a:schemeClr val="tx1"/>
                </a:solidFill>
                <a:latin typeface="Arial" charset="0"/>
              </a:defRPr>
            </a:lvl2pPr>
            <a:lvl3pPr marL="1143000" indent="-228600">
              <a:tabLst>
                <a:tab pos="571500" algn="r"/>
              </a:tabLst>
              <a:defRPr sz="2900" b="1">
                <a:solidFill>
                  <a:schemeClr val="tx1"/>
                </a:solidFill>
                <a:latin typeface="Arial" charset="0"/>
              </a:defRPr>
            </a:lvl3pPr>
            <a:lvl4pPr marL="1600200" indent="-228600">
              <a:tabLst>
                <a:tab pos="571500" algn="r"/>
              </a:tabLst>
              <a:defRPr sz="2900" b="1">
                <a:solidFill>
                  <a:schemeClr val="tx1"/>
                </a:solidFill>
                <a:latin typeface="Arial" charset="0"/>
              </a:defRPr>
            </a:lvl4pPr>
            <a:lvl5pPr marL="2057400" indent="-228600">
              <a:tabLst>
                <a:tab pos="571500" algn="r"/>
              </a:tabLst>
              <a:defRPr sz="2900" b="1">
                <a:solidFill>
                  <a:schemeClr val="tx1"/>
                </a:solidFill>
                <a:latin typeface="Arial" charset="0"/>
              </a:defRPr>
            </a:lvl5pPr>
            <a:lvl6pPr marL="2514600" indent="-228600" algn="ctr" eaLnBrk="0" fontAlgn="base" hangingPunct="0">
              <a:spcBef>
                <a:spcPct val="0"/>
              </a:spcBef>
              <a:spcAft>
                <a:spcPct val="0"/>
              </a:spcAft>
              <a:tabLst>
                <a:tab pos="571500" algn="r"/>
              </a:tabLst>
              <a:defRPr sz="2900" b="1">
                <a:solidFill>
                  <a:schemeClr val="tx1"/>
                </a:solidFill>
                <a:latin typeface="Arial" charset="0"/>
              </a:defRPr>
            </a:lvl6pPr>
            <a:lvl7pPr marL="2971800" indent="-228600" algn="ctr" eaLnBrk="0" fontAlgn="base" hangingPunct="0">
              <a:spcBef>
                <a:spcPct val="0"/>
              </a:spcBef>
              <a:spcAft>
                <a:spcPct val="0"/>
              </a:spcAft>
              <a:tabLst>
                <a:tab pos="571500" algn="r"/>
              </a:tabLst>
              <a:defRPr sz="2900" b="1">
                <a:solidFill>
                  <a:schemeClr val="tx1"/>
                </a:solidFill>
                <a:latin typeface="Arial" charset="0"/>
              </a:defRPr>
            </a:lvl7pPr>
            <a:lvl8pPr marL="3429000" indent="-228600" algn="ctr" eaLnBrk="0" fontAlgn="base" hangingPunct="0">
              <a:spcBef>
                <a:spcPct val="0"/>
              </a:spcBef>
              <a:spcAft>
                <a:spcPct val="0"/>
              </a:spcAft>
              <a:tabLst>
                <a:tab pos="571500" algn="r"/>
              </a:tabLst>
              <a:defRPr sz="2900" b="1">
                <a:solidFill>
                  <a:schemeClr val="tx1"/>
                </a:solidFill>
                <a:latin typeface="Arial" charset="0"/>
              </a:defRPr>
            </a:lvl8pPr>
            <a:lvl9pPr marL="3886200" indent="-228600" algn="ctr" eaLnBrk="0" fontAlgn="base" hangingPunct="0">
              <a:spcBef>
                <a:spcPct val="0"/>
              </a:spcBef>
              <a:spcAft>
                <a:spcPct val="0"/>
              </a:spcAft>
              <a:tabLst>
                <a:tab pos="571500" algn="r"/>
              </a:tabLst>
              <a:defRPr sz="2900" b="1">
                <a:solidFill>
                  <a:schemeClr val="tx1"/>
                </a:solidFill>
                <a:latin typeface="Arial" charset="0"/>
              </a:defRPr>
            </a:lvl9pPr>
          </a:lstStyle>
          <a:p>
            <a:pPr algn="l">
              <a:spcBef>
                <a:spcPct val="50000"/>
              </a:spcBef>
            </a:pPr>
            <a:r>
              <a:rPr lang="en-US" altLang="en-US" sz="1800" dirty="0">
                <a:latin typeface="Liberation Sans" panose="020B0604020202020204" pitchFamily="34" charset="0"/>
              </a:rPr>
              <a:t>	20</a:t>
            </a:r>
          </a:p>
        </p:txBody>
      </p:sp>
      <p:sp>
        <p:nvSpPr>
          <p:cNvPr id="1168397" name="Text Box 13"/>
          <p:cNvSpPr txBox="1">
            <a:spLocks noChangeArrowheads="1"/>
          </p:cNvSpPr>
          <p:nvPr/>
        </p:nvSpPr>
        <p:spPr bwMode="auto">
          <a:xfrm>
            <a:off x="4495800" y="330358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a:latin typeface="Liberation Sans" panose="020B0604020202020204" pitchFamily="34" charset="0"/>
              </a:rPr>
              <a:t>2,400</a:t>
            </a:r>
          </a:p>
        </p:txBody>
      </p:sp>
      <p:sp>
        <p:nvSpPr>
          <p:cNvPr id="1168398" name="Text Box 14"/>
          <p:cNvSpPr txBox="1">
            <a:spLocks noChangeArrowheads="1"/>
          </p:cNvSpPr>
          <p:nvPr/>
        </p:nvSpPr>
        <p:spPr bwMode="auto">
          <a:xfrm>
            <a:off x="5943600" y="33035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4,800</a:t>
            </a:r>
          </a:p>
        </p:txBody>
      </p:sp>
      <p:sp>
        <p:nvSpPr>
          <p:cNvPr id="1168399" name="Text Box 15"/>
          <p:cNvSpPr txBox="1">
            <a:spLocks noChangeArrowheads="1"/>
          </p:cNvSpPr>
          <p:nvPr/>
        </p:nvSpPr>
        <p:spPr bwMode="auto">
          <a:xfrm>
            <a:off x="7391400" y="33035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8,200</a:t>
            </a:r>
          </a:p>
        </p:txBody>
      </p:sp>
      <p:sp>
        <p:nvSpPr>
          <p:cNvPr id="23568" name="Text Box 16"/>
          <p:cNvSpPr txBox="1">
            <a:spLocks noChangeArrowheads="1"/>
          </p:cNvSpPr>
          <p:nvPr/>
        </p:nvSpPr>
        <p:spPr bwMode="auto">
          <a:xfrm>
            <a:off x="304800" y="3732213"/>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2019</a:t>
            </a:r>
            <a:endParaRPr lang="en-US" altLang="en-US" sz="1800" dirty="0">
              <a:latin typeface="Liberation Sans" panose="020B0604020202020204" pitchFamily="34" charset="0"/>
            </a:endParaRPr>
          </a:p>
        </p:txBody>
      </p:sp>
      <p:sp>
        <p:nvSpPr>
          <p:cNvPr id="1168401" name="Text Box 17"/>
          <p:cNvSpPr txBox="1">
            <a:spLocks noChangeArrowheads="1"/>
          </p:cNvSpPr>
          <p:nvPr/>
        </p:nvSpPr>
        <p:spPr bwMode="auto">
          <a:xfrm>
            <a:off x="1371600" y="373221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12,000</a:t>
            </a:r>
          </a:p>
        </p:txBody>
      </p:sp>
      <p:sp>
        <p:nvSpPr>
          <p:cNvPr id="1168402" name="Text Box 18"/>
          <p:cNvSpPr txBox="1">
            <a:spLocks noChangeArrowheads="1"/>
          </p:cNvSpPr>
          <p:nvPr/>
        </p:nvSpPr>
        <p:spPr bwMode="auto">
          <a:xfrm>
            <a:off x="3057525" y="3732213"/>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r"/>
              </a:tabLst>
              <a:defRPr sz="2900" b="1">
                <a:solidFill>
                  <a:schemeClr val="tx1"/>
                </a:solidFill>
                <a:latin typeface="Arial" charset="0"/>
              </a:defRPr>
            </a:lvl1pPr>
            <a:lvl2pPr marL="742950" indent="-285750">
              <a:tabLst>
                <a:tab pos="571500" algn="r"/>
              </a:tabLst>
              <a:defRPr sz="2900" b="1">
                <a:solidFill>
                  <a:schemeClr val="tx1"/>
                </a:solidFill>
                <a:latin typeface="Arial" charset="0"/>
              </a:defRPr>
            </a:lvl2pPr>
            <a:lvl3pPr marL="1143000" indent="-228600">
              <a:tabLst>
                <a:tab pos="571500" algn="r"/>
              </a:tabLst>
              <a:defRPr sz="2900" b="1">
                <a:solidFill>
                  <a:schemeClr val="tx1"/>
                </a:solidFill>
                <a:latin typeface="Arial" charset="0"/>
              </a:defRPr>
            </a:lvl3pPr>
            <a:lvl4pPr marL="1600200" indent="-228600">
              <a:tabLst>
                <a:tab pos="571500" algn="r"/>
              </a:tabLst>
              <a:defRPr sz="2900" b="1">
                <a:solidFill>
                  <a:schemeClr val="tx1"/>
                </a:solidFill>
                <a:latin typeface="Arial" charset="0"/>
              </a:defRPr>
            </a:lvl4pPr>
            <a:lvl5pPr marL="2057400" indent="-228600">
              <a:tabLst>
                <a:tab pos="571500" algn="r"/>
              </a:tabLst>
              <a:defRPr sz="2900" b="1">
                <a:solidFill>
                  <a:schemeClr val="tx1"/>
                </a:solidFill>
                <a:latin typeface="Arial" charset="0"/>
              </a:defRPr>
            </a:lvl5pPr>
            <a:lvl6pPr marL="2514600" indent="-228600" algn="ctr" eaLnBrk="0" fontAlgn="base" hangingPunct="0">
              <a:spcBef>
                <a:spcPct val="0"/>
              </a:spcBef>
              <a:spcAft>
                <a:spcPct val="0"/>
              </a:spcAft>
              <a:tabLst>
                <a:tab pos="571500" algn="r"/>
              </a:tabLst>
              <a:defRPr sz="2900" b="1">
                <a:solidFill>
                  <a:schemeClr val="tx1"/>
                </a:solidFill>
                <a:latin typeface="Arial" charset="0"/>
              </a:defRPr>
            </a:lvl6pPr>
            <a:lvl7pPr marL="2971800" indent="-228600" algn="ctr" eaLnBrk="0" fontAlgn="base" hangingPunct="0">
              <a:spcBef>
                <a:spcPct val="0"/>
              </a:spcBef>
              <a:spcAft>
                <a:spcPct val="0"/>
              </a:spcAft>
              <a:tabLst>
                <a:tab pos="571500" algn="r"/>
              </a:tabLst>
              <a:defRPr sz="2900" b="1">
                <a:solidFill>
                  <a:schemeClr val="tx1"/>
                </a:solidFill>
                <a:latin typeface="Arial" charset="0"/>
              </a:defRPr>
            </a:lvl7pPr>
            <a:lvl8pPr marL="3429000" indent="-228600" algn="ctr" eaLnBrk="0" fontAlgn="base" hangingPunct="0">
              <a:spcBef>
                <a:spcPct val="0"/>
              </a:spcBef>
              <a:spcAft>
                <a:spcPct val="0"/>
              </a:spcAft>
              <a:tabLst>
                <a:tab pos="571500" algn="r"/>
              </a:tabLst>
              <a:defRPr sz="2900" b="1">
                <a:solidFill>
                  <a:schemeClr val="tx1"/>
                </a:solidFill>
                <a:latin typeface="Arial" charset="0"/>
              </a:defRPr>
            </a:lvl8pPr>
            <a:lvl9pPr marL="3886200" indent="-228600" algn="ctr" eaLnBrk="0" fontAlgn="base" hangingPunct="0">
              <a:spcBef>
                <a:spcPct val="0"/>
              </a:spcBef>
              <a:spcAft>
                <a:spcPct val="0"/>
              </a:spcAft>
              <a:tabLst>
                <a:tab pos="571500" algn="r"/>
              </a:tabLst>
              <a:defRPr sz="2900" b="1">
                <a:solidFill>
                  <a:schemeClr val="tx1"/>
                </a:solidFill>
                <a:latin typeface="Arial" charset="0"/>
              </a:defRPr>
            </a:lvl9pPr>
          </a:lstStyle>
          <a:p>
            <a:pPr algn="l">
              <a:spcBef>
                <a:spcPct val="50000"/>
              </a:spcBef>
            </a:pPr>
            <a:r>
              <a:rPr lang="en-US" altLang="en-US" sz="1800" dirty="0">
                <a:latin typeface="Liberation Sans" panose="020B0604020202020204" pitchFamily="34" charset="0"/>
              </a:rPr>
              <a:t>	20</a:t>
            </a:r>
          </a:p>
        </p:txBody>
      </p:sp>
      <p:sp>
        <p:nvSpPr>
          <p:cNvPr id="1168403" name="Text Box 19"/>
          <p:cNvSpPr txBox="1">
            <a:spLocks noChangeArrowheads="1"/>
          </p:cNvSpPr>
          <p:nvPr/>
        </p:nvSpPr>
        <p:spPr bwMode="auto">
          <a:xfrm>
            <a:off x="4495800" y="3732213"/>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a:latin typeface="Liberation Sans" panose="020B0604020202020204" pitchFamily="34" charset="0"/>
              </a:rPr>
              <a:t>2,400</a:t>
            </a:r>
          </a:p>
        </p:txBody>
      </p:sp>
      <p:sp>
        <p:nvSpPr>
          <p:cNvPr id="1168404" name="Text Box 20"/>
          <p:cNvSpPr txBox="1">
            <a:spLocks noChangeArrowheads="1"/>
          </p:cNvSpPr>
          <p:nvPr/>
        </p:nvSpPr>
        <p:spPr bwMode="auto">
          <a:xfrm>
            <a:off x="5943600" y="373221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7,200</a:t>
            </a:r>
          </a:p>
        </p:txBody>
      </p:sp>
      <p:sp>
        <p:nvSpPr>
          <p:cNvPr id="1168405" name="Text Box 21"/>
          <p:cNvSpPr txBox="1">
            <a:spLocks noChangeArrowheads="1"/>
          </p:cNvSpPr>
          <p:nvPr/>
        </p:nvSpPr>
        <p:spPr bwMode="auto">
          <a:xfrm>
            <a:off x="7391400" y="3732213"/>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5,800</a:t>
            </a:r>
          </a:p>
        </p:txBody>
      </p:sp>
      <p:sp>
        <p:nvSpPr>
          <p:cNvPr id="23574" name="Text Box 22"/>
          <p:cNvSpPr txBox="1">
            <a:spLocks noChangeArrowheads="1"/>
          </p:cNvSpPr>
          <p:nvPr/>
        </p:nvSpPr>
        <p:spPr bwMode="auto">
          <a:xfrm>
            <a:off x="304800" y="41417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2020</a:t>
            </a:r>
            <a:endParaRPr lang="en-US" altLang="en-US" sz="1800" dirty="0">
              <a:latin typeface="Liberation Sans" panose="020B0604020202020204" pitchFamily="34" charset="0"/>
            </a:endParaRPr>
          </a:p>
        </p:txBody>
      </p:sp>
      <p:sp>
        <p:nvSpPr>
          <p:cNvPr id="1168407" name="Text Box 23"/>
          <p:cNvSpPr txBox="1">
            <a:spLocks noChangeArrowheads="1"/>
          </p:cNvSpPr>
          <p:nvPr/>
        </p:nvSpPr>
        <p:spPr bwMode="auto">
          <a:xfrm>
            <a:off x="1371600" y="41417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12,000</a:t>
            </a:r>
          </a:p>
        </p:txBody>
      </p:sp>
      <p:sp>
        <p:nvSpPr>
          <p:cNvPr id="1168408" name="Text Box 24"/>
          <p:cNvSpPr txBox="1">
            <a:spLocks noChangeArrowheads="1"/>
          </p:cNvSpPr>
          <p:nvPr/>
        </p:nvSpPr>
        <p:spPr bwMode="auto">
          <a:xfrm>
            <a:off x="3057525" y="41417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r"/>
              </a:tabLst>
              <a:defRPr sz="2900" b="1">
                <a:solidFill>
                  <a:schemeClr val="tx1"/>
                </a:solidFill>
                <a:latin typeface="Arial" charset="0"/>
              </a:defRPr>
            </a:lvl1pPr>
            <a:lvl2pPr marL="742950" indent="-285750">
              <a:tabLst>
                <a:tab pos="571500" algn="r"/>
              </a:tabLst>
              <a:defRPr sz="2900" b="1">
                <a:solidFill>
                  <a:schemeClr val="tx1"/>
                </a:solidFill>
                <a:latin typeface="Arial" charset="0"/>
              </a:defRPr>
            </a:lvl2pPr>
            <a:lvl3pPr marL="1143000" indent="-228600">
              <a:tabLst>
                <a:tab pos="571500" algn="r"/>
              </a:tabLst>
              <a:defRPr sz="2900" b="1">
                <a:solidFill>
                  <a:schemeClr val="tx1"/>
                </a:solidFill>
                <a:latin typeface="Arial" charset="0"/>
              </a:defRPr>
            </a:lvl3pPr>
            <a:lvl4pPr marL="1600200" indent="-228600">
              <a:tabLst>
                <a:tab pos="571500" algn="r"/>
              </a:tabLst>
              <a:defRPr sz="2900" b="1">
                <a:solidFill>
                  <a:schemeClr val="tx1"/>
                </a:solidFill>
                <a:latin typeface="Arial" charset="0"/>
              </a:defRPr>
            </a:lvl4pPr>
            <a:lvl5pPr marL="2057400" indent="-228600">
              <a:tabLst>
                <a:tab pos="571500" algn="r"/>
              </a:tabLst>
              <a:defRPr sz="2900" b="1">
                <a:solidFill>
                  <a:schemeClr val="tx1"/>
                </a:solidFill>
                <a:latin typeface="Arial" charset="0"/>
              </a:defRPr>
            </a:lvl5pPr>
            <a:lvl6pPr marL="2514600" indent="-228600" algn="ctr" eaLnBrk="0" fontAlgn="base" hangingPunct="0">
              <a:spcBef>
                <a:spcPct val="0"/>
              </a:spcBef>
              <a:spcAft>
                <a:spcPct val="0"/>
              </a:spcAft>
              <a:tabLst>
                <a:tab pos="571500" algn="r"/>
              </a:tabLst>
              <a:defRPr sz="2900" b="1">
                <a:solidFill>
                  <a:schemeClr val="tx1"/>
                </a:solidFill>
                <a:latin typeface="Arial" charset="0"/>
              </a:defRPr>
            </a:lvl6pPr>
            <a:lvl7pPr marL="2971800" indent="-228600" algn="ctr" eaLnBrk="0" fontAlgn="base" hangingPunct="0">
              <a:spcBef>
                <a:spcPct val="0"/>
              </a:spcBef>
              <a:spcAft>
                <a:spcPct val="0"/>
              </a:spcAft>
              <a:tabLst>
                <a:tab pos="571500" algn="r"/>
              </a:tabLst>
              <a:defRPr sz="2900" b="1">
                <a:solidFill>
                  <a:schemeClr val="tx1"/>
                </a:solidFill>
                <a:latin typeface="Arial" charset="0"/>
              </a:defRPr>
            </a:lvl7pPr>
            <a:lvl8pPr marL="3429000" indent="-228600" algn="ctr" eaLnBrk="0" fontAlgn="base" hangingPunct="0">
              <a:spcBef>
                <a:spcPct val="0"/>
              </a:spcBef>
              <a:spcAft>
                <a:spcPct val="0"/>
              </a:spcAft>
              <a:tabLst>
                <a:tab pos="571500" algn="r"/>
              </a:tabLst>
              <a:defRPr sz="2900" b="1">
                <a:solidFill>
                  <a:schemeClr val="tx1"/>
                </a:solidFill>
                <a:latin typeface="Arial" charset="0"/>
              </a:defRPr>
            </a:lvl8pPr>
            <a:lvl9pPr marL="3886200" indent="-228600" algn="ctr" eaLnBrk="0" fontAlgn="base" hangingPunct="0">
              <a:spcBef>
                <a:spcPct val="0"/>
              </a:spcBef>
              <a:spcAft>
                <a:spcPct val="0"/>
              </a:spcAft>
              <a:tabLst>
                <a:tab pos="571500" algn="r"/>
              </a:tabLst>
              <a:defRPr sz="2900" b="1">
                <a:solidFill>
                  <a:schemeClr val="tx1"/>
                </a:solidFill>
                <a:latin typeface="Arial" charset="0"/>
              </a:defRPr>
            </a:lvl9pPr>
          </a:lstStyle>
          <a:p>
            <a:pPr algn="l">
              <a:spcBef>
                <a:spcPct val="50000"/>
              </a:spcBef>
            </a:pPr>
            <a:r>
              <a:rPr lang="en-US" altLang="en-US" sz="1800" dirty="0">
                <a:latin typeface="Liberation Sans" panose="020B0604020202020204" pitchFamily="34" charset="0"/>
              </a:rPr>
              <a:t>	20</a:t>
            </a:r>
          </a:p>
        </p:txBody>
      </p:sp>
      <p:sp>
        <p:nvSpPr>
          <p:cNvPr id="1168409" name="Text Box 25"/>
          <p:cNvSpPr txBox="1">
            <a:spLocks noChangeArrowheads="1"/>
          </p:cNvSpPr>
          <p:nvPr/>
        </p:nvSpPr>
        <p:spPr bwMode="auto">
          <a:xfrm>
            <a:off x="4495800" y="414178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a:latin typeface="Liberation Sans" panose="020B0604020202020204" pitchFamily="34" charset="0"/>
              </a:rPr>
              <a:t>2,400</a:t>
            </a:r>
          </a:p>
        </p:txBody>
      </p:sp>
      <p:sp>
        <p:nvSpPr>
          <p:cNvPr id="1168410" name="Text Box 26"/>
          <p:cNvSpPr txBox="1">
            <a:spLocks noChangeArrowheads="1"/>
          </p:cNvSpPr>
          <p:nvPr/>
        </p:nvSpPr>
        <p:spPr bwMode="auto">
          <a:xfrm>
            <a:off x="5943600" y="41417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9,600</a:t>
            </a:r>
          </a:p>
        </p:txBody>
      </p:sp>
      <p:sp>
        <p:nvSpPr>
          <p:cNvPr id="1168411" name="Text Box 27"/>
          <p:cNvSpPr txBox="1">
            <a:spLocks noChangeArrowheads="1"/>
          </p:cNvSpPr>
          <p:nvPr/>
        </p:nvSpPr>
        <p:spPr bwMode="auto">
          <a:xfrm>
            <a:off x="7391400" y="41417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3,400</a:t>
            </a:r>
          </a:p>
        </p:txBody>
      </p:sp>
      <p:sp>
        <p:nvSpPr>
          <p:cNvPr id="23580" name="Text Box 28"/>
          <p:cNvSpPr txBox="1">
            <a:spLocks noChangeArrowheads="1"/>
          </p:cNvSpPr>
          <p:nvPr/>
        </p:nvSpPr>
        <p:spPr bwMode="auto">
          <a:xfrm>
            <a:off x="304800" y="4570413"/>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2021</a:t>
            </a:r>
            <a:endParaRPr lang="en-US" altLang="en-US" sz="1800" dirty="0">
              <a:latin typeface="Liberation Sans" panose="020B0604020202020204" pitchFamily="34" charset="0"/>
            </a:endParaRPr>
          </a:p>
        </p:txBody>
      </p:sp>
      <p:sp>
        <p:nvSpPr>
          <p:cNvPr id="1168413" name="Text Box 29"/>
          <p:cNvSpPr txBox="1">
            <a:spLocks noChangeArrowheads="1"/>
          </p:cNvSpPr>
          <p:nvPr/>
        </p:nvSpPr>
        <p:spPr bwMode="auto">
          <a:xfrm>
            <a:off x="1371600" y="457041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12,000</a:t>
            </a:r>
          </a:p>
        </p:txBody>
      </p:sp>
      <p:sp>
        <p:nvSpPr>
          <p:cNvPr id="1168414" name="Text Box 30"/>
          <p:cNvSpPr txBox="1">
            <a:spLocks noChangeArrowheads="1"/>
          </p:cNvSpPr>
          <p:nvPr/>
        </p:nvSpPr>
        <p:spPr bwMode="auto">
          <a:xfrm>
            <a:off x="3057525" y="4570413"/>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r"/>
              </a:tabLst>
              <a:defRPr sz="2900" b="1">
                <a:solidFill>
                  <a:schemeClr val="tx1"/>
                </a:solidFill>
                <a:latin typeface="Arial" charset="0"/>
              </a:defRPr>
            </a:lvl1pPr>
            <a:lvl2pPr marL="742950" indent="-285750">
              <a:tabLst>
                <a:tab pos="571500" algn="r"/>
              </a:tabLst>
              <a:defRPr sz="2900" b="1">
                <a:solidFill>
                  <a:schemeClr val="tx1"/>
                </a:solidFill>
                <a:latin typeface="Arial" charset="0"/>
              </a:defRPr>
            </a:lvl2pPr>
            <a:lvl3pPr marL="1143000" indent="-228600">
              <a:tabLst>
                <a:tab pos="571500" algn="r"/>
              </a:tabLst>
              <a:defRPr sz="2900" b="1">
                <a:solidFill>
                  <a:schemeClr val="tx1"/>
                </a:solidFill>
                <a:latin typeface="Arial" charset="0"/>
              </a:defRPr>
            </a:lvl3pPr>
            <a:lvl4pPr marL="1600200" indent="-228600">
              <a:tabLst>
                <a:tab pos="571500" algn="r"/>
              </a:tabLst>
              <a:defRPr sz="2900" b="1">
                <a:solidFill>
                  <a:schemeClr val="tx1"/>
                </a:solidFill>
                <a:latin typeface="Arial" charset="0"/>
              </a:defRPr>
            </a:lvl4pPr>
            <a:lvl5pPr marL="2057400" indent="-228600">
              <a:tabLst>
                <a:tab pos="571500" algn="r"/>
              </a:tabLst>
              <a:defRPr sz="2900" b="1">
                <a:solidFill>
                  <a:schemeClr val="tx1"/>
                </a:solidFill>
                <a:latin typeface="Arial" charset="0"/>
              </a:defRPr>
            </a:lvl5pPr>
            <a:lvl6pPr marL="2514600" indent="-228600" algn="ctr" eaLnBrk="0" fontAlgn="base" hangingPunct="0">
              <a:spcBef>
                <a:spcPct val="0"/>
              </a:spcBef>
              <a:spcAft>
                <a:spcPct val="0"/>
              </a:spcAft>
              <a:tabLst>
                <a:tab pos="571500" algn="r"/>
              </a:tabLst>
              <a:defRPr sz="2900" b="1">
                <a:solidFill>
                  <a:schemeClr val="tx1"/>
                </a:solidFill>
                <a:latin typeface="Arial" charset="0"/>
              </a:defRPr>
            </a:lvl6pPr>
            <a:lvl7pPr marL="2971800" indent="-228600" algn="ctr" eaLnBrk="0" fontAlgn="base" hangingPunct="0">
              <a:spcBef>
                <a:spcPct val="0"/>
              </a:spcBef>
              <a:spcAft>
                <a:spcPct val="0"/>
              </a:spcAft>
              <a:tabLst>
                <a:tab pos="571500" algn="r"/>
              </a:tabLst>
              <a:defRPr sz="2900" b="1">
                <a:solidFill>
                  <a:schemeClr val="tx1"/>
                </a:solidFill>
                <a:latin typeface="Arial" charset="0"/>
              </a:defRPr>
            </a:lvl7pPr>
            <a:lvl8pPr marL="3429000" indent="-228600" algn="ctr" eaLnBrk="0" fontAlgn="base" hangingPunct="0">
              <a:spcBef>
                <a:spcPct val="0"/>
              </a:spcBef>
              <a:spcAft>
                <a:spcPct val="0"/>
              </a:spcAft>
              <a:tabLst>
                <a:tab pos="571500" algn="r"/>
              </a:tabLst>
              <a:defRPr sz="2900" b="1">
                <a:solidFill>
                  <a:schemeClr val="tx1"/>
                </a:solidFill>
                <a:latin typeface="Arial" charset="0"/>
              </a:defRPr>
            </a:lvl8pPr>
            <a:lvl9pPr marL="3886200" indent="-228600" algn="ctr" eaLnBrk="0" fontAlgn="base" hangingPunct="0">
              <a:spcBef>
                <a:spcPct val="0"/>
              </a:spcBef>
              <a:spcAft>
                <a:spcPct val="0"/>
              </a:spcAft>
              <a:tabLst>
                <a:tab pos="571500" algn="r"/>
              </a:tabLst>
              <a:defRPr sz="2900" b="1">
                <a:solidFill>
                  <a:schemeClr val="tx1"/>
                </a:solidFill>
                <a:latin typeface="Arial" charset="0"/>
              </a:defRPr>
            </a:lvl9pPr>
          </a:lstStyle>
          <a:p>
            <a:pPr algn="l">
              <a:spcBef>
                <a:spcPct val="50000"/>
              </a:spcBef>
            </a:pPr>
            <a:r>
              <a:rPr lang="en-US" altLang="en-US" sz="1800" dirty="0">
                <a:latin typeface="Liberation Sans" panose="020B0604020202020204" pitchFamily="34" charset="0"/>
              </a:rPr>
              <a:t>	20</a:t>
            </a:r>
          </a:p>
        </p:txBody>
      </p:sp>
      <p:sp>
        <p:nvSpPr>
          <p:cNvPr id="1168415" name="Text Box 31"/>
          <p:cNvSpPr txBox="1">
            <a:spLocks noChangeArrowheads="1"/>
          </p:cNvSpPr>
          <p:nvPr/>
        </p:nvSpPr>
        <p:spPr bwMode="auto">
          <a:xfrm>
            <a:off x="4495800" y="4570413"/>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a:latin typeface="Liberation Sans" panose="020B0604020202020204" pitchFamily="34" charset="0"/>
              </a:rPr>
              <a:t>2,400</a:t>
            </a:r>
          </a:p>
        </p:txBody>
      </p:sp>
      <p:sp>
        <p:nvSpPr>
          <p:cNvPr id="1168416" name="Text Box 32"/>
          <p:cNvSpPr txBox="1">
            <a:spLocks noChangeArrowheads="1"/>
          </p:cNvSpPr>
          <p:nvPr/>
        </p:nvSpPr>
        <p:spPr bwMode="auto">
          <a:xfrm>
            <a:off x="5943600" y="457041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12,000</a:t>
            </a:r>
          </a:p>
        </p:txBody>
      </p:sp>
      <p:sp>
        <p:nvSpPr>
          <p:cNvPr id="1168417" name="Text Box 33"/>
          <p:cNvSpPr txBox="1">
            <a:spLocks noChangeArrowheads="1"/>
          </p:cNvSpPr>
          <p:nvPr/>
        </p:nvSpPr>
        <p:spPr bwMode="auto">
          <a:xfrm>
            <a:off x="7391400" y="4570413"/>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1,000</a:t>
            </a:r>
          </a:p>
        </p:txBody>
      </p:sp>
      <p:sp>
        <p:nvSpPr>
          <p:cNvPr id="23586" name="Text Box 34"/>
          <p:cNvSpPr txBox="1">
            <a:spLocks noChangeArrowheads="1"/>
          </p:cNvSpPr>
          <p:nvPr/>
        </p:nvSpPr>
        <p:spPr bwMode="auto">
          <a:xfrm>
            <a:off x="381000" y="5256213"/>
            <a:ext cx="1447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solidFill>
                  <a:srgbClr val="800000"/>
                </a:solidFill>
                <a:latin typeface="Liberation Sans" panose="020B0604020202020204" pitchFamily="34" charset="0"/>
              </a:rPr>
              <a:t>2017  Journal </a:t>
            </a:r>
            <a:r>
              <a:rPr lang="en-US" altLang="en-US" sz="1800" dirty="0">
                <a:solidFill>
                  <a:srgbClr val="800000"/>
                </a:solidFill>
                <a:latin typeface="Liberation Sans" panose="020B0604020202020204" pitchFamily="34" charset="0"/>
              </a:rPr>
              <a:t>Entry</a:t>
            </a:r>
          </a:p>
        </p:txBody>
      </p:sp>
      <p:sp>
        <p:nvSpPr>
          <p:cNvPr id="1168419" name="Text Box 35"/>
          <p:cNvSpPr txBox="1">
            <a:spLocks noChangeArrowheads="1"/>
          </p:cNvSpPr>
          <p:nvPr/>
        </p:nvSpPr>
        <p:spPr bwMode="auto">
          <a:xfrm>
            <a:off x="1828800" y="5256213"/>
            <a:ext cx="6858000" cy="73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257800" algn="r"/>
                <a:tab pos="6286500" algn="r"/>
                <a:tab pos="7426325" algn="r"/>
              </a:tabLst>
              <a:defRPr sz="2900" b="1">
                <a:solidFill>
                  <a:schemeClr val="tx1"/>
                </a:solidFill>
                <a:latin typeface="Arial" charset="0"/>
              </a:defRPr>
            </a:lvl1pPr>
            <a:lvl2pPr marL="742950" indent="-285750">
              <a:tabLst>
                <a:tab pos="5257800" algn="r"/>
                <a:tab pos="6286500" algn="r"/>
                <a:tab pos="7426325" algn="r"/>
              </a:tabLst>
              <a:defRPr sz="2900" b="1">
                <a:solidFill>
                  <a:schemeClr val="tx1"/>
                </a:solidFill>
                <a:latin typeface="Arial" charset="0"/>
              </a:defRPr>
            </a:lvl2pPr>
            <a:lvl3pPr marL="1143000" indent="-228600">
              <a:tabLst>
                <a:tab pos="5257800" algn="r"/>
                <a:tab pos="6286500" algn="r"/>
                <a:tab pos="7426325" algn="r"/>
              </a:tabLst>
              <a:defRPr sz="2900" b="1">
                <a:solidFill>
                  <a:schemeClr val="tx1"/>
                </a:solidFill>
                <a:latin typeface="Arial" charset="0"/>
              </a:defRPr>
            </a:lvl3pPr>
            <a:lvl4pPr marL="1600200" indent="-228600">
              <a:tabLst>
                <a:tab pos="5257800" algn="r"/>
                <a:tab pos="6286500" algn="r"/>
                <a:tab pos="7426325" algn="r"/>
              </a:tabLst>
              <a:defRPr sz="2900" b="1">
                <a:solidFill>
                  <a:schemeClr val="tx1"/>
                </a:solidFill>
                <a:latin typeface="Arial" charset="0"/>
              </a:defRPr>
            </a:lvl4pPr>
            <a:lvl5pPr marL="2057400" indent="-228600">
              <a:tabLst>
                <a:tab pos="5257800" algn="r"/>
                <a:tab pos="6286500" algn="r"/>
                <a:tab pos="7426325"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9pPr>
          </a:lstStyle>
          <a:p>
            <a:pPr algn="l">
              <a:spcBef>
                <a:spcPct val="5000"/>
              </a:spcBef>
              <a:spcAft>
                <a:spcPct val="20000"/>
              </a:spcAft>
              <a:buSzPct val="80000"/>
            </a:pPr>
            <a:r>
              <a:rPr lang="en-US" altLang="en-US" sz="1800" dirty="0">
                <a:latin typeface="Liberation Sans" panose="020B0604020202020204" pitchFamily="34" charset="0"/>
              </a:rPr>
              <a:t>Depreciation expense 	2,400</a:t>
            </a:r>
          </a:p>
          <a:p>
            <a:pPr algn="l">
              <a:spcBef>
                <a:spcPct val="15000"/>
              </a:spcBef>
              <a:spcAft>
                <a:spcPct val="20000"/>
              </a:spcAft>
              <a:buSzPct val="80000"/>
            </a:pPr>
            <a:r>
              <a:rPr lang="en-US" altLang="en-US" sz="1800" dirty="0">
                <a:latin typeface="Liberation Sans" panose="020B0604020202020204" pitchFamily="34" charset="0"/>
              </a:rPr>
              <a:t>	Accumulated depreciation		2,400</a:t>
            </a:r>
          </a:p>
        </p:txBody>
      </p:sp>
      <p:sp>
        <p:nvSpPr>
          <p:cNvPr id="23588" name="Line 36"/>
          <p:cNvSpPr>
            <a:spLocks noChangeShapeType="1"/>
          </p:cNvSpPr>
          <p:nvPr/>
        </p:nvSpPr>
        <p:spPr bwMode="auto">
          <a:xfrm>
            <a:off x="381000" y="5027613"/>
            <a:ext cx="86106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89" name="Text Box 37"/>
          <p:cNvSpPr txBox="1">
            <a:spLocks noChangeArrowheads="1"/>
          </p:cNvSpPr>
          <p:nvPr/>
        </p:nvSpPr>
        <p:spPr bwMode="auto">
          <a:xfrm>
            <a:off x="7382230" y="1676400"/>
            <a:ext cx="14077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r>
              <a:rPr lang="en-US" altLang="en-US" sz="1200" dirty="0" smtClean="0">
                <a:latin typeface="Liberation Sans" panose="020B0604020202020204" pitchFamily="34" charset="0"/>
              </a:rPr>
              <a:t>Illustration 10-10</a:t>
            </a:r>
            <a:endParaRPr lang="en-US" altLang="en-US" sz="1200" dirty="0">
              <a:latin typeface="Liberation Sans" panose="020B0604020202020204" pitchFamily="34" charset="0"/>
            </a:endParaRPr>
          </a:p>
        </p:txBody>
      </p:sp>
      <p:sp>
        <p:nvSpPr>
          <p:cNvPr id="23591" name="Line 2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9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2" name="Rectangle 1"/>
          <p:cNvSpPr>
            <a:spLocks noChangeArrowheads="1"/>
          </p:cNvSpPr>
          <p:nvPr/>
        </p:nvSpPr>
        <p:spPr bwMode="auto">
          <a:xfrm>
            <a:off x="914400" y="6324600"/>
            <a:ext cx="693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1600" dirty="0">
                <a:latin typeface="Liberation Sans" panose="020B0604020202020204" pitchFamily="34" charset="0"/>
              </a:rPr>
              <a:t>* Book value = Cost - Accumulated depreciation = ($13,000 - $2,400).</a:t>
            </a:r>
          </a:p>
        </p:txBody>
      </p:sp>
      <p:sp>
        <p:nvSpPr>
          <p:cNvPr id="3" name="TextBox 2"/>
          <p:cNvSpPr txBox="1">
            <a:spLocks noChangeArrowheads="1"/>
          </p:cNvSpPr>
          <p:nvPr/>
        </p:nvSpPr>
        <p:spPr bwMode="auto">
          <a:xfrm>
            <a:off x="8534400" y="29067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r>
              <a:rPr lang="en-US" altLang="en-US" sz="1800" dirty="0">
                <a:latin typeface="Liberation Sans" panose="020B0604020202020204" pitchFamily="34" charset="0"/>
              </a:rPr>
              <a:t>*</a:t>
            </a:r>
          </a:p>
        </p:txBody>
      </p:sp>
      <p:sp>
        <p:nvSpPr>
          <p:cNvPr id="43"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Depreciation Methods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8389"/>
                                        </p:tgtEl>
                                        <p:attrNameLst>
                                          <p:attrName>style.visibility</p:attrName>
                                        </p:attrNameLst>
                                      </p:cBhvr>
                                      <p:to>
                                        <p:strVal val="visible"/>
                                      </p:to>
                                    </p:set>
                                    <p:animEffect transition="in" filter="wipe(left)">
                                      <p:cBhvr>
                                        <p:cTn id="7" dur="500"/>
                                        <p:tgtEl>
                                          <p:spTgt spid="1168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8390"/>
                                        </p:tgtEl>
                                        <p:attrNameLst>
                                          <p:attrName>style.visibility</p:attrName>
                                        </p:attrNameLst>
                                      </p:cBhvr>
                                      <p:to>
                                        <p:strVal val="visible"/>
                                      </p:to>
                                    </p:set>
                                    <p:animEffect transition="in" filter="wipe(left)">
                                      <p:cBhvr>
                                        <p:cTn id="12" dur="500"/>
                                        <p:tgtEl>
                                          <p:spTgt spid="1168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8391"/>
                                        </p:tgtEl>
                                        <p:attrNameLst>
                                          <p:attrName>style.visibility</p:attrName>
                                        </p:attrNameLst>
                                      </p:cBhvr>
                                      <p:to>
                                        <p:strVal val="visible"/>
                                      </p:to>
                                    </p:set>
                                    <p:animEffect transition="in" filter="wipe(left)">
                                      <p:cBhvr>
                                        <p:cTn id="17" dur="500"/>
                                        <p:tgtEl>
                                          <p:spTgt spid="11683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8392"/>
                                        </p:tgtEl>
                                        <p:attrNameLst>
                                          <p:attrName>style.visibility</p:attrName>
                                        </p:attrNameLst>
                                      </p:cBhvr>
                                      <p:to>
                                        <p:strVal val="visible"/>
                                      </p:to>
                                    </p:set>
                                    <p:animEffect transition="in" filter="wipe(left)">
                                      <p:cBhvr>
                                        <p:cTn id="22" dur="500"/>
                                        <p:tgtEl>
                                          <p:spTgt spid="11683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68393"/>
                                        </p:tgtEl>
                                        <p:attrNameLst>
                                          <p:attrName>style.visibility</p:attrName>
                                        </p:attrNameLst>
                                      </p:cBhvr>
                                      <p:to>
                                        <p:strVal val="visible"/>
                                      </p:to>
                                    </p:set>
                                    <p:animEffect transition="in" filter="wipe(left)">
                                      <p:cBhvr>
                                        <p:cTn id="27" dur="500"/>
                                        <p:tgtEl>
                                          <p:spTgt spid="1168393"/>
                                        </p:tgtEl>
                                      </p:cBhvr>
                                    </p:animEffect>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68419"/>
                                        </p:tgtEl>
                                        <p:attrNameLst>
                                          <p:attrName>style.visibility</p:attrName>
                                        </p:attrNameLst>
                                      </p:cBhvr>
                                      <p:to>
                                        <p:strVal val="visible"/>
                                      </p:to>
                                    </p:set>
                                    <p:animEffect transition="in" filter="wipe(left)">
                                      <p:cBhvr>
                                        <p:cTn id="40" dur="500"/>
                                        <p:tgtEl>
                                          <p:spTgt spid="11684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68395"/>
                                        </p:tgtEl>
                                        <p:attrNameLst>
                                          <p:attrName>style.visibility</p:attrName>
                                        </p:attrNameLst>
                                      </p:cBhvr>
                                      <p:to>
                                        <p:strVal val="visible"/>
                                      </p:to>
                                    </p:set>
                                    <p:animEffect transition="in" filter="wipe(left)">
                                      <p:cBhvr>
                                        <p:cTn id="45" dur="500"/>
                                        <p:tgtEl>
                                          <p:spTgt spid="116839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68396"/>
                                        </p:tgtEl>
                                        <p:attrNameLst>
                                          <p:attrName>style.visibility</p:attrName>
                                        </p:attrNameLst>
                                      </p:cBhvr>
                                      <p:to>
                                        <p:strVal val="visible"/>
                                      </p:to>
                                    </p:set>
                                    <p:animEffect transition="in" filter="wipe(left)">
                                      <p:cBhvr>
                                        <p:cTn id="50" dur="500"/>
                                        <p:tgtEl>
                                          <p:spTgt spid="116839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68397"/>
                                        </p:tgtEl>
                                        <p:attrNameLst>
                                          <p:attrName>style.visibility</p:attrName>
                                        </p:attrNameLst>
                                      </p:cBhvr>
                                      <p:to>
                                        <p:strVal val="visible"/>
                                      </p:to>
                                    </p:set>
                                    <p:animEffect transition="in" filter="wipe(left)">
                                      <p:cBhvr>
                                        <p:cTn id="55" dur="500"/>
                                        <p:tgtEl>
                                          <p:spTgt spid="116839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68398"/>
                                        </p:tgtEl>
                                        <p:attrNameLst>
                                          <p:attrName>style.visibility</p:attrName>
                                        </p:attrNameLst>
                                      </p:cBhvr>
                                      <p:to>
                                        <p:strVal val="visible"/>
                                      </p:to>
                                    </p:set>
                                    <p:animEffect transition="in" filter="wipe(left)">
                                      <p:cBhvr>
                                        <p:cTn id="60" dur="500"/>
                                        <p:tgtEl>
                                          <p:spTgt spid="116839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168399"/>
                                        </p:tgtEl>
                                        <p:attrNameLst>
                                          <p:attrName>style.visibility</p:attrName>
                                        </p:attrNameLst>
                                      </p:cBhvr>
                                      <p:to>
                                        <p:strVal val="visible"/>
                                      </p:to>
                                    </p:set>
                                    <p:animEffect transition="in" filter="wipe(left)">
                                      <p:cBhvr>
                                        <p:cTn id="65" dur="500"/>
                                        <p:tgtEl>
                                          <p:spTgt spid="116839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168401"/>
                                        </p:tgtEl>
                                        <p:attrNameLst>
                                          <p:attrName>style.visibility</p:attrName>
                                        </p:attrNameLst>
                                      </p:cBhvr>
                                      <p:to>
                                        <p:strVal val="visible"/>
                                      </p:to>
                                    </p:set>
                                    <p:animEffect transition="in" filter="wipe(left)">
                                      <p:cBhvr>
                                        <p:cTn id="70" dur="500"/>
                                        <p:tgtEl>
                                          <p:spTgt spid="116840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168402"/>
                                        </p:tgtEl>
                                        <p:attrNameLst>
                                          <p:attrName>style.visibility</p:attrName>
                                        </p:attrNameLst>
                                      </p:cBhvr>
                                      <p:to>
                                        <p:strVal val="visible"/>
                                      </p:to>
                                    </p:set>
                                    <p:animEffect transition="in" filter="wipe(left)">
                                      <p:cBhvr>
                                        <p:cTn id="75" dur="500"/>
                                        <p:tgtEl>
                                          <p:spTgt spid="116840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68403"/>
                                        </p:tgtEl>
                                        <p:attrNameLst>
                                          <p:attrName>style.visibility</p:attrName>
                                        </p:attrNameLst>
                                      </p:cBhvr>
                                      <p:to>
                                        <p:strVal val="visible"/>
                                      </p:to>
                                    </p:set>
                                    <p:animEffect transition="in" filter="wipe(left)">
                                      <p:cBhvr>
                                        <p:cTn id="80" dur="500"/>
                                        <p:tgtEl>
                                          <p:spTgt spid="11684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68404"/>
                                        </p:tgtEl>
                                        <p:attrNameLst>
                                          <p:attrName>style.visibility</p:attrName>
                                        </p:attrNameLst>
                                      </p:cBhvr>
                                      <p:to>
                                        <p:strVal val="visible"/>
                                      </p:to>
                                    </p:set>
                                    <p:animEffect transition="in" filter="wipe(left)">
                                      <p:cBhvr>
                                        <p:cTn id="85" dur="500"/>
                                        <p:tgtEl>
                                          <p:spTgt spid="116840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168405"/>
                                        </p:tgtEl>
                                        <p:attrNameLst>
                                          <p:attrName>style.visibility</p:attrName>
                                        </p:attrNameLst>
                                      </p:cBhvr>
                                      <p:to>
                                        <p:strVal val="visible"/>
                                      </p:to>
                                    </p:set>
                                    <p:animEffect transition="in" filter="wipe(left)">
                                      <p:cBhvr>
                                        <p:cTn id="90" dur="500"/>
                                        <p:tgtEl>
                                          <p:spTgt spid="1168405"/>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168407"/>
                                        </p:tgtEl>
                                        <p:attrNameLst>
                                          <p:attrName>style.visibility</p:attrName>
                                        </p:attrNameLst>
                                      </p:cBhvr>
                                      <p:to>
                                        <p:strVal val="visible"/>
                                      </p:to>
                                    </p:set>
                                    <p:animEffect transition="in" filter="wipe(left)">
                                      <p:cBhvr>
                                        <p:cTn id="95" dur="500"/>
                                        <p:tgtEl>
                                          <p:spTgt spid="1168407"/>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168408"/>
                                        </p:tgtEl>
                                        <p:attrNameLst>
                                          <p:attrName>style.visibility</p:attrName>
                                        </p:attrNameLst>
                                      </p:cBhvr>
                                      <p:to>
                                        <p:strVal val="visible"/>
                                      </p:to>
                                    </p:set>
                                    <p:animEffect transition="in" filter="wipe(left)">
                                      <p:cBhvr>
                                        <p:cTn id="100" dur="500"/>
                                        <p:tgtEl>
                                          <p:spTgt spid="1168408"/>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68409"/>
                                        </p:tgtEl>
                                        <p:attrNameLst>
                                          <p:attrName>style.visibility</p:attrName>
                                        </p:attrNameLst>
                                      </p:cBhvr>
                                      <p:to>
                                        <p:strVal val="visible"/>
                                      </p:to>
                                    </p:set>
                                    <p:animEffect transition="in" filter="wipe(left)">
                                      <p:cBhvr>
                                        <p:cTn id="105" dur="500"/>
                                        <p:tgtEl>
                                          <p:spTgt spid="116840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168410"/>
                                        </p:tgtEl>
                                        <p:attrNameLst>
                                          <p:attrName>style.visibility</p:attrName>
                                        </p:attrNameLst>
                                      </p:cBhvr>
                                      <p:to>
                                        <p:strVal val="visible"/>
                                      </p:to>
                                    </p:set>
                                    <p:animEffect transition="in" filter="wipe(left)">
                                      <p:cBhvr>
                                        <p:cTn id="110" dur="500"/>
                                        <p:tgtEl>
                                          <p:spTgt spid="11684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168411"/>
                                        </p:tgtEl>
                                        <p:attrNameLst>
                                          <p:attrName>style.visibility</p:attrName>
                                        </p:attrNameLst>
                                      </p:cBhvr>
                                      <p:to>
                                        <p:strVal val="visible"/>
                                      </p:to>
                                    </p:set>
                                    <p:animEffect transition="in" filter="wipe(left)">
                                      <p:cBhvr>
                                        <p:cTn id="115" dur="500"/>
                                        <p:tgtEl>
                                          <p:spTgt spid="116841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168413"/>
                                        </p:tgtEl>
                                        <p:attrNameLst>
                                          <p:attrName>style.visibility</p:attrName>
                                        </p:attrNameLst>
                                      </p:cBhvr>
                                      <p:to>
                                        <p:strVal val="visible"/>
                                      </p:to>
                                    </p:set>
                                    <p:animEffect transition="in" filter="wipe(left)">
                                      <p:cBhvr>
                                        <p:cTn id="120" dur="500"/>
                                        <p:tgtEl>
                                          <p:spTgt spid="1168413"/>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1168414"/>
                                        </p:tgtEl>
                                        <p:attrNameLst>
                                          <p:attrName>style.visibility</p:attrName>
                                        </p:attrNameLst>
                                      </p:cBhvr>
                                      <p:to>
                                        <p:strVal val="visible"/>
                                      </p:to>
                                    </p:set>
                                    <p:animEffect transition="in" filter="wipe(left)">
                                      <p:cBhvr>
                                        <p:cTn id="125" dur="500"/>
                                        <p:tgtEl>
                                          <p:spTgt spid="1168414"/>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1168415"/>
                                        </p:tgtEl>
                                        <p:attrNameLst>
                                          <p:attrName>style.visibility</p:attrName>
                                        </p:attrNameLst>
                                      </p:cBhvr>
                                      <p:to>
                                        <p:strVal val="visible"/>
                                      </p:to>
                                    </p:set>
                                    <p:animEffect transition="in" filter="wipe(left)">
                                      <p:cBhvr>
                                        <p:cTn id="130" dur="500"/>
                                        <p:tgtEl>
                                          <p:spTgt spid="1168415"/>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1168416"/>
                                        </p:tgtEl>
                                        <p:attrNameLst>
                                          <p:attrName>style.visibility</p:attrName>
                                        </p:attrNameLst>
                                      </p:cBhvr>
                                      <p:to>
                                        <p:strVal val="visible"/>
                                      </p:to>
                                    </p:set>
                                    <p:animEffect transition="in" filter="wipe(left)">
                                      <p:cBhvr>
                                        <p:cTn id="135" dur="500"/>
                                        <p:tgtEl>
                                          <p:spTgt spid="1168416"/>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168417"/>
                                        </p:tgtEl>
                                        <p:attrNameLst>
                                          <p:attrName>style.visibility</p:attrName>
                                        </p:attrNameLst>
                                      </p:cBhvr>
                                      <p:to>
                                        <p:strVal val="visible"/>
                                      </p:to>
                                    </p:set>
                                    <p:animEffect transition="in" filter="wipe(left)">
                                      <p:cBhvr>
                                        <p:cTn id="140" dur="500"/>
                                        <p:tgtEl>
                                          <p:spTgt spid="1168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89" grpId="0"/>
      <p:bldP spid="1168390" grpId="0"/>
      <p:bldP spid="1168391" grpId="0"/>
      <p:bldP spid="1168392" grpId="0"/>
      <p:bldP spid="1168393" grpId="0"/>
      <p:bldP spid="1168395" grpId="0"/>
      <p:bldP spid="1168396" grpId="0"/>
      <p:bldP spid="1168397" grpId="0"/>
      <p:bldP spid="1168398" grpId="0"/>
      <p:bldP spid="1168399" grpId="0"/>
      <p:bldP spid="1168401" grpId="0"/>
      <p:bldP spid="1168402" grpId="0"/>
      <p:bldP spid="1168403" grpId="0"/>
      <p:bldP spid="1168404" grpId="0"/>
      <p:bldP spid="1168405" grpId="0"/>
      <p:bldP spid="1168407" grpId="0"/>
      <p:bldP spid="1168408" grpId="0"/>
      <p:bldP spid="1168409" grpId="0"/>
      <p:bldP spid="1168410" grpId="0"/>
      <p:bldP spid="1168411" grpId="0"/>
      <p:bldP spid="1168413" grpId="0"/>
      <p:bldP spid="1168414" grpId="0"/>
      <p:bldP spid="1168415" grpId="0"/>
      <p:bldP spid="1168416" grpId="0"/>
      <p:bldP spid="1168417" grpId="0"/>
      <p:bldP spid="1168419"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15"/>
          <p:cNvGraphicFramePr>
            <a:graphicFrameLocks noChangeAspect="1"/>
          </p:cNvGraphicFramePr>
          <p:nvPr>
            <p:extLst>
              <p:ext uri="{D42A27DB-BD31-4B8C-83A1-F6EECF244321}">
                <p14:modId xmlns:p14="http://schemas.microsoft.com/office/powerpoint/2010/main" val="72872780"/>
              </p:ext>
            </p:extLst>
          </p:nvPr>
        </p:nvGraphicFramePr>
        <p:xfrm>
          <a:off x="304800" y="2514600"/>
          <a:ext cx="8521700" cy="3903663"/>
        </p:xfrm>
        <a:graphic>
          <a:graphicData uri="http://schemas.openxmlformats.org/presentationml/2006/ole">
            <mc:AlternateContent xmlns:mc="http://schemas.openxmlformats.org/markup-compatibility/2006">
              <mc:Choice xmlns:v="urn:schemas-microsoft-com:vml" Requires="v">
                <p:oleObj spid="_x0000_s24739" name="Worksheet" r:id="rId4" imgW="6314997" imgH="2905025" progId="Excel.Sheet.8">
                  <p:embed/>
                </p:oleObj>
              </mc:Choice>
              <mc:Fallback>
                <p:oleObj name="Worksheet" r:id="rId4" imgW="6314997" imgH="2905025" progId="Excel.Sheet.8">
                  <p:embed/>
                  <p:pic>
                    <p:nvPicPr>
                      <p:cNvPr id="0" name="Object 15"/>
                      <p:cNvPicPr>
                        <a:picLocks noChangeAspect="1" noChangeArrowheads="1"/>
                      </p:cNvPicPr>
                      <p:nvPr/>
                    </p:nvPicPr>
                    <p:blipFill>
                      <a:blip r:embed="rId5"/>
                      <a:srcRect/>
                      <a:stretch>
                        <a:fillRect/>
                      </a:stretch>
                    </p:blipFill>
                    <p:spPr bwMode="auto">
                      <a:xfrm>
                        <a:off x="304800" y="2514600"/>
                        <a:ext cx="8521700" cy="3903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Rectangle 16"/>
          <p:cNvSpPr>
            <a:spLocks noChangeArrowheads="1"/>
          </p:cNvSpPr>
          <p:nvPr/>
        </p:nvSpPr>
        <p:spPr bwMode="auto">
          <a:xfrm>
            <a:off x="609600" y="1889125"/>
            <a:ext cx="777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2000" dirty="0">
                <a:latin typeface="Liberation Sans" panose="020B0604020202020204" pitchFamily="34" charset="0"/>
              </a:rPr>
              <a:t>Assume the delivery truck was </a:t>
            </a:r>
            <a:r>
              <a:rPr lang="en-US" altLang="en-US" sz="2000" dirty="0">
                <a:solidFill>
                  <a:srgbClr val="800000"/>
                </a:solidFill>
                <a:latin typeface="Liberation Sans" panose="020B0604020202020204" pitchFamily="34" charset="0"/>
              </a:rPr>
              <a:t>purchased on April 1, </a:t>
            </a:r>
            <a:r>
              <a:rPr lang="en-US" altLang="en-US" sz="2000" dirty="0" smtClean="0">
                <a:solidFill>
                  <a:srgbClr val="800000"/>
                </a:solidFill>
                <a:latin typeface="Liberation Sans" panose="020B0604020202020204" pitchFamily="34" charset="0"/>
              </a:rPr>
              <a:t>2017</a:t>
            </a:r>
            <a:r>
              <a:rPr lang="en-US" altLang="en-US" sz="2000" dirty="0" smtClean="0">
                <a:latin typeface="Liberation Sans" panose="020B0604020202020204" pitchFamily="34" charset="0"/>
              </a:rPr>
              <a:t>.</a:t>
            </a:r>
            <a:endParaRPr lang="en-US" altLang="en-US" sz="2000" dirty="0">
              <a:latin typeface="Liberation Sans" panose="020B0604020202020204" pitchFamily="34" charset="0"/>
            </a:endParaRPr>
          </a:p>
        </p:txBody>
      </p:sp>
      <p:sp>
        <p:nvSpPr>
          <p:cNvPr id="24580" name="Text Box 18"/>
          <p:cNvSpPr txBox="1">
            <a:spLocks noChangeArrowheads="1"/>
          </p:cNvSpPr>
          <p:nvPr/>
        </p:nvSpPr>
        <p:spPr bwMode="auto">
          <a:xfrm>
            <a:off x="609600" y="1295400"/>
            <a:ext cx="5105400" cy="480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05000"/>
              </a:lnSpc>
              <a:spcBef>
                <a:spcPct val="30000"/>
              </a:spcBef>
              <a:buSzPct val="80000"/>
            </a:pPr>
            <a:r>
              <a:rPr lang="en-US" altLang="en-US" sz="2400" dirty="0">
                <a:latin typeface="Liberation Sans" panose="020B0604020202020204" pitchFamily="34" charset="0"/>
              </a:rPr>
              <a:t>Illustration:  (Straight-Line)</a:t>
            </a:r>
          </a:p>
        </p:txBody>
      </p:sp>
      <p:sp>
        <p:nvSpPr>
          <p:cNvPr id="24582" name="Line 2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583" name="Text Box 9"/>
          <p:cNvSpPr txBox="1">
            <a:spLocks noChangeArrowheads="1"/>
          </p:cNvSpPr>
          <p:nvPr/>
        </p:nvSpPr>
        <p:spPr bwMode="auto">
          <a:xfrm>
            <a:off x="6781800" y="492125"/>
            <a:ext cx="1371600" cy="955675"/>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nSpc>
                <a:spcPct val="105000"/>
              </a:lnSpc>
              <a:spcBef>
                <a:spcPct val="30000"/>
              </a:spcBef>
              <a:buSzPct val="80000"/>
            </a:pPr>
            <a:r>
              <a:rPr lang="en-US" altLang="en-US" sz="2600" dirty="0">
                <a:latin typeface="Liberation Sans" panose="020B0604020202020204" pitchFamily="34" charset="0"/>
              </a:rPr>
              <a:t>Partial Year</a:t>
            </a:r>
            <a:endParaRPr lang="en-US" altLang="en-US" sz="2400" b="0" dirty="0">
              <a:latin typeface="Liberation Sans" panose="020B0604020202020204" pitchFamily="34" charset="0"/>
            </a:endParaRPr>
          </a:p>
        </p:txBody>
      </p:sp>
      <p:sp>
        <p:nvSpPr>
          <p:cNvPr id="2458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Depreciation Methods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599" y="1447800"/>
            <a:ext cx="8001001" cy="296081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900"/>
              </a:spcBef>
              <a:buClrTx/>
              <a:buSzTx/>
              <a:buNone/>
            </a:pPr>
            <a:r>
              <a:rPr lang="en-US" sz="2100" b="0" dirty="0" smtClean="0">
                <a:solidFill>
                  <a:schemeClr val="tx1"/>
                </a:solidFill>
                <a:latin typeface="Liberation Sans" panose="020B0604020202020204" pitchFamily="34" charset="0"/>
              </a:rPr>
              <a:t>On </a:t>
            </a:r>
            <a:r>
              <a:rPr lang="en-US" sz="2100" b="0" dirty="0">
                <a:solidFill>
                  <a:schemeClr val="tx1"/>
                </a:solidFill>
                <a:latin typeface="Liberation Sans" panose="020B0604020202020204" pitchFamily="34" charset="0"/>
              </a:rPr>
              <a:t>January 1, 2017, Iron Mountain Ski Corporation purchased a new </a:t>
            </a:r>
            <a:r>
              <a:rPr lang="en-US" sz="2100" b="0" dirty="0" smtClean="0">
                <a:solidFill>
                  <a:schemeClr val="tx1"/>
                </a:solidFill>
                <a:latin typeface="Liberation Sans" panose="020B0604020202020204" pitchFamily="34" charset="0"/>
              </a:rPr>
              <a:t>snow-grooming machine </a:t>
            </a:r>
            <a:r>
              <a:rPr lang="en-US" sz="2100" b="0" dirty="0">
                <a:solidFill>
                  <a:schemeClr val="tx1"/>
                </a:solidFill>
                <a:latin typeface="Liberation Sans" panose="020B0604020202020204" pitchFamily="34" charset="0"/>
              </a:rPr>
              <a:t>for $50,000. The machine is estimated to have a 10-year life with a $2,000 </a:t>
            </a:r>
            <a:r>
              <a:rPr lang="en-US" sz="2100" b="0" dirty="0" smtClean="0">
                <a:solidFill>
                  <a:schemeClr val="tx1"/>
                </a:solidFill>
                <a:latin typeface="Liberation Sans" panose="020B0604020202020204" pitchFamily="34" charset="0"/>
              </a:rPr>
              <a:t>salvage value</a:t>
            </a:r>
            <a:r>
              <a:rPr lang="en-US" sz="2100" b="0" dirty="0">
                <a:solidFill>
                  <a:schemeClr val="tx1"/>
                </a:solidFill>
                <a:latin typeface="Liberation Sans" panose="020B0604020202020204" pitchFamily="34" charset="0"/>
              </a:rPr>
              <a:t>. What journal entry would Iron Mountain Ski Corporation make at December 31, 2017, if it uses the straight-line method of depreciation?</a:t>
            </a:r>
            <a:endParaRPr lang="en-US" altLang="en-US" sz="2100" b="0" dirty="0">
              <a:solidFill>
                <a:schemeClr val="tx1"/>
              </a:solidFill>
              <a:latin typeface="Liberation Sans" panose="020B0604020202020204" pitchFamily="34" charset="0"/>
            </a:endParaRPr>
          </a:p>
          <a:p>
            <a:pPr>
              <a:lnSpc>
                <a:spcPct val="120000"/>
              </a:lnSpc>
              <a:spcBef>
                <a:spcPts val="1200"/>
              </a:spcBef>
              <a:buClrTx/>
              <a:buSzTx/>
              <a:buNone/>
            </a:pPr>
            <a:r>
              <a:rPr lang="en-US" altLang="en-US" sz="2100" dirty="0" smtClean="0">
                <a:solidFill>
                  <a:srgbClr val="FF0000"/>
                </a:solidFill>
                <a:latin typeface="Liberation Sans" panose="020B0604020202020204" pitchFamily="34" charset="0"/>
              </a:rPr>
              <a:t>Solution</a:t>
            </a:r>
            <a:endParaRPr lang="en-US" altLang="en-US" sz="2100" dirty="0">
              <a:solidFill>
                <a:srgbClr val="FF0000"/>
              </a:solidFill>
              <a:latin typeface="Liberation Sans" panose="020B0604020202020204" pitchFamily="34" charset="0"/>
            </a:endParaRP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5" name="Text Box 35"/>
          <p:cNvSpPr txBox="1">
            <a:spLocks noChangeArrowheads="1"/>
          </p:cNvSpPr>
          <p:nvPr/>
        </p:nvSpPr>
        <p:spPr bwMode="auto">
          <a:xfrm>
            <a:off x="838200" y="4495800"/>
            <a:ext cx="7772400" cy="851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257800" algn="r"/>
                <a:tab pos="6286500" algn="r"/>
                <a:tab pos="7426325" algn="r"/>
              </a:tabLst>
              <a:defRPr sz="2900" b="1">
                <a:solidFill>
                  <a:schemeClr val="tx1"/>
                </a:solidFill>
                <a:latin typeface="Arial" charset="0"/>
              </a:defRPr>
            </a:lvl1pPr>
            <a:lvl2pPr marL="742950" indent="-285750">
              <a:tabLst>
                <a:tab pos="5257800" algn="r"/>
                <a:tab pos="6286500" algn="r"/>
                <a:tab pos="7426325" algn="r"/>
              </a:tabLst>
              <a:defRPr sz="2900" b="1">
                <a:solidFill>
                  <a:schemeClr val="tx1"/>
                </a:solidFill>
                <a:latin typeface="Arial" charset="0"/>
              </a:defRPr>
            </a:lvl2pPr>
            <a:lvl3pPr marL="1143000" indent="-228600">
              <a:tabLst>
                <a:tab pos="5257800" algn="r"/>
                <a:tab pos="6286500" algn="r"/>
                <a:tab pos="7426325" algn="r"/>
              </a:tabLst>
              <a:defRPr sz="2900" b="1">
                <a:solidFill>
                  <a:schemeClr val="tx1"/>
                </a:solidFill>
                <a:latin typeface="Arial" charset="0"/>
              </a:defRPr>
            </a:lvl3pPr>
            <a:lvl4pPr marL="1600200" indent="-228600">
              <a:tabLst>
                <a:tab pos="5257800" algn="r"/>
                <a:tab pos="6286500" algn="r"/>
                <a:tab pos="7426325" algn="r"/>
              </a:tabLst>
              <a:defRPr sz="2900" b="1">
                <a:solidFill>
                  <a:schemeClr val="tx1"/>
                </a:solidFill>
                <a:latin typeface="Arial" charset="0"/>
              </a:defRPr>
            </a:lvl4pPr>
            <a:lvl5pPr marL="2057400" indent="-228600">
              <a:tabLst>
                <a:tab pos="5257800" algn="r"/>
                <a:tab pos="6286500" algn="r"/>
                <a:tab pos="7426325"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9pPr>
          </a:lstStyle>
          <a:p>
            <a:pPr algn="l">
              <a:spcBef>
                <a:spcPct val="5000"/>
              </a:spcBef>
              <a:spcAft>
                <a:spcPct val="20000"/>
              </a:spcAft>
              <a:buSzPct val="80000"/>
            </a:pPr>
            <a:r>
              <a:rPr lang="en-US" altLang="en-US" sz="2100" b="0" dirty="0">
                <a:latin typeface="Liberation Sans" panose="020B0604020202020204" pitchFamily="34" charset="0"/>
              </a:rPr>
              <a:t>Depreciation expense 	</a:t>
            </a:r>
            <a:r>
              <a:rPr lang="en-US" altLang="en-US" sz="2100" b="0" dirty="0" smtClean="0">
                <a:latin typeface="Liberation Sans" panose="020B0604020202020204" pitchFamily="34" charset="0"/>
              </a:rPr>
              <a:t>	4,800</a:t>
            </a:r>
            <a:endParaRPr lang="en-US" altLang="en-US" sz="2100" b="0" dirty="0">
              <a:latin typeface="Liberation Sans" panose="020B0604020202020204" pitchFamily="34" charset="0"/>
            </a:endParaRPr>
          </a:p>
          <a:p>
            <a:pPr algn="l">
              <a:spcBef>
                <a:spcPct val="15000"/>
              </a:spcBef>
              <a:spcAft>
                <a:spcPct val="20000"/>
              </a:spcAft>
              <a:buSzPct val="80000"/>
            </a:pPr>
            <a:r>
              <a:rPr lang="en-US" altLang="en-US" sz="2100" b="0" dirty="0">
                <a:latin typeface="Liberation Sans" panose="020B0604020202020204" pitchFamily="34" charset="0"/>
              </a:rPr>
              <a:t>	Accumulated depreciation		</a:t>
            </a:r>
            <a:r>
              <a:rPr lang="en-US" altLang="en-US" sz="2100" b="0" dirty="0" smtClean="0">
                <a:latin typeface="Liberation Sans" panose="020B0604020202020204" pitchFamily="34" charset="0"/>
              </a:rPr>
              <a:t>	4,800</a:t>
            </a:r>
            <a:endParaRPr lang="en-US" altLang="en-US" sz="2100" b="0" dirty="0">
              <a:latin typeface="Liberation Sans" panose="020B0604020202020204" pitchFamily="34" charset="0"/>
            </a:endParaRPr>
          </a:p>
        </p:txBody>
      </p:sp>
      <p:sp>
        <p:nvSpPr>
          <p:cNvPr id="16" name="Text Box 35"/>
          <p:cNvSpPr txBox="1">
            <a:spLocks noChangeArrowheads="1"/>
          </p:cNvSpPr>
          <p:nvPr/>
        </p:nvSpPr>
        <p:spPr bwMode="auto">
          <a:xfrm>
            <a:off x="838200" y="5549028"/>
            <a:ext cx="7772400"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257800" algn="r"/>
                <a:tab pos="6286500" algn="r"/>
                <a:tab pos="7426325" algn="r"/>
              </a:tabLst>
              <a:defRPr sz="2900" b="1">
                <a:solidFill>
                  <a:schemeClr val="tx1"/>
                </a:solidFill>
                <a:latin typeface="Arial" charset="0"/>
              </a:defRPr>
            </a:lvl1pPr>
            <a:lvl2pPr marL="742950" indent="-285750">
              <a:tabLst>
                <a:tab pos="5257800" algn="r"/>
                <a:tab pos="6286500" algn="r"/>
                <a:tab pos="7426325" algn="r"/>
              </a:tabLst>
              <a:defRPr sz="2900" b="1">
                <a:solidFill>
                  <a:schemeClr val="tx1"/>
                </a:solidFill>
                <a:latin typeface="Arial" charset="0"/>
              </a:defRPr>
            </a:lvl2pPr>
            <a:lvl3pPr marL="1143000" indent="-228600">
              <a:tabLst>
                <a:tab pos="5257800" algn="r"/>
                <a:tab pos="6286500" algn="r"/>
                <a:tab pos="7426325" algn="r"/>
              </a:tabLst>
              <a:defRPr sz="2900" b="1">
                <a:solidFill>
                  <a:schemeClr val="tx1"/>
                </a:solidFill>
                <a:latin typeface="Arial" charset="0"/>
              </a:defRPr>
            </a:lvl3pPr>
            <a:lvl4pPr marL="1600200" indent="-228600">
              <a:tabLst>
                <a:tab pos="5257800" algn="r"/>
                <a:tab pos="6286500" algn="r"/>
                <a:tab pos="7426325" algn="r"/>
              </a:tabLst>
              <a:defRPr sz="2900" b="1">
                <a:solidFill>
                  <a:schemeClr val="tx1"/>
                </a:solidFill>
                <a:latin typeface="Arial" charset="0"/>
              </a:defRPr>
            </a:lvl4pPr>
            <a:lvl5pPr marL="2057400" indent="-228600">
              <a:tabLst>
                <a:tab pos="5257800" algn="r"/>
                <a:tab pos="6286500" algn="r"/>
                <a:tab pos="7426325"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9pPr>
          </a:lstStyle>
          <a:p>
            <a:pPr algn="l">
              <a:spcBef>
                <a:spcPct val="5000"/>
              </a:spcBef>
              <a:spcAft>
                <a:spcPct val="20000"/>
              </a:spcAft>
              <a:buSzPct val="80000"/>
            </a:pPr>
            <a:r>
              <a:rPr lang="en-US" altLang="en-US" sz="2100" b="0" dirty="0" smtClean="0">
                <a:latin typeface="Liberation Sans" panose="020B0604020202020204" pitchFamily="34" charset="0"/>
              </a:rPr>
              <a:t>($50,000 - $2,000) ÷ 10 = $4,800</a:t>
            </a:r>
            <a:endParaRPr lang="en-US" altLang="en-US" sz="2100" b="0" dirty="0">
              <a:latin typeface="Liberation Sans" panose="020B0604020202020204" pitchFamily="34" charset="0"/>
            </a:endParaRPr>
          </a:p>
        </p:txBody>
      </p:sp>
      <p:sp>
        <p:nvSpPr>
          <p:cNvPr id="17" name="TextBox 16"/>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8" name="TextBox 27"/>
          <p:cNvSpPr txBox="1"/>
          <p:nvPr/>
        </p:nvSpPr>
        <p:spPr>
          <a:xfrm>
            <a:off x="3276600" y="429772"/>
            <a:ext cx="5486400" cy="628216"/>
          </a:xfrm>
          <a:prstGeom prst="rect">
            <a:avLst/>
          </a:prstGeom>
          <a:solidFill>
            <a:srgbClr val="0027A4"/>
          </a:solidFill>
          <a:ln>
            <a:noFill/>
          </a:ln>
          <a:effectLst/>
        </p:spPr>
        <p:txBody>
          <a:bodyPr wrap="square" tIns="27432" rIns="365760" anchor="ctr"/>
          <a:lstStyle>
            <a:defPPr>
              <a:defRPr lang="en-US"/>
            </a:defPPr>
            <a:lvl1pPr marL="117475" algn="l">
              <a:defRPr b="1">
                <a:solidFill>
                  <a:schemeClr val="accent3"/>
                </a:solidFill>
                <a:latin typeface="Liberation Sans" panose="020B0604020202020204" pitchFamily="34" charset="0"/>
              </a:defRPr>
            </a:lvl1pPr>
          </a:lstStyle>
          <a:p>
            <a:pPr marL="49213"/>
            <a:r>
              <a:rPr lang="en-US" sz="3100" dirty="0" smtClean="0"/>
              <a:t>Straight-Line Depreciation</a:t>
            </a:r>
            <a:endParaRPr lang="en-US" sz="3100" dirty="0"/>
          </a:p>
        </p:txBody>
      </p:sp>
      <p:sp>
        <p:nvSpPr>
          <p:cNvPr id="29" name="Oval 28"/>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2</a:t>
            </a:r>
            <a:endParaRPr lang="en-US" sz="42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26376350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9600" y="1905000"/>
            <a:ext cx="7708900" cy="2051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Companies estimate total units of activity to calculate depreciation cost per unit</a:t>
            </a:r>
            <a:r>
              <a:rPr lang="en-US" altLang="en-US" sz="2200" b="0" dirty="0" smtClean="0">
                <a:latin typeface="Liberation Sans" panose="020B0604020202020204" pitchFamily="34" charset="0"/>
              </a:rPr>
              <a:t>.</a:t>
            </a:r>
          </a:p>
          <a:p>
            <a:pPr algn="l">
              <a:lnSpc>
                <a:spcPct val="125000"/>
              </a:lnSpc>
              <a:spcBef>
                <a:spcPts val="1200"/>
              </a:spcBef>
              <a:buClr>
                <a:srgbClr val="800000"/>
              </a:buClr>
              <a:buSzPct val="80000"/>
              <a:buFont typeface="Wingdings" pitchFamily="2" charset="2"/>
              <a:buChar char="u"/>
            </a:pPr>
            <a:r>
              <a:rPr lang="en-US" altLang="en-US" sz="2200" b="0" dirty="0" smtClean="0">
                <a:latin typeface="Liberation Sans" panose="020B0604020202020204" pitchFamily="34" charset="0"/>
              </a:rPr>
              <a:t>Expense varies based on units of activity.</a:t>
            </a:r>
          </a:p>
          <a:p>
            <a:pPr algn="l">
              <a:lnSpc>
                <a:spcPct val="125000"/>
              </a:lnSpc>
              <a:spcBef>
                <a:spcPts val="1200"/>
              </a:spcBef>
              <a:buClr>
                <a:srgbClr val="800000"/>
              </a:buClr>
              <a:buSzPct val="80000"/>
              <a:buFont typeface="Wingdings" pitchFamily="2" charset="2"/>
              <a:buChar char="u"/>
            </a:pPr>
            <a:r>
              <a:rPr lang="en-US" altLang="en-US" sz="2200" b="0" dirty="0" smtClean="0">
                <a:latin typeface="Liberation Sans" panose="020B0604020202020204" pitchFamily="34" charset="0"/>
              </a:rPr>
              <a:t>Depreciable cost is cost less salvage value.</a:t>
            </a:r>
          </a:p>
        </p:txBody>
      </p:sp>
      <p:sp>
        <p:nvSpPr>
          <p:cNvPr id="25603" name="Text Box 3"/>
          <p:cNvSpPr txBox="1">
            <a:spLocks noChangeArrowheads="1"/>
          </p:cNvSpPr>
          <p:nvPr/>
        </p:nvSpPr>
        <p:spPr bwMode="auto">
          <a:xfrm>
            <a:off x="609600" y="1295400"/>
            <a:ext cx="80010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l">
              <a:buSzPct val="80000"/>
              <a:defRPr sz="28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UNITS-OF-ACTIVITY METHOD</a:t>
            </a:r>
          </a:p>
        </p:txBody>
      </p:sp>
      <p:sp>
        <p:nvSpPr>
          <p:cNvPr id="2560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1409700" y="4332982"/>
            <a:ext cx="2628900" cy="1077218"/>
          </a:xfrm>
          <a:prstGeom prst="rect">
            <a:avLst/>
          </a:prstGeom>
          <a:solidFill>
            <a:schemeClr val="accent3"/>
          </a:solidFill>
          <a:ln>
            <a:solidFill>
              <a:schemeClr val="tx1"/>
            </a:solidFill>
          </a:ln>
          <a:effectLst>
            <a:outerShdw blurRad="50800" dist="38100" dir="2700000" algn="tl" rotWithShape="0">
              <a:prstClr val="black">
                <a:alpha val="40000"/>
              </a:prstClr>
            </a:outerShdw>
          </a:effectLst>
        </p:spPr>
        <p:txBody>
          <a:bodyPr wrap="square">
            <a:spAutoFit/>
          </a:bodyPr>
          <a:lstStyle/>
          <a:p>
            <a:pPr algn="l">
              <a:defRPr/>
            </a:pPr>
            <a:r>
              <a:rPr lang="en-US" sz="1600" dirty="0">
                <a:solidFill>
                  <a:srgbClr val="480048"/>
                </a:solidFill>
                <a:latin typeface="Liberation Sans" panose="020B0604020202020204" pitchFamily="34" charset="0"/>
              </a:rPr>
              <a:t>Alternative Terminology</a:t>
            </a:r>
          </a:p>
          <a:p>
            <a:pPr algn="l">
              <a:defRPr/>
            </a:pPr>
            <a:r>
              <a:rPr lang="en-US" sz="1600" b="0" dirty="0">
                <a:latin typeface="Liberation Sans" panose="020B0604020202020204" pitchFamily="34" charset="0"/>
              </a:rPr>
              <a:t>Another term often used</a:t>
            </a:r>
          </a:p>
          <a:p>
            <a:pPr algn="l">
              <a:defRPr/>
            </a:pPr>
            <a:r>
              <a:rPr lang="en-US" sz="1600" b="0" dirty="0">
                <a:latin typeface="Liberation Sans" panose="020B0604020202020204" pitchFamily="34" charset="0"/>
              </a:rPr>
              <a:t>is the </a:t>
            </a:r>
            <a:r>
              <a:rPr lang="en-US" sz="1600" b="0" i="1" dirty="0">
                <a:latin typeface="Liberation Sans" panose="020B0604020202020204" pitchFamily="34" charset="0"/>
              </a:rPr>
              <a:t>units-of-production</a:t>
            </a:r>
          </a:p>
          <a:p>
            <a:pPr algn="l">
              <a:defRPr/>
            </a:pPr>
            <a:r>
              <a:rPr lang="en-US" sz="1600" b="0" i="1" dirty="0">
                <a:latin typeface="Liberation Sans" panose="020B0604020202020204" pitchFamily="34" charset="0"/>
              </a:rPr>
              <a:t>method</a:t>
            </a:r>
            <a:r>
              <a:rPr lang="en-US" sz="1600" b="0" dirty="0">
                <a:latin typeface="Liberation Sans" panose="020B0604020202020204" pitchFamily="34" charset="0"/>
              </a:rPr>
              <a:t>.</a:t>
            </a:r>
          </a:p>
        </p:txBody>
      </p:sp>
      <p:sp>
        <p:nvSpPr>
          <p:cNvPr id="2560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11"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Depreciation Methods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609600" y="1295400"/>
            <a:ext cx="80010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2800" dirty="0" smtClean="0">
                <a:solidFill>
                  <a:srgbClr val="006600"/>
                </a:solidFill>
                <a:latin typeface="Liberation Sans" panose="020B0604020202020204" pitchFamily="34" charset="0"/>
              </a:rPr>
              <a:t>UNITS-OF-ACTIVITY METHOD</a:t>
            </a:r>
            <a:endParaRPr lang="en-US" altLang="en-US" sz="2800" dirty="0">
              <a:solidFill>
                <a:srgbClr val="006600"/>
              </a:solidFill>
              <a:latin typeface="Liberation Sans" panose="020B0604020202020204" pitchFamily="34" charset="0"/>
            </a:endParaRPr>
          </a:p>
        </p:txBody>
      </p:sp>
      <p:sp>
        <p:nvSpPr>
          <p:cNvPr id="2560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60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11"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Depreciation Methods</a:t>
            </a:r>
            <a:endParaRPr lang="en-US" altLang="en-US" sz="3200" dirty="0">
              <a:solidFill>
                <a:schemeClr val="tx2">
                  <a:lumMod val="75000"/>
                </a:schemeClr>
              </a:solidFill>
              <a:latin typeface="Liberation Sans" panose="020B0604020202020204" pitchFamily="34" charset="0"/>
            </a:endParaRPr>
          </a:p>
        </p:txBody>
      </p:sp>
      <p:pic>
        <p:nvPicPr>
          <p:cNvPr id="17203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378828"/>
            <a:ext cx="8534400" cy="426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3" name="Rectangle 2"/>
          <p:cNvSpPr/>
          <p:nvPr/>
        </p:nvSpPr>
        <p:spPr>
          <a:xfrm>
            <a:off x="228600" y="5638800"/>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smtClean="0">
                <a:latin typeface="Liberation Sans" panose="020B0604020202020204" pitchFamily="34" charset="0"/>
              </a:rPr>
              <a:t>Illustration 10-11</a:t>
            </a:r>
            <a:endParaRPr lang="en-US" sz="1200" dirty="0">
              <a:latin typeface="Liberation Sans" panose="020B0604020202020204" pitchFamily="34" charset="0"/>
            </a:endParaRPr>
          </a:p>
          <a:p>
            <a:pPr algn="l"/>
            <a:r>
              <a:rPr lang="en-US" sz="1200" b="0" dirty="0">
                <a:latin typeface="Liberation Sans" panose="020B0604020202020204" pitchFamily="34" charset="0"/>
              </a:rPr>
              <a:t>Formula for </a:t>
            </a:r>
            <a:r>
              <a:rPr lang="en-US" sz="1200" b="0" dirty="0" smtClean="0">
                <a:latin typeface="Liberation Sans" panose="020B0604020202020204" pitchFamily="34" charset="0"/>
              </a:rPr>
              <a:t>units-of-activity method</a:t>
            </a:r>
            <a:endParaRPr lang="en-US" sz="1200" b="0" dirty="0">
              <a:latin typeface="Liberation Sans" panose="020B0604020202020204" pitchFamily="34" charset="0"/>
            </a:endParaRPr>
          </a:p>
        </p:txBody>
      </p:sp>
    </p:spTree>
    <p:extLst>
      <p:ext uri="{BB962C8B-B14F-4D97-AF65-F5344CB8AC3E}">
        <p14:creationId xmlns:p14="http://schemas.microsoft.com/office/powerpoint/2010/main" val="2870875001"/>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extLst>
              <p:ext uri="{D42A27DB-BD31-4B8C-83A1-F6EECF244321}">
                <p14:modId xmlns:p14="http://schemas.microsoft.com/office/powerpoint/2010/main" val="1307979488"/>
              </p:ext>
            </p:extLst>
          </p:nvPr>
        </p:nvGraphicFramePr>
        <p:xfrm>
          <a:off x="76200" y="1849438"/>
          <a:ext cx="8940800" cy="3922712"/>
        </p:xfrm>
        <a:graphic>
          <a:graphicData uri="http://schemas.openxmlformats.org/presentationml/2006/ole">
            <mc:AlternateContent xmlns:mc="http://schemas.openxmlformats.org/markup-compatibility/2006">
              <mc:Choice xmlns:v="urn:schemas-microsoft-com:vml" Requires="v">
                <p:oleObj spid="_x0000_s26819" name="Worksheet" r:id="rId4" imgW="4638664" imgH="2047986" progId="Excel.Sheet.8">
                  <p:embed/>
                </p:oleObj>
              </mc:Choice>
              <mc:Fallback>
                <p:oleObj name="Worksheet" r:id="rId4" imgW="4638664" imgH="2047986"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849438"/>
                        <a:ext cx="8940800" cy="3922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7" name="Text Box 3"/>
          <p:cNvSpPr txBox="1">
            <a:spLocks noChangeArrowheads="1"/>
          </p:cNvSpPr>
          <p:nvPr/>
        </p:nvSpPr>
        <p:spPr bwMode="auto">
          <a:xfrm>
            <a:off x="609600" y="1295400"/>
            <a:ext cx="8153400" cy="453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05000"/>
              </a:lnSpc>
              <a:spcBef>
                <a:spcPct val="30000"/>
              </a:spcBef>
              <a:buSzPct val="80000"/>
            </a:pPr>
            <a:r>
              <a:rPr lang="en-US" altLang="en-US" sz="2400" dirty="0">
                <a:latin typeface="Liberation Sans" panose="020B0604020202020204" pitchFamily="34" charset="0"/>
              </a:rPr>
              <a:t>Illustration:  (Units-of-Activity)</a:t>
            </a:r>
          </a:p>
        </p:txBody>
      </p:sp>
      <p:sp>
        <p:nvSpPr>
          <p:cNvPr id="26628" name="Text Box 4"/>
          <p:cNvSpPr txBox="1">
            <a:spLocks noChangeArrowheads="1"/>
          </p:cNvSpPr>
          <p:nvPr/>
        </p:nvSpPr>
        <p:spPr bwMode="auto">
          <a:xfrm>
            <a:off x="228600" y="3005138"/>
            <a:ext cx="914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2017</a:t>
            </a:r>
            <a:endParaRPr lang="en-US" altLang="en-US" sz="1800" dirty="0">
              <a:latin typeface="Liberation Sans" panose="020B0604020202020204" pitchFamily="34" charset="0"/>
            </a:endParaRPr>
          </a:p>
        </p:txBody>
      </p:sp>
      <p:sp>
        <p:nvSpPr>
          <p:cNvPr id="1137669" name="Text Box 5"/>
          <p:cNvSpPr txBox="1">
            <a:spLocks noChangeArrowheads="1"/>
          </p:cNvSpPr>
          <p:nvPr/>
        </p:nvSpPr>
        <p:spPr bwMode="auto">
          <a:xfrm>
            <a:off x="1143000" y="3005138"/>
            <a:ext cx="1066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15,000</a:t>
            </a:r>
          </a:p>
        </p:txBody>
      </p:sp>
      <p:sp>
        <p:nvSpPr>
          <p:cNvPr id="1137670" name="Text Box 6"/>
          <p:cNvSpPr txBox="1">
            <a:spLocks noChangeArrowheads="1"/>
          </p:cNvSpPr>
          <p:nvPr/>
        </p:nvSpPr>
        <p:spPr bwMode="auto">
          <a:xfrm>
            <a:off x="2667000" y="3005138"/>
            <a:ext cx="990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$ 0.12</a:t>
            </a:r>
          </a:p>
        </p:txBody>
      </p:sp>
      <p:sp>
        <p:nvSpPr>
          <p:cNvPr id="1137671" name="Text Box 7"/>
          <p:cNvSpPr txBox="1">
            <a:spLocks noChangeArrowheads="1"/>
          </p:cNvSpPr>
          <p:nvPr/>
        </p:nvSpPr>
        <p:spPr bwMode="auto">
          <a:xfrm>
            <a:off x="4267200" y="3005138"/>
            <a:ext cx="10287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$ 1,800</a:t>
            </a:r>
          </a:p>
        </p:txBody>
      </p:sp>
      <p:sp>
        <p:nvSpPr>
          <p:cNvPr id="1137672" name="Text Box 8"/>
          <p:cNvSpPr txBox="1">
            <a:spLocks noChangeArrowheads="1"/>
          </p:cNvSpPr>
          <p:nvPr/>
        </p:nvSpPr>
        <p:spPr bwMode="auto">
          <a:xfrm>
            <a:off x="5791200" y="3005138"/>
            <a:ext cx="1219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$ 1,800</a:t>
            </a:r>
          </a:p>
        </p:txBody>
      </p:sp>
      <p:sp>
        <p:nvSpPr>
          <p:cNvPr id="1137673" name="Text Box 9"/>
          <p:cNvSpPr txBox="1">
            <a:spLocks noChangeArrowheads="1"/>
          </p:cNvSpPr>
          <p:nvPr/>
        </p:nvSpPr>
        <p:spPr bwMode="auto">
          <a:xfrm>
            <a:off x="7620000" y="3005138"/>
            <a:ext cx="1143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$ 11,200</a:t>
            </a:r>
          </a:p>
        </p:txBody>
      </p:sp>
      <p:sp>
        <p:nvSpPr>
          <p:cNvPr id="26634" name="Text Box 10"/>
          <p:cNvSpPr txBox="1">
            <a:spLocks noChangeArrowheads="1"/>
          </p:cNvSpPr>
          <p:nvPr/>
        </p:nvSpPr>
        <p:spPr bwMode="auto">
          <a:xfrm>
            <a:off x="228600" y="3414713"/>
            <a:ext cx="914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2018</a:t>
            </a:r>
            <a:endParaRPr lang="en-US" altLang="en-US" sz="1800" dirty="0">
              <a:latin typeface="Liberation Sans" panose="020B0604020202020204" pitchFamily="34" charset="0"/>
            </a:endParaRPr>
          </a:p>
        </p:txBody>
      </p:sp>
      <p:sp>
        <p:nvSpPr>
          <p:cNvPr id="1137675" name="Text Box 11"/>
          <p:cNvSpPr txBox="1">
            <a:spLocks noChangeArrowheads="1"/>
          </p:cNvSpPr>
          <p:nvPr/>
        </p:nvSpPr>
        <p:spPr bwMode="auto">
          <a:xfrm>
            <a:off x="1143000" y="3414713"/>
            <a:ext cx="1066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30,000</a:t>
            </a:r>
          </a:p>
        </p:txBody>
      </p:sp>
      <p:sp>
        <p:nvSpPr>
          <p:cNvPr id="1137676" name="Text Box 12"/>
          <p:cNvSpPr txBox="1">
            <a:spLocks noChangeArrowheads="1"/>
          </p:cNvSpPr>
          <p:nvPr/>
        </p:nvSpPr>
        <p:spPr bwMode="auto">
          <a:xfrm>
            <a:off x="2667000" y="3414713"/>
            <a:ext cx="990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0100" algn="r"/>
              </a:tabLst>
              <a:defRPr sz="2900" b="1">
                <a:solidFill>
                  <a:schemeClr val="tx1"/>
                </a:solidFill>
                <a:latin typeface="Arial" charset="0"/>
              </a:defRPr>
            </a:lvl1pPr>
            <a:lvl2pPr marL="742950" indent="-285750">
              <a:tabLst>
                <a:tab pos="800100" algn="r"/>
              </a:tabLst>
              <a:defRPr sz="2900" b="1">
                <a:solidFill>
                  <a:schemeClr val="tx1"/>
                </a:solidFill>
                <a:latin typeface="Arial" charset="0"/>
              </a:defRPr>
            </a:lvl2pPr>
            <a:lvl3pPr marL="1143000" indent="-228600">
              <a:tabLst>
                <a:tab pos="800100" algn="r"/>
              </a:tabLst>
              <a:defRPr sz="2900" b="1">
                <a:solidFill>
                  <a:schemeClr val="tx1"/>
                </a:solidFill>
                <a:latin typeface="Arial" charset="0"/>
              </a:defRPr>
            </a:lvl3pPr>
            <a:lvl4pPr marL="1600200" indent="-228600">
              <a:tabLst>
                <a:tab pos="800100" algn="r"/>
              </a:tabLst>
              <a:defRPr sz="2900" b="1">
                <a:solidFill>
                  <a:schemeClr val="tx1"/>
                </a:solidFill>
                <a:latin typeface="Arial" charset="0"/>
              </a:defRPr>
            </a:lvl4pPr>
            <a:lvl5pPr marL="2057400" indent="-228600">
              <a:tabLst>
                <a:tab pos="800100" algn="r"/>
              </a:tabLst>
              <a:defRPr sz="2900" b="1">
                <a:solidFill>
                  <a:schemeClr val="tx1"/>
                </a:solidFill>
                <a:latin typeface="Arial" charset="0"/>
              </a:defRPr>
            </a:lvl5pPr>
            <a:lvl6pPr marL="2514600" indent="-228600" algn="ctr" eaLnBrk="0" fontAlgn="base" hangingPunct="0">
              <a:spcBef>
                <a:spcPct val="0"/>
              </a:spcBef>
              <a:spcAft>
                <a:spcPct val="0"/>
              </a:spcAft>
              <a:tabLst>
                <a:tab pos="800100" algn="r"/>
              </a:tabLst>
              <a:defRPr sz="2900" b="1">
                <a:solidFill>
                  <a:schemeClr val="tx1"/>
                </a:solidFill>
                <a:latin typeface="Arial" charset="0"/>
              </a:defRPr>
            </a:lvl6pPr>
            <a:lvl7pPr marL="2971800" indent="-228600" algn="ctr" eaLnBrk="0" fontAlgn="base" hangingPunct="0">
              <a:spcBef>
                <a:spcPct val="0"/>
              </a:spcBef>
              <a:spcAft>
                <a:spcPct val="0"/>
              </a:spcAft>
              <a:tabLst>
                <a:tab pos="800100" algn="r"/>
              </a:tabLst>
              <a:defRPr sz="2900" b="1">
                <a:solidFill>
                  <a:schemeClr val="tx1"/>
                </a:solidFill>
                <a:latin typeface="Arial" charset="0"/>
              </a:defRPr>
            </a:lvl7pPr>
            <a:lvl8pPr marL="3429000" indent="-228600" algn="ctr" eaLnBrk="0" fontAlgn="base" hangingPunct="0">
              <a:spcBef>
                <a:spcPct val="0"/>
              </a:spcBef>
              <a:spcAft>
                <a:spcPct val="0"/>
              </a:spcAft>
              <a:tabLst>
                <a:tab pos="800100" algn="r"/>
              </a:tabLst>
              <a:defRPr sz="2900" b="1">
                <a:solidFill>
                  <a:schemeClr val="tx1"/>
                </a:solidFill>
                <a:latin typeface="Arial" charset="0"/>
              </a:defRPr>
            </a:lvl8pPr>
            <a:lvl9pPr marL="3886200" indent="-228600" algn="ctr" eaLnBrk="0" fontAlgn="base" hangingPunct="0">
              <a:spcBef>
                <a:spcPct val="0"/>
              </a:spcBef>
              <a:spcAft>
                <a:spcPct val="0"/>
              </a:spcAft>
              <a:tabLst>
                <a:tab pos="800100" algn="r"/>
              </a:tabLst>
              <a:defRPr sz="2900" b="1">
                <a:solidFill>
                  <a:schemeClr val="tx1"/>
                </a:solidFill>
                <a:latin typeface="Arial" charset="0"/>
              </a:defRPr>
            </a:lvl9pPr>
          </a:lstStyle>
          <a:p>
            <a:pPr algn="l">
              <a:spcBef>
                <a:spcPct val="50000"/>
              </a:spcBef>
            </a:pPr>
            <a:r>
              <a:rPr lang="en-US" altLang="en-US" sz="1800" dirty="0">
                <a:latin typeface="Liberation Sans" panose="020B0604020202020204" pitchFamily="34" charset="0"/>
              </a:rPr>
              <a:t>	0.12</a:t>
            </a:r>
          </a:p>
        </p:txBody>
      </p:sp>
      <p:sp>
        <p:nvSpPr>
          <p:cNvPr id="1137677" name="Text Box 13"/>
          <p:cNvSpPr txBox="1">
            <a:spLocks noChangeArrowheads="1"/>
          </p:cNvSpPr>
          <p:nvPr/>
        </p:nvSpPr>
        <p:spPr bwMode="auto">
          <a:xfrm>
            <a:off x="4267200" y="3414713"/>
            <a:ext cx="10287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3,600</a:t>
            </a:r>
          </a:p>
        </p:txBody>
      </p:sp>
      <p:sp>
        <p:nvSpPr>
          <p:cNvPr id="1137678" name="Text Box 14"/>
          <p:cNvSpPr txBox="1">
            <a:spLocks noChangeArrowheads="1"/>
          </p:cNvSpPr>
          <p:nvPr/>
        </p:nvSpPr>
        <p:spPr bwMode="auto">
          <a:xfrm>
            <a:off x="5791200" y="3414713"/>
            <a:ext cx="1219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5,400</a:t>
            </a:r>
          </a:p>
        </p:txBody>
      </p:sp>
      <p:sp>
        <p:nvSpPr>
          <p:cNvPr id="1137679" name="Text Box 15"/>
          <p:cNvSpPr txBox="1">
            <a:spLocks noChangeArrowheads="1"/>
          </p:cNvSpPr>
          <p:nvPr/>
        </p:nvSpPr>
        <p:spPr bwMode="auto">
          <a:xfrm>
            <a:off x="7620000" y="3414713"/>
            <a:ext cx="1143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7,600</a:t>
            </a:r>
          </a:p>
        </p:txBody>
      </p:sp>
      <p:sp>
        <p:nvSpPr>
          <p:cNvPr id="26640" name="Text Box 16"/>
          <p:cNvSpPr txBox="1">
            <a:spLocks noChangeArrowheads="1"/>
          </p:cNvSpPr>
          <p:nvPr/>
        </p:nvSpPr>
        <p:spPr bwMode="auto">
          <a:xfrm>
            <a:off x="228600" y="3811588"/>
            <a:ext cx="914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2019</a:t>
            </a:r>
            <a:endParaRPr lang="en-US" altLang="en-US" sz="1800" dirty="0">
              <a:latin typeface="Liberation Sans" panose="020B0604020202020204" pitchFamily="34" charset="0"/>
            </a:endParaRPr>
          </a:p>
        </p:txBody>
      </p:sp>
      <p:sp>
        <p:nvSpPr>
          <p:cNvPr id="1137681" name="Text Box 17"/>
          <p:cNvSpPr txBox="1">
            <a:spLocks noChangeArrowheads="1"/>
          </p:cNvSpPr>
          <p:nvPr/>
        </p:nvSpPr>
        <p:spPr bwMode="auto">
          <a:xfrm>
            <a:off x="1143000" y="3811588"/>
            <a:ext cx="1066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20,000</a:t>
            </a:r>
          </a:p>
        </p:txBody>
      </p:sp>
      <p:sp>
        <p:nvSpPr>
          <p:cNvPr id="1137682" name="Text Box 18"/>
          <p:cNvSpPr txBox="1">
            <a:spLocks noChangeArrowheads="1"/>
          </p:cNvSpPr>
          <p:nvPr/>
        </p:nvSpPr>
        <p:spPr bwMode="auto">
          <a:xfrm>
            <a:off x="2667000" y="3811588"/>
            <a:ext cx="990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0100" algn="r"/>
              </a:tabLst>
              <a:defRPr sz="2900" b="1">
                <a:solidFill>
                  <a:schemeClr val="tx1"/>
                </a:solidFill>
                <a:latin typeface="Arial" charset="0"/>
              </a:defRPr>
            </a:lvl1pPr>
            <a:lvl2pPr marL="742950" indent="-285750">
              <a:tabLst>
                <a:tab pos="800100" algn="r"/>
              </a:tabLst>
              <a:defRPr sz="2900" b="1">
                <a:solidFill>
                  <a:schemeClr val="tx1"/>
                </a:solidFill>
                <a:latin typeface="Arial" charset="0"/>
              </a:defRPr>
            </a:lvl2pPr>
            <a:lvl3pPr marL="1143000" indent="-228600">
              <a:tabLst>
                <a:tab pos="800100" algn="r"/>
              </a:tabLst>
              <a:defRPr sz="2900" b="1">
                <a:solidFill>
                  <a:schemeClr val="tx1"/>
                </a:solidFill>
                <a:latin typeface="Arial" charset="0"/>
              </a:defRPr>
            </a:lvl3pPr>
            <a:lvl4pPr marL="1600200" indent="-228600">
              <a:tabLst>
                <a:tab pos="800100" algn="r"/>
              </a:tabLst>
              <a:defRPr sz="2900" b="1">
                <a:solidFill>
                  <a:schemeClr val="tx1"/>
                </a:solidFill>
                <a:latin typeface="Arial" charset="0"/>
              </a:defRPr>
            </a:lvl4pPr>
            <a:lvl5pPr marL="2057400" indent="-228600">
              <a:tabLst>
                <a:tab pos="800100" algn="r"/>
              </a:tabLst>
              <a:defRPr sz="2900" b="1">
                <a:solidFill>
                  <a:schemeClr val="tx1"/>
                </a:solidFill>
                <a:latin typeface="Arial" charset="0"/>
              </a:defRPr>
            </a:lvl5pPr>
            <a:lvl6pPr marL="2514600" indent="-228600" algn="ctr" eaLnBrk="0" fontAlgn="base" hangingPunct="0">
              <a:spcBef>
                <a:spcPct val="0"/>
              </a:spcBef>
              <a:spcAft>
                <a:spcPct val="0"/>
              </a:spcAft>
              <a:tabLst>
                <a:tab pos="800100" algn="r"/>
              </a:tabLst>
              <a:defRPr sz="2900" b="1">
                <a:solidFill>
                  <a:schemeClr val="tx1"/>
                </a:solidFill>
                <a:latin typeface="Arial" charset="0"/>
              </a:defRPr>
            </a:lvl6pPr>
            <a:lvl7pPr marL="2971800" indent="-228600" algn="ctr" eaLnBrk="0" fontAlgn="base" hangingPunct="0">
              <a:spcBef>
                <a:spcPct val="0"/>
              </a:spcBef>
              <a:spcAft>
                <a:spcPct val="0"/>
              </a:spcAft>
              <a:tabLst>
                <a:tab pos="800100" algn="r"/>
              </a:tabLst>
              <a:defRPr sz="2900" b="1">
                <a:solidFill>
                  <a:schemeClr val="tx1"/>
                </a:solidFill>
                <a:latin typeface="Arial" charset="0"/>
              </a:defRPr>
            </a:lvl7pPr>
            <a:lvl8pPr marL="3429000" indent="-228600" algn="ctr" eaLnBrk="0" fontAlgn="base" hangingPunct="0">
              <a:spcBef>
                <a:spcPct val="0"/>
              </a:spcBef>
              <a:spcAft>
                <a:spcPct val="0"/>
              </a:spcAft>
              <a:tabLst>
                <a:tab pos="800100" algn="r"/>
              </a:tabLst>
              <a:defRPr sz="2900" b="1">
                <a:solidFill>
                  <a:schemeClr val="tx1"/>
                </a:solidFill>
                <a:latin typeface="Arial" charset="0"/>
              </a:defRPr>
            </a:lvl8pPr>
            <a:lvl9pPr marL="3886200" indent="-228600" algn="ctr" eaLnBrk="0" fontAlgn="base" hangingPunct="0">
              <a:spcBef>
                <a:spcPct val="0"/>
              </a:spcBef>
              <a:spcAft>
                <a:spcPct val="0"/>
              </a:spcAft>
              <a:tabLst>
                <a:tab pos="800100" algn="r"/>
              </a:tabLst>
              <a:defRPr sz="2900" b="1">
                <a:solidFill>
                  <a:schemeClr val="tx1"/>
                </a:solidFill>
                <a:latin typeface="Arial" charset="0"/>
              </a:defRPr>
            </a:lvl9pPr>
          </a:lstStyle>
          <a:p>
            <a:pPr algn="l">
              <a:spcBef>
                <a:spcPct val="50000"/>
              </a:spcBef>
            </a:pPr>
            <a:r>
              <a:rPr lang="en-US" altLang="en-US" sz="1800" dirty="0">
                <a:latin typeface="Liberation Sans" panose="020B0604020202020204" pitchFamily="34" charset="0"/>
              </a:rPr>
              <a:t>	0.12</a:t>
            </a:r>
          </a:p>
        </p:txBody>
      </p:sp>
      <p:sp>
        <p:nvSpPr>
          <p:cNvPr id="1137683" name="Text Box 19"/>
          <p:cNvSpPr txBox="1">
            <a:spLocks noChangeArrowheads="1"/>
          </p:cNvSpPr>
          <p:nvPr/>
        </p:nvSpPr>
        <p:spPr bwMode="auto">
          <a:xfrm>
            <a:off x="4267200" y="3811588"/>
            <a:ext cx="10287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2,400</a:t>
            </a:r>
          </a:p>
        </p:txBody>
      </p:sp>
      <p:sp>
        <p:nvSpPr>
          <p:cNvPr id="1137684" name="Text Box 20"/>
          <p:cNvSpPr txBox="1">
            <a:spLocks noChangeArrowheads="1"/>
          </p:cNvSpPr>
          <p:nvPr/>
        </p:nvSpPr>
        <p:spPr bwMode="auto">
          <a:xfrm>
            <a:off x="5791200" y="3811588"/>
            <a:ext cx="1219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7,800</a:t>
            </a:r>
          </a:p>
        </p:txBody>
      </p:sp>
      <p:sp>
        <p:nvSpPr>
          <p:cNvPr id="1137685" name="Text Box 21"/>
          <p:cNvSpPr txBox="1">
            <a:spLocks noChangeArrowheads="1"/>
          </p:cNvSpPr>
          <p:nvPr/>
        </p:nvSpPr>
        <p:spPr bwMode="auto">
          <a:xfrm>
            <a:off x="7620000" y="3811588"/>
            <a:ext cx="1143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5,200</a:t>
            </a:r>
          </a:p>
        </p:txBody>
      </p:sp>
      <p:sp>
        <p:nvSpPr>
          <p:cNvPr id="26646" name="Text Box 22"/>
          <p:cNvSpPr txBox="1">
            <a:spLocks noChangeArrowheads="1"/>
          </p:cNvSpPr>
          <p:nvPr/>
        </p:nvSpPr>
        <p:spPr bwMode="auto">
          <a:xfrm>
            <a:off x="228600" y="4240213"/>
            <a:ext cx="914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2020</a:t>
            </a:r>
            <a:endParaRPr lang="en-US" altLang="en-US" sz="1800" dirty="0">
              <a:latin typeface="Liberation Sans" panose="020B0604020202020204" pitchFamily="34" charset="0"/>
            </a:endParaRPr>
          </a:p>
        </p:txBody>
      </p:sp>
      <p:sp>
        <p:nvSpPr>
          <p:cNvPr id="1137687" name="Text Box 23"/>
          <p:cNvSpPr txBox="1">
            <a:spLocks noChangeArrowheads="1"/>
          </p:cNvSpPr>
          <p:nvPr/>
        </p:nvSpPr>
        <p:spPr bwMode="auto">
          <a:xfrm>
            <a:off x="1143000" y="4240213"/>
            <a:ext cx="1066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25,000</a:t>
            </a:r>
          </a:p>
        </p:txBody>
      </p:sp>
      <p:sp>
        <p:nvSpPr>
          <p:cNvPr id="1137688" name="Text Box 24"/>
          <p:cNvSpPr txBox="1">
            <a:spLocks noChangeArrowheads="1"/>
          </p:cNvSpPr>
          <p:nvPr/>
        </p:nvSpPr>
        <p:spPr bwMode="auto">
          <a:xfrm>
            <a:off x="2667000" y="4240213"/>
            <a:ext cx="990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0100" algn="r"/>
              </a:tabLst>
              <a:defRPr sz="2900" b="1">
                <a:solidFill>
                  <a:schemeClr val="tx1"/>
                </a:solidFill>
                <a:latin typeface="Arial" charset="0"/>
              </a:defRPr>
            </a:lvl1pPr>
            <a:lvl2pPr marL="742950" indent="-285750">
              <a:tabLst>
                <a:tab pos="800100" algn="r"/>
              </a:tabLst>
              <a:defRPr sz="2900" b="1">
                <a:solidFill>
                  <a:schemeClr val="tx1"/>
                </a:solidFill>
                <a:latin typeface="Arial" charset="0"/>
              </a:defRPr>
            </a:lvl2pPr>
            <a:lvl3pPr marL="1143000" indent="-228600">
              <a:tabLst>
                <a:tab pos="800100" algn="r"/>
              </a:tabLst>
              <a:defRPr sz="2900" b="1">
                <a:solidFill>
                  <a:schemeClr val="tx1"/>
                </a:solidFill>
                <a:latin typeface="Arial" charset="0"/>
              </a:defRPr>
            </a:lvl3pPr>
            <a:lvl4pPr marL="1600200" indent="-228600">
              <a:tabLst>
                <a:tab pos="800100" algn="r"/>
              </a:tabLst>
              <a:defRPr sz="2900" b="1">
                <a:solidFill>
                  <a:schemeClr val="tx1"/>
                </a:solidFill>
                <a:latin typeface="Arial" charset="0"/>
              </a:defRPr>
            </a:lvl4pPr>
            <a:lvl5pPr marL="2057400" indent="-228600">
              <a:tabLst>
                <a:tab pos="800100" algn="r"/>
              </a:tabLst>
              <a:defRPr sz="2900" b="1">
                <a:solidFill>
                  <a:schemeClr val="tx1"/>
                </a:solidFill>
                <a:latin typeface="Arial" charset="0"/>
              </a:defRPr>
            </a:lvl5pPr>
            <a:lvl6pPr marL="2514600" indent="-228600" algn="ctr" eaLnBrk="0" fontAlgn="base" hangingPunct="0">
              <a:spcBef>
                <a:spcPct val="0"/>
              </a:spcBef>
              <a:spcAft>
                <a:spcPct val="0"/>
              </a:spcAft>
              <a:tabLst>
                <a:tab pos="800100" algn="r"/>
              </a:tabLst>
              <a:defRPr sz="2900" b="1">
                <a:solidFill>
                  <a:schemeClr val="tx1"/>
                </a:solidFill>
                <a:latin typeface="Arial" charset="0"/>
              </a:defRPr>
            </a:lvl6pPr>
            <a:lvl7pPr marL="2971800" indent="-228600" algn="ctr" eaLnBrk="0" fontAlgn="base" hangingPunct="0">
              <a:spcBef>
                <a:spcPct val="0"/>
              </a:spcBef>
              <a:spcAft>
                <a:spcPct val="0"/>
              </a:spcAft>
              <a:tabLst>
                <a:tab pos="800100" algn="r"/>
              </a:tabLst>
              <a:defRPr sz="2900" b="1">
                <a:solidFill>
                  <a:schemeClr val="tx1"/>
                </a:solidFill>
                <a:latin typeface="Arial" charset="0"/>
              </a:defRPr>
            </a:lvl7pPr>
            <a:lvl8pPr marL="3429000" indent="-228600" algn="ctr" eaLnBrk="0" fontAlgn="base" hangingPunct="0">
              <a:spcBef>
                <a:spcPct val="0"/>
              </a:spcBef>
              <a:spcAft>
                <a:spcPct val="0"/>
              </a:spcAft>
              <a:tabLst>
                <a:tab pos="800100" algn="r"/>
              </a:tabLst>
              <a:defRPr sz="2900" b="1">
                <a:solidFill>
                  <a:schemeClr val="tx1"/>
                </a:solidFill>
                <a:latin typeface="Arial" charset="0"/>
              </a:defRPr>
            </a:lvl8pPr>
            <a:lvl9pPr marL="3886200" indent="-228600" algn="ctr" eaLnBrk="0" fontAlgn="base" hangingPunct="0">
              <a:spcBef>
                <a:spcPct val="0"/>
              </a:spcBef>
              <a:spcAft>
                <a:spcPct val="0"/>
              </a:spcAft>
              <a:tabLst>
                <a:tab pos="800100" algn="r"/>
              </a:tabLst>
              <a:defRPr sz="2900" b="1">
                <a:solidFill>
                  <a:schemeClr val="tx1"/>
                </a:solidFill>
                <a:latin typeface="Arial" charset="0"/>
              </a:defRPr>
            </a:lvl9pPr>
          </a:lstStyle>
          <a:p>
            <a:pPr algn="l">
              <a:spcBef>
                <a:spcPct val="50000"/>
              </a:spcBef>
            </a:pPr>
            <a:r>
              <a:rPr lang="en-US" altLang="en-US" sz="1800" dirty="0">
                <a:latin typeface="Liberation Sans" panose="020B0604020202020204" pitchFamily="34" charset="0"/>
              </a:rPr>
              <a:t>	0.12</a:t>
            </a:r>
          </a:p>
        </p:txBody>
      </p:sp>
      <p:sp>
        <p:nvSpPr>
          <p:cNvPr id="1137689" name="Text Box 25"/>
          <p:cNvSpPr txBox="1">
            <a:spLocks noChangeArrowheads="1"/>
          </p:cNvSpPr>
          <p:nvPr/>
        </p:nvSpPr>
        <p:spPr bwMode="auto">
          <a:xfrm>
            <a:off x="4267200" y="4240213"/>
            <a:ext cx="10287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3,000</a:t>
            </a:r>
          </a:p>
        </p:txBody>
      </p:sp>
      <p:sp>
        <p:nvSpPr>
          <p:cNvPr id="1137690" name="Text Box 26"/>
          <p:cNvSpPr txBox="1">
            <a:spLocks noChangeArrowheads="1"/>
          </p:cNvSpPr>
          <p:nvPr/>
        </p:nvSpPr>
        <p:spPr bwMode="auto">
          <a:xfrm>
            <a:off x="5791200" y="4240213"/>
            <a:ext cx="1219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10,800</a:t>
            </a:r>
          </a:p>
        </p:txBody>
      </p:sp>
      <p:sp>
        <p:nvSpPr>
          <p:cNvPr id="1137691" name="Text Box 27"/>
          <p:cNvSpPr txBox="1">
            <a:spLocks noChangeArrowheads="1"/>
          </p:cNvSpPr>
          <p:nvPr/>
        </p:nvSpPr>
        <p:spPr bwMode="auto">
          <a:xfrm>
            <a:off x="7620000" y="4240213"/>
            <a:ext cx="1143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2,200</a:t>
            </a:r>
          </a:p>
        </p:txBody>
      </p:sp>
      <p:sp>
        <p:nvSpPr>
          <p:cNvPr id="26652" name="Text Box 28"/>
          <p:cNvSpPr txBox="1">
            <a:spLocks noChangeArrowheads="1"/>
          </p:cNvSpPr>
          <p:nvPr/>
        </p:nvSpPr>
        <p:spPr bwMode="auto">
          <a:xfrm>
            <a:off x="228600" y="4649788"/>
            <a:ext cx="914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2021</a:t>
            </a:r>
            <a:endParaRPr lang="en-US" altLang="en-US" sz="1800" dirty="0">
              <a:latin typeface="Liberation Sans" panose="020B0604020202020204" pitchFamily="34" charset="0"/>
            </a:endParaRPr>
          </a:p>
        </p:txBody>
      </p:sp>
      <p:sp>
        <p:nvSpPr>
          <p:cNvPr id="1137693" name="Text Box 29"/>
          <p:cNvSpPr txBox="1">
            <a:spLocks noChangeArrowheads="1"/>
          </p:cNvSpPr>
          <p:nvPr/>
        </p:nvSpPr>
        <p:spPr bwMode="auto">
          <a:xfrm>
            <a:off x="1143000" y="4649788"/>
            <a:ext cx="1066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10,000</a:t>
            </a:r>
          </a:p>
        </p:txBody>
      </p:sp>
      <p:sp>
        <p:nvSpPr>
          <p:cNvPr id="1137694" name="Text Box 30"/>
          <p:cNvSpPr txBox="1">
            <a:spLocks noChangeArrowheads="1"/>
          </p:cNvSpPr>
          <p:nvPr/>
        </p:nvSpPr>
        <p:spPr bwMode="auto">
          <a:xfrm>
            <a:off x="2667000" y="4649788"/>
            <a:ext cx="990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0100" algn="r"/>
              </a:tabLst>
              <a:defRPr sz="2900" b="1">
                <a:solidFill>
                  <a:schemeClr val="tx1"/>
                </a:solidFill>
                <a:latin typeface="Arial" charset="0"/>
              </a:defRPr>
            </a:lvl1pPr>
            <a:lvl2pPr marL="742950" indent="-285750">
              <a:tabLst>
                <a:tab pos="800100" algn="r"/>
              </a:tabLst>
              <a:defRPr sz="2900" b="1">
                <a:solidFill>
                  <a:schemeClr val="tx1"/>
                </a:solidFill>
                <a:latin typeface="Arial" charset="0"/>
              </a:defRPr>
            </a:lvl2pPr>
            <a:lvl3pPr marL="1143000" indent="-228600">
              <a:tabLst>
                <a:tab pos="800100" algn="r"/>
              </a:tabLst>
              <a:defRPr sz="2900" b="1">
                <a:solidFill>
                  <a:schemeClr val="tx1"/>
                </a:solidFill>
                <a:latin typeface="Arial" charset="0"/>
              </a:defRPr>
            </a:lvl3pPr>
            <a:lvl4pPr marL="1600200" indent="-228600">
              <a:tabLst>
                <a:tab pos="800100" algn="r"/>
              </a:tabLst>
              <a:defRPr sz="2900" b="1">
                <a:solidFill>
                  <a:schemeClr val="tx1"/>
                </a:solidFill>
                <a:latin typeface="Arial" charset="0"/>
              </a:defRPr>
            </a:lvl4pPr>
            <a:lvl5pPr marL="2057400" indent="-228600">
              <a:tabLst>
                <a:tab pos="800100" algn="r"/>
              </a:tabLst>
              <a:defRPr sz="2900" b="1">
                <a:solidFill>
                  <a:schemeClr val="tx1"/>
                </a:solidFill>
                <a:latin typeface="Arial" charset="0"/>
              </a:defRPr>
            </a:lvl5pPr>
            <a:lvl6pPr marL="2514600" indent="-228600" algn="ctr" eaLnBrk="0" fontAlgn="base" hangingPunct="0">
              <a:spcBef>
                <a:spcPct val="0"/>
              </a:spcBef>
              <a:spcAft>
                <a:spcPct val="0"/>
              </a:spcAft>
              <a:tabLst>
                <a:tab pos="800100" algn="r"/>
              </a:tabLst>
              <a:defRPr sz="2900" b="1">
                <a:solidFill>
                  <a:schemeClr val="tx1"/>
                </a:solidFill>
                <a:latin typeface="Arial" charset="0"/>
              </a:defRPr>
            </a:lvl6pPr>
            <a:lvl7pPr marL="2971800" indent="-228600" algn="ctr" eaLnBrk="0" fontAlgn="base" hangingPunct="0">
              <a:spcBef>
                <a:spcPct val="0"/>
              </a:spcBef>
              <a:spcAft>
                <a:spcPct val="0"/>
              </a:spcAft>
              <a:tabLst>
                <a:tab pos="800100" algn="r"/>
              </a:tabLst>
              <a:defRPr sz="2900" b="1">
                <a:solidFill>
                  <a:schemeClr val="tx1"/>
                </a:solidFill>
                <a:latin typeface="Arial" charset="0"/>
              </a:defRPr>
            </a:lvl7pPr>
            <a:lvl8pPr marL="3429000" indent="-228600" algn="ctr" eaLnBrk="0" fontAlgn="base" hangingPunct="0">
              <a:spcBef>
                <a:spcPct val="0"/>
              </a:spcBef>
              <a:spcAft>
                <a:spcPct val="0"/>
              </a:spcAft>
              <a:tabLst>
                <a:tab pos="800100" algn="r"/>
              </a:tabLst>
              <a:defRPr sz="2900" b="1">
                <a:solidFill>
                  <a:schemeClr val="tx1"/>
                </a:solidFill>
                <a:latin typeface="Arial" charset="0"/>
              </a:defRPr>
            </a:lvl8pPr>
            <a:lvl9pPr marL="3886200" indent="-228600" algn="ctr" eaLnBrk="0" fontAlgn="base" hangingPunct="0">
              <a:spcBef>
                <a:spcPct val="0"/>
              </a:spcBef>
              <a:spcAft>
                <a:spcPct val="0"/>
              </a:spcAft>
              <a:tabLst>
                <a:tab pos="800100" algn="r"/>
              </a:tabLst>
              <a:defRPr sz="2900" b="1">
                <a:solidFill>
                  <a:schemeClr val="tx1"/>
                </a:solidFill>
                <a:latin typeface="Arial" charset="0"/>
              </a:defRPr>
            </a:lvl9pPr>
          </a:lstStyle>
          <a:p>
            <a:pPr algn="l">
              <a:spcBef>
                <a:spcPct val="50000"/>
              </a:spcBef>
            </a:pPr>
            <a:r>
              <a:rPr lang="en-US" altLang="en-US" sz="1800" dirty="0">
                <a:latin typeface="Liberation Sans" panose="020B0604020202020204" pitchFamily="34" charset="0"/>
              </a:rPr>
              <a:t>	0.12</a:t>
            </a:r>
          </a:p>
        </p:txBody>
      </p:sp>
      <p:sp>
        <p:nvSpPr>
          <p:cNvPr id="1137695" name="Text Box 31"/>
          <p:cNvSpPr txBox="1">
            <a:spLocks noChangeArrowheads="1"/>
          </p:cNvSpPr>
          <p:nvPr/>
        </p:nvSpPr>
        <p:spPr bwMode="auto">
          <a:xfrm>
            <a:off x="4267200" y="4649788"/>
            <a:ext cx="10287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1,200</a:t>
            </a:r>
          </a:p>
        </p:txBody>
      </p:sp>
      <p:sp>
        <p:nvSpPr>
          <p:cNvPr id="1137696" name="Text Box 32"/>
          <p:cNvSpPr txBox="1">
            <a:spLocks noChangeArrowheads="1"/>
          </p:cNvSpPr>
          <p:nvPr/>
        </p:nvSpPr>
        <p:spPr bwMode="auto">
          <a:xfrm>
            <a:off x="5791200" y="4649788"/>
            <a:ext cx="1219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12,000</a:t>
            </a:r>
          </a:p>
        </p:txBody>
      </p:sp>
      <p:sp>
        <p:nvSpPr>
          <p:cNvPr id="1137697" name="Text Box 33"/>
          <p:cNvSpPr txBox="1">
            <a:spLocks noChangeArrowheads="1"/>
          </p:cNvSpPr>
          <p:nvPr/>
        </p:nvSpPr>
        <p:spPr bwMode="auto">
          <a:xfrm>
            <a:off x="7620000" y="4649788"/>
            <a:ext cx="1143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1,000</a:t>
            </a:r>
          </a:p>
        </p:txBody>
      </p:sp>
      <p:sp>
        <p:nvSpPr>
          <p:cNvPr id="1137698" name="Text Box 34"/>
          <p:cNvSpPr txBox="1">
            <a:spLocks noChangeArrowheads="1"/>
          </p:cNvSpPr>
          <p:nvPr/>
        </p:nvSpPr>
        <p:spPr bwMode="auto">
          <a:xfrm>
            <a:off x="609600" y="5408613"/>
            <a:ext cx="77724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8700" indent="-574675">
              <a:tabLst>
                <a:tab pos="5888038" algn="r"/>
                <a:tab pos="7426325" algn="r"/>
              </a:tabLst>
              <a:defRPr sz="2900" b="1">
                <a:solidFill>
                  <a:schemeClr val="tx1"/>
                </a:solidFill>
                <a:latin typeface="Arial" charset="0"/>
              </a:defRPr>
            </a:lvl1pPr>
            <a:lvl2pPr marL="742950" indent="-285750">
              <a:tabLst>
                <a:tab pos="5888038" algn="r"/>
                <a:tab pos="7426325" algn="r"/>
              </a:tabLst>
              <a:defRPr sz="2900" b="1">
                <a:solidFill>
                  <a:schemeClr val="tx1"/>
                </a:solidFill>
                <a:latin typeface="Arial" charset="0"/>
              </a:defRPr>
            </a:lvl2pPr>
            <a:lvl3pPr marL="1143000" indent="-228600">
              <a:tabLst>
                <a:tab pos="5888038" algn="r"/>
                <a:tab pos="7426325" algn="r"/>
              </a:tabLst>
              <a:defRPr sz="2900" b="1">
                <a:solidFill>
                  <a:schemeClr val="tx1"/>
                </a:solidFill>
                <a:latin typeface="Arial" charset="0"/>
              </a:defRPr>
            </a:lvl3pPr>
            <a:lvl4pPr marL="1600200" indent="-228600">
              <a:tabLst>
                <a:tab pos="5888038" algn="r"/>
                <a:tab pos="7426325" algn="r"/>
              </a:tabLst>
              <a:defRPr sz="2900" b="1">
                <a:solidFill>
                  <a:schemeClr val="tx1"/>
                </a:solidFill>
                <a:latin typeface="Arial" charset="0"/>
              </a:defRPr>
            </a:lvl4pPr>
            <a:lvl5pPr marL="2057400" indent="-228600">
              <a:tabLst>
                <a:tab pos="5888038" algn="r"/>
                <a:tab pos="7426325" algn="r"/>
              </a:tabLst>
              <a:defRPr sz="2900" b="1">
                <a:solidFill>
                  <a:schemeClr val="tx1"/>
                </a:solidFill>
                <a:latin typeface="Arial" charset="0"/>
              </a:defRPr>
            </a:lvl5pPr>
            <a:lvl6pPr marL="2514600" indent="-228600" algn="ctr" eaLnBrk="0" fontAlgn="base" hangingPunct="0">
              <a:spcBef>
                <a:spcPct val="0"/>
              </a:spcBef>
              <a:spcAft>
                <a:spcPct val="0"/>
              </a:spcAft>
              <a:tabLst>
                <a:tab pos="5888038" algn="r"/>
                <a:tab pos="7426325" algn="r"/>
              </a:tabLst>
              <a:defRPr sz="2900" b="1">
                <a:solidFill>
                  <a:schemeClr val="tx1"/>
                </a:solidFill>
                <a:latin typeface="Arial" charset="0"/>
              </a:defRPr>
            </a:lvl6pPr>
            <a:lvl7pPr marL="2971800" indent="-228600" algn="ctr" eaLnBrk="0" fontAlgn="base" hangingPunct="0">
              <a:spcBef>
                <a:spcPct val="0"/>
              </a:spcBef>
              <a:spcAft>
                <a:spcPct val="0"/>
              </a:spcAft>
              <a:tabLst>
                <a:tab pos="5888038" algn="r"/>
                <a:tab pos="7426325" algn="r"/>
              </a:tabLst>
              <a:defRPr sz="2900" b="1">
                <a:solidFill>
                  <a:schemeClr val="tx1"/>
                </a:solidFill>
                <a:latin typeface="Arial" charset="0"/>
              </a:defRPr>
            </a:lvl7pPr>
            <a:lvl8pPr marL="3429000" indent="-228600" algn="ctr" eaLnBrk="0" fontAlgn="base" hangingPunct="0">
              <a:spcBef>
                <a:spcPct val="0"/>
              </a:spcBef>
              <a:spcAft>
                <a:spcPct val="0"/>
              </a:spcAft>
              <a:tabLst>
                <a:tab pos="5888038" algn="r"/>
                <a:tab pos="7426325" algn="r"/>
              </a:tabLst>
              <a:defRPr sz="2900" b="1">
                <a:solidFill>
                  <a:schemeClr val="tx1"/>
                </a:solidFill>
                <a:latin typeface="Arial" charset="0"/>
              </a:defRPr>
            </a:lvl8pPr>
            <a:lvl9pPr marL="3886200" indent="-228600" algn="ctr" eaLnBrk="0" fontAlgn="base" hangingPunct="0">
              <a:spcBef>
                <a:spcPct val="0"/>
              </a:spcBef>
              <a:spcAft>
                <a:spcPct val="0"/>
              </a:spcAft>
              <a:tabLst>
                <a:tab pos="5888038" algn="r"/>
                <a:tab pos="7426325" algn="r"/>
              </a:tabLst>
              <a:defRPr sz="2900" b="1">
                <a:solidFill>
                  <a:schemeClr val="tx1"/>
                </a:solidFill>
                <a:latin typeface="Arial" charset="0"/>
              </a:defRPr>
            </a:lvl9pPr>
          </a:lstStyle>
          <a:p>
            <a:pPr algn="l">
              <a:spcBef>
                <a:spcPct val="5000"/>
              </a:spcBef>
              <a:spcAft>
                <a:spcPct val="20000"/>
              </a:spcAft>
              <a:buSzPct val="80000"/>
            </a:pPr>
            <a:r>
              <a:rPr lang="en-US" altLang="en-US" sz="1800" dirty="0">
                <a:latin typeface="Liberation Sans" panose="020B0604020202020204" pitchFamily="34" charset="0"/>
              </a:rPr>
              <a:t>           Depreciation expense 	1,800</a:t>
            </a:r>
          </a:p>
          <a:p>
            <a:pPr algn="l">
              <a:spcBef>
                <a:spcPct val="15000"/>
              </a:spcBef>
              <a:spcAft>
                <a:spcPct val="20000"/>
              </a:spcAft>
              <a:buSzPct val="80000"/>
            </a:pPr>
            <a:r>
              <a:rPr lang="en-US" altLang="en-US" sz="1800" dirty="0">
                <a:latin typeface="Liberation Sans" panose="020B0604020202020204" pitchFamily="34" charset="0"/>
              </a:rPr>
              <a:t>	          Accumulated depreciation		 1,800</a:t>
            </a:r>
          </a:p>
        </p:txBody>
      </p:sp>
      <p:sp>
        <p:nvSpPr>
          <p:cNvPr id="26659" name="Text Box 35"/>
          <p:cNvSpPr txBox="1">
            <a:spLocks noChangeArrowheads="1"/>
          </p:cNvSpPr>
          <p:nvPr/>
        </p:nvSpPr>
        <p:spPr bwMode="auto">
          <a:xfrm>
            <a:off x="381000" y="5408613"/>
            <a:ext cx="1447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solidFill>
                  <a:srgbClr val="800000"/>
                </a:solidFill>
                <a:latin typeface="Liberation Sans" panose="020B0604020202020204" pitchFamily="34" charset="0"/>
              </a:rPr>
              <a:t>2017    </a:t>
            </a:r>
            <a:r>
              <a:rPr lang="en-US" altLang="en-US" sz="1800" dirty="0">
                <a:solidFill>
                  <a:srgbClr val="800000"/>
                </a:solidFill>
                <a:latin typeface="Liberation Sans" panose="020B0604020202020204" pitchFamily="34" charset="0"/>
              </a:rPr>
              <a:t>Journal Entry</a:t>
            </a:r>
          </a:p>
        </p:txBody>
      </p:sp>
      <p:sp>
        <p:nvSpPr>
          <p:cNvPr id="26660" name="Line 36"/>
          <p:cNvSpPr>
            <a:spLocks noChangeShapeType="1"/>
          </p:cNvSpPr>
          <p:nvPr/>
        </p:nvSpPr>
        <p:spPr bwMode="auto">
          <a:xfrm>
            <a:off x="381000" y="5180013"/>
            <a:ext cx="86106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61" name="Text Box 37"/>
          <p:cNvSpPr txBox="1">
            <a:spLocks noChangeArrowheads="1"/>
          </p:cNvSpPr>
          <p:nvPr/>
        </p:nvSpPr>
        <p:spPr bwMode="auto">
          <a:xfrm>
            <a:off x="7239000" y="1704975"/>
            <a:ext cx="1600200" cy="2762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200" dirty="0" smtClean="0">
                <a:latin typeface="Liberation Sans" panose="020B0604020202020204" pitchFamily="34" charset="0"/>
              </a:rPr>
              <a:t>Illustration 10-12</a:t>
            </a:r>
            <a:endParaRPr lang="en-US" altLang="en-US" sz="1200" dirty="0">
              <a:latin typeface="Liberation Sans" panose="020B0604020202020204" pitchFamily="34" charset="0"/>
            </a:endParaRPr>
          </a:p>
        </p:txBody>
      </p:sp>
      <p:sp>
        <p:nvSpPr>
          <p:cNvPr id="26663" name="Line 3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6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41"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Depreciation Methods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7669"/>
                                        </p:tgtEl>
                                        <p:attrNameLst>
                                          <p:attrName>style.visibility</p:attrName>
                                        </p:attrNameLst>
                                      </p:cBhvr>
                                      <p:to>
                                        <p:strVal val="visible"/>
                                      </p:to>
                                    </p:set>
                                    <p:animEffect transition="in" filter="wipe(left)">
                                      <p:cBhvr>
                                        <p:cTn id="7" dur="500"/>
                                        <p:tgtEl>
                                          <p:spTgt spid="1137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7670"/>
                                        </p:tgtEl>
                                        <p:attrNameLst>
                                          <p:attrName>style.visibility</p:attrName>
                                        </p:attrNameLst>
                                      </p:cBhvr>
                                      <p:to>
                                        <p:strVal val="visible"/>
                                      </p:to>
                                    </p:set>
                                    <p:animEffect transition="in" filter="wipe(left)">
                                      <p:cBhvr>
                                        <p:cTn id="12" dur="500"/>
                                        <p:tgtEl>
                                          <p:spTgt spid="1137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7671"/>
                                        </p:tgtEl>
                                        <p:attrNameLst>
                                          <p:attrName>style.visibility</p:attrName>
                                        </p:attrNameLst>
                                      </p:cBhvr>
                                      <p:to>
                                        <p:strVal val="visible"/>
                                      </p:to>
                                    </p:set>
                                    <p:animEffect transition="in" filter="wipe(left)">
                                      <p:cBhvr>
                                        <p:cTn id="17" dur="500"/>
                                        <p:tgtEl>
                                          <p:spTgt spid="11376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7672"/>
                                        </p:tgtEl>
                                        <p:attrNameLst>
                                          <p:attrName>style.visibility</p:attrName>
                                        </p:attrNameLst>
                                      </p:cBhvr>
                                      <p:to>
                                        <p:strVal val="visible"/>
                                      </p:to>
                                    </p:set>
                                    <p:animEffect transition="in" filter="wipe(left)">
                                      <p:cBhvr>
                                        <p:cTn id="22" dur="500"/>
                                        <p:tgtEl>
                                          <p:spTgt spid="11376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7673"/>
                                        </p:tgtEl>
                                        <p:attrNameLst>
                                          <p:attrName>style.visibility</p:attrName>
                                        </p:attrNameLst>
                                      </p:cBhvr>
                                      <p:to>
                                        <p:strVal val="visible"/>
                                      </p:to>
                                    </p:set>
                                    <p:animEffect transition="in" filter="wipe(left)">
                                      <p:cBhvr>
                                        <p:cTn id="27" dur="500"/>
                                        <p:tgtEl>
                                          <p:spTgt spid="11376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7698"/>
                                        </p:tgtEl>
                                        <p:attrNameLst>
                                          <p:attrName>style.visibility</p:attrName>
                                        </p:attrNameLst>
                                      </p:cBhvr>
                                      <p:to>
                                        <p:strVal val="visible"/>
                                      </p:to>
                                    </p:set>
                                    <p:animEffect transition="in" filter="wipe(left)">
                                      <p:cBhvr>
                                        <p:cTn id="32" dur="500"/>
                                        <p:tgtEl>
                                          <p:spTgt spid="11376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37675"/>
                                        </p:tgtEl>
                                        <p:attrNameLst>
                                          <p:attrName>style.visibility</p:attrName>
                                        </p:attrNameLst>
                                      </p:cBhvr>
                                      <p:to>
                                        <p:strVal val="visible"/>
                                      </p:to>
                                    </p:set>
                                    <p:animEffect transition="in" filter="wipe(left)">
                                      <p:cBhvr>
                                        <p:cTn id="37" dur="500"/>
                                        <p:tgtEl>
                                          <p:spTgt spid="11376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7676"/>
                                        </p:tgtEl>
                                        <p:attrNameLst>
                                          <p:attrName>style.visibility</p:attrName>
                                        </p:attrNameLst>
                                      </p:cBhvr>
                                      <p:to>
                                        <p:strVal val="visible"/>
                                      </p:to>
                                    </p:set>
                                    <p:animEffect transition="in" filter="wipe(left)">
                                      <p:cBhvr>
                                        <p:cTn id="42" dur="500"/>
                                        <p:tgtEl>
                                          <p:spTgt spid="11376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7677"/>
                                        </p:tgtEl>
                                        <p:attrNameLst>
                                          <p:attrName>style.visibility</p:attrName>
                                        </p:attrNameLst>
                                      </p:cBhvr>
                                      <p:to>
                                        <p:strVal val="visible"/>
                                      </p:to>
                                    </p:set>
                                    <p:animEffect transition="in" filter="wipe(left)">
                                      <p:cBhvr>
                                        <p:cTn id="47" dur="500"/>
                                        <p:tgtEl>
                                          <p:spTgt spid="11376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7678"/>
                                        </p:tgtEl>
                                        <p:attrNameLst>
                                          <p:attrName>style.visibility</p:attrName>
                                        </p:attrNameLst>
                                      </p:cBhvr>
                                      <p:to>
                                        <p:strVal val="visible"/>
                                      </p:to>
                                    </p:set>
                                    <p:animEffect transition="in" filter="wipe(left)">
                                      <p:cBhvr>
                                        <p:cTn id="52" dur="500"/>
                                        <p:tgtEl>
                                          <p:spTgt spid="113767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37679"/>
                                        </p:tgtEl>
                                        <p:attrNameLst>
                                          <p:attrName>style.visibility</p:attrName>
                                        </p:attrNameLst>
                                      </p:cBhvr>
                                      <p:to>
                                        <p:strVal val="visible"/>
                                      </p:to>
                                    </p:set>
                                    <p:animEffect transition="in" filter="wipe(left)">
                                      <p:cBhvr>
                                        <p:cTn id="57" dur="500"/>
                                        <p:tgtEl>
                                          <p:spTgt spid="113767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37681"/>
                                        </p:tgtEl>
                                        <p:attrNameLst>
                                          <p:attrName>style.visibility</p:attrName>
                                        </p:attrNameLst>
                                      </p:cBhvr>
                                      <p:to>
                                        <p:strVal val="visible"/>
                                      </p:to>
                                    </p:set>
                                    <p:animEffect transition="in" filter="wipe(left)">
                                      <p:cBhvr>
                                        <p:cTn id="62" dur="500"/>
                                        <p:tgtEl>
                                          <p:spTgt spid="113768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37682"/>
                                        </p:tgtEl>
                                        <p:attrNameLst>
                                          <p:attrName>style.visibility</p:attrName>
                                        </p:attrNameLst>
                                      </p:cBhvr>
                                      <p:to>
                                        <p:strVal val="visible"/>
                                      </p:to>
                                    </p:set>
                                    <p:animEffect transition="in" filter="wipe(left)">
                                      <p:cBhvr>
                                        <p:cTn id="67" dur="500"/>
                                        <p:tgtEl>
                                          <p:spTgt spid="113768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37683"/>
                                        </p:tgtEl>
                                        <p:attrNameLst>
                                          <p:attrName>style.visibility</p:attrName>
                                        </p:attrNameLst>
                                      </p:cBhvr>
                                      <p:to>
                                        <p:strVal val="visible"/>
                                      </p:to>
                                    </p:set>
                                    <p:animEffect transition="in" filter="wipe(left)">
                                      <p:cBhvr>
                                        <p:cTn id="72" dur="500"/>
                                        <p:tgtEl>
                                          <p:spTgt spid="113768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37684"/>
                                        </p:tgtEl>
                                        <p:attrNameLst>
                                          <p:attrName>style.visibility</p:attrName>
                                        </p:attrNameLst>
                                      </p:cBhvr>
                                      <p:to>
                                        <p:strVal val="visible"/>
                                      </p:to>
                                    </p:set>
                                    <p:animEffect transition="in" filter="wipe(left)">
                                      <p:cBhvr>
                                        <p:cTn id="77" dur="500"/>
                                        <p:tgtEl>
                                          <p:spTgt spid="113768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137685"/>
                                        </p:tgtEl>
                                        <p:attrNameLst>
                                          <p:attrName>style.visibility</p:attrName>
                                        </p:attrNameLst>
                                      </p:cBhvr>
                                      <p:to>
                                        <p:strVal val="visible"/>
                                      </p:to>
                                    </p:set>
                                    <p:animEffect transition="in" filter="wipe(left)">
                                      <p:cBhvr>
                                        <p:cTn id="82" dur="500"/>
                                        <p:tgtEl>
                                          <p:spTgt spid="113768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37687"/>
                                        </p:tgtEl>
                                        <p:attrNameLst>
                                          <p:attrName>style.visibility</p:attrName>
                                        </p:attrNameLst>
                                      </p:cBhvr>
                                      <p:to>
                                        <p:strVal val="visible"/>
                                      </p:to>
                                    </p:set>
                                    <p:animEffect transition="in" filter="wipe(left)">
                                      <p:cBhvr>
                                        <p:cTn id="87" dur="500"/>
                                        <p:tgtEl>
                                          <p:spTgt spid="113768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137688"/>
                                        </p:tgtEl>
                                        <p:attrNameLst>
                                          <p:attrName>style.visibility</p:attrName>
                                        </p:attrNameLst>
                                      </p:cBhvr>
                                      <p:to>
                                        <p:strVal val="visible"/>
                                      </p:to>
                                    </p:set>
                                    <p:animEffect transition="in" filter="wipe(left)">
                                      <p:cBhvr>
                                        <p:cTn id="92" dur="500"/>
                                        <p:tgtEl>
                                          <p:spTgt spid="113768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37689"/>
                                        </p:tgtEl>
                                        <p:attrNameLst>
                                          <p:attrName>style.visibility</p:attrName>
                                        </p:attrNameLst>
                                      </p:cBhvr>
                                      <p:to>
                                        <p:strVal val="visible"/>
                                      </p:to>
                                    </p:set>
                                    <p:animEffect transition="in" filter="wipe(left)">
                                      <p:cBhvr>
                                        <p:cTn id="97" dur="500"/>
                                        <p:tgtEl>
                                          <p:spTgt spid="113768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137690"/>
                                        </p:tgtEl>
                                        <p:attrNameLst>
                                          <p:attrName>style.visibility</p:attrName>
                                        </p:attrNameLst>
                                      </p:cBhvr>
                                      <p:to>
                                        <p:strVal val="visible"/>
                                      </p:to>
                                    </p:set>
                                    <p:animEffect transition="in" filter="wipe(left)">
                                      <p:cBhvr>
                                        <p:cTn id="102" dur="500"/>
                                        <p:tgtEl>
                                          <p:spTgt spid="113769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137691"/>
                                        </p:tgtEl>
                                        <p:attrNameLst>
                                          <p:attrName>style.visibility</p:attrName>
                                        </p:attrNameLst>
                                      </p:cBhvr>
                                      <p:to>
                                        <p:strVal val="visible"/>
                                      </p:to>
                                    </p:set>
                                    <p:animEffect transition="in" filter="wipe(left)">
                                      <p:cBhvr>
                                        <p:cTn id="107" dur="500"/>
                                        <p:tgtEl>
                                          <p:spTgt spid="113769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137693"/>
                                        </p:tgtEl>
                                        <p:attrNameLst>
                                          <p:attrName>style.visibility</p:attrName>
                                        </p:attrNameLst>
                                      </p:cBhvr>
                                      <p:to>
                                        <p:strVal val="visible"/>
                                      </p:to>
                                    </p:set>
                                    <p:animEffect transition="in" filter="wipe(left)">
                                      <p:cBhvr>
                                        <p:cTn id="112" dur="500"/>
                                        <p:tgtEl>
                                          <p:spTgt spid="113769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137694"/>
                                        </p:tgtEl>
                                        <p:attrNameLst>
                                          <p:attrName>style.visibility</p:attrName>
                                        </p:attrNameLst>
                                      </p:cBhvr>
                                      <p:to>
                                        <p:strVal val="visible"/>
                                      </p:to>
                                    </p:set>
                                    <p:animEffect transition="in" filter="wipe(left)">
                                      <p:cBhvr>
                                        <p:cTn id="117" dur="500"/>
                                        <p:tgtEl>
                                          <p:spTgt spid="1137694"/>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137695"/>
                                        </p:tgtEl>
                                        <p:attrNameLst>
                                          <p:attrName>style.visibility</p:attrName>
                                        </p:attrNameLst>
                                      </p:cBhvr>
                                      <p:to>
                                        <p:strVal val="visible"/>
                                      </p:to>
                                    </p:set>
                                    <p:animEffect transition="in" filter="wipe(left)">
                                      <p:cBhvr>
                                        <p:cTn id="122" dur="500"/>
                                        <p:tgtEl>
                                          <p:spTgt spid="113769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137696"/>
                                        </p:tgtEl>
                                        <p:attrNameLst>
                                          <p:attrName>style.visibility</p:attrName>
                                        </p:attrNameLst>
                                      </p:cBhvr>
                                      <p:to>
                                        <p:strVal val="visible"/>
                                      </p:to>
                                    </p:set>
                                    <p:animEffect transition="in" filter="wipe(left)">
                                      <p:cBhvr>
                                        <p:cTn id="127" dur="500"/>
                                        <p:tgtEl>
                                          <p:spTgt spid="113769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137697"/>
                                        </p:tgtEl>
                                        <p:attrNameLst>
                                          <p:attrName>style.visibility</p:attrName>
                                        </p:attrNameLst>
                                      </p:cBhvr>
                                      <p:to>
                                        <p:strVal val="visible"/>
                                      </p:to>
                                    </p:set>
                                    <p:animEffect transition="in" filter="wipe(left)">
                                      <p:cBhvr>
                                        <p:cTn id="132" dur="500"/>
                                        <p:tgtEl>
                                          <p:spTgt spid="1137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69" grpId="0"/>
      <p:bldP spid="1137670" grpId="0"/>
      <p:bldP spid="1137671" grpId="0"/>
      <p:bldP spid="1137672" grpId="0"/>
      <p:bldP spid="1137673" grpId="0"/>
      <p:bldP spid="1137675" grpId="0"/>
      <p:bldP spid="1137676" grpId="0"/>
      <p:bldP spid="1137677" grpId="0"/>
      <p:bldP spid="1137678" grpId="0"/>
      <p:bldP spid="1137679" grpId="0"/>
      <p:bldP spid="1137681" grpId="0"/>
      <p:bldP spid="1137682" grpId="0"/>
      <p:bldP spid="1137683" grpId="0"/>
      <p:bldP spid="1137684" grpId="0"/>
      <p:bldP spid="1137685" grpId="0"/>
      <p:bldP spid="1137687" grpId="0"/>
      <p:bldP spid="1137688" grpId="0"/>
      <p:bldP spid="1137689" grpId="0"/>
      <p:bldP spid="1137690" grpId="0"/>
      <p:bldP spid="1137691" grpId="0"/>
      <p:bldP spid="1137693" grpId="0"/>
      <p:bldP spid="1137694" grpId="0"/>
      <p:bldP spid="1137695" grpId="0"/>
      <p:bldP spid="1137696" grpId="0"/>
      <p:bldP spid="1137697" grpId="0"/>
      <p:bldP spid="11376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09600" y="1295400"/>
            <a:ext cx="80010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l">
              <a:buSzPct val="80000"/>
              <a:defRPr sz="28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DECLINING-BALANCE METHOD</a:t>
            </a:r>
          </a:p>
        </p:txBody>
      </p:sp>
      <p:sp>
        <p:nvSpPr>
          <p:cNvPr id="27651" name="Text Box 1037"/>
          <p:cNvSpPr txBox="1">
            <a:spLocks noChangeArrowheads="1"/>
          </p:cNvSpPr>
          <p:nvPr/>
        </p:nvSpPr>
        <p:spPr bwMode="auto">
          <a:xfrm>
            <a:off x="609600" y="1905000"/>
            <a:ext cx="8077200" cy="255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Clr>
                <a:srgbClr val="800000"/>
              </a:buClr>
              <a:buSzPct val="80000"/>
              <a:buFont typeface="Wingdings" pitchFamily="2" charset="2"/>
              <a:buChar char="u"/>
            </a:pPr>
            <a:r>
              <a:rPr lang="en-US" altLang="en-US" sz="2100" b="0" dirty="0">
                <a:latin typeface="Liberation Sans" panose="020B0604020202020204" pitchFamily="34" charset="0"/>
              </a:rPr>
              <a:t>Accelerated method.</a:t>
            </a:r>
          </a:p>
          <a:p>
            <a:pPr algn="l">
              <a:lnSpc>
                <a:spcPct val="125000"/>
              </a:lnSpc>
              <a:spcBef>
                <a:spcPts val="1200"/>
              </a:spcBef>
              <a:buClr>
                <a:srgbClr val="800000"/>
              </a:buClr>
              <a:buSzPct val="80000"/>
              <a:buFont typeface="Wingdings" pitchFamily="2" charset="2"/>
              <a:buChar char="u"/>
            </a:pPr>
            <a:r>
              <a:rPr lang="en-US" altLang="en-US" sz="2100" b="0" dirty="0">
                <a:latin typeface="Liberation Sans" panose="020B0604020202020204" pitchFamily="34" charset="0"/>
              </a:rPr>
              <a:t>Decreasing annual depreciation expense over the asset’s useful life.</a:t>
            </a:r>
          </a:p>
          <a:p>
            <a:pPr algn="l">
              <a:lnSpc>
                <a:spcPct val="125000"/>
              </a:lnSpc>
              <a:spcBef>
                <a:spcPts val="1200"/>
              </a:spcBef>
              <a:buClr>
                <a:srgbClr val="800000"/>
              </a:buClr>
              <a:buSzPct val="80000"/>
              <a:buFont typeface="Wingdings" pitchFamily="2" charset="2"/>
              <a:buChar char="u"/>
            </a:pPr>
            <a:r>
              <a:rPr lang="en-US" altLang="en-US" sz="2100" b="0" dirty="0">
                <a:latin typeface="Liberation Sans" panose="020B0604020202020204" pitchFamily="34" charset="0"/>
              </a:rPr>
              <a:t>Twice the straight-line rate with </a:t>
            </a:r>
            <a:r>
              <a:rPr lang="en-US" altLang="en-US" sz="2100" b="0" u="sng" dirty="0">
                <a:latin typeface="Liberation Sans" panose="020B0604020202020204" pitchFamily="34" charset="0"/>
              </a:rPr>
              <a:t>Double</a:t>
            </a:r>
            <a:r>
              <a:rPr lang="en-US" altLang="en-US" sz="2100" b="0" dirty="0">
                <a:latin typeface="Liberation Sans" panose="020B0604020202020204" pitchFamily="34" charset="0"/>
              </a:rPr>
              <a:t>-Declining-Balance.</a:t>
            </a:r>
          </a:p>
          <a:p>
            <a:pPr algn="l">
              <a:lnSpc>
                <a:spcPct val="125000"/>
              </a:lnSpc>
              <a:spcBef>
                <a:spcPts val="1200"/>
              </a:spcBef>
              <a:buClr>
                <a:srgbClr val="800000"/>
              </a:buClr>
              <a:buSzPct val="80000"/>
              <a:buFont typeface="Wingdings" pitchFamily="2" charset="2"/>
              <a:buChar char="u"/>
            </a:pPr>
            <a:r>
              <a:rPr lang="en-US" altLang="en-US" sz="2100" b="0" dirty="0">
                <a:latin typeface="Liberation Sans" panose="020B0604020202020204" pitchFamily="34" charset="0"/>
              </a:rPr>
              <a:t>Rate applied to book value.</a:t>
            </a:r>
          </a:p>
        </p:txBody>
      </p:sp>
      <p:sp>
        <p:nvSpPr>
          <p:cNvPr id="27653" name="Line 104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4" name="Rectangle 1044"/>
          <p:cNvSpPr>
            <a:spLocks noChangeArrowheads="1"/>
          </p:cNvSpPr>
          <p:nvPr/>
        </p:nvSpPr>
        <p:spPr bwMode="auto">
          <a:xfrm>
            <a:off x="5029200" y="5867400"/>
            <a:ext cx="152400" cy="2286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endParaRPr lang="en-US" altLang="en-US" dirty="0">
              <a:latin typeface="Liberation Sans" panose="020B0604020202020204" pitchFamily="34" charset="0"/>
            </a:endParaRPr>
          </a:p>
        </p:txBody>
      </p:sp>
      <p:sp>
        <p:nvSpPr>
          <p:cNvPr id="27655" name="Text Box 1045"/>
          <p:cNvSpPr txBox="1">
            <a:spLocks noChangeArrowheads="1"/>
          </p:cNvSpPr>
          <p:nvPr/>
        </p:nvSpPr>
        <p:spPr bwMode="auto">
          <a:xfrm>
            <a:off x="6553200" y="4419600"/>
            <a:ext cx="16002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200" dirty="0" smtClean="0">
                <a:latin typeface="Liberation Sans" panose="020B0604020202020204" pitchFamily="34" charset="0"/>
              </a:rPr>
              <a:t>Illustration 10-13</a:t>
            </a:r>
            <a:endParaRPr lang="en-US" altLang="en-US" sz="1200" dirty="0">
              <a:latin typeface="Liberation Sans" panose="020B0604020202020204" pitchFamily="34" charset="0"/>
            </a:endParaRPr>
          </a:p>
        </p:txBody>
      </p:sp>
      <p:sp>
        <p:nvSpPr>
          <p:cNvPr id="2765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pic>
        <p:nvPicPr>
          <p:cNvPr id="27657"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314450" y="4746625"/>
            <a:ext cx="6762750" cy="150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0"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Depreciation Methods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extLst>
              <p:ext uri="{D42A27DB-BD31-4B8C-83A1-F6EECF244321}">
                <p14:modId xmlns:p14="http://schemas.microsoft.com/office/powerpoint/2010/main" val="3250520050"/>
              </p:ext>
            </p:extLst>
          </p:nvPr>
        </p:nvGraphicFramePr>
        <p:xfrm>
          <a:off x="304800" y="1779588"/>
          <a:ext cx="8582025" cy="3298825"/>
        </p:xfrm>
        <a:graphic>
          <a:graphicData uri="http://schemas.openxmlformats.org/presentationml/2006/ole">
            <mc:AlternateContent xmlns:mc="http://schemas.openxmlformats.org/markup-compatibility/2006">
              <mc:Choice xmlns:v="urn:schemas-microsoft-com:vml" Requires="v">
                <p:oleObj spid="_x0000_s28868" name="Worksheet" r:id="rId4" imgW="4962593" imgH="1895474" progId="Excel.Sheet.8">
                  <p:embed/>
                </p:oleObj>
              </mc:Choice>
              <mc:Fallback>
                <p:oleObj name="Worksheet" r:id="rId4" imgW="4962593" imgH="1895474"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79588"/>
                        <a:ext cx="8582025" cy="3298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Text Box 7"/>
          <p:cNvSpPr txBox="1">
            <a:spLocks noChangeArrowheads="1"/>
          </p:cNvSpPr>
          <p:nvPr/>
        </p:nvSpPr>
        <p:spPr bwMode="auto">
          <a:xfrm>
            <a:off x="609600" y="1200150"/>
            <a:ext cx="8153400" cy="480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05000"/>
              </a:lnSpc>
              <a:spcBef>
                <a:spcPct val="30000"/>
              </a:spcBef>
              <a:buSzPct val="80000"/>
            </a:pPr>
            <a:r>
              <a:rPr lang="en-US" altLang="en-US" sz="2400" dirty="0">
                <a:latin typeface="Liberation Sans" panose="020B0604020202020204" pitchFamily="34" charset="0"/>
              </a:rPr>
              <a:t>Illustration: (Declining-Balance)</a:t>
            </a:r>
          </a:p>
        </p:txBody>
      </p:sp>
      <p:sp>
        <p:nvSpPr>
          <p:cNvPr id="28676" name="Text Box 27"/>
          <p:cNvSpPr txBox="1">
            <a:spLocks noChangeArrowheads="1"/>
          </p:cNvSpPr>
          <p:nvPr/>
        </p:nvSpPr>
        <p:spPr bwMode="auto">
          <a:xfrm>
            <a:off x="304800" y="2873375"/>
            <a:ext cx="914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2017</a:t>
            </a:r>
            <a:endParaRPr lang="en-US" altLang="en-US" sz="1800" dirty="0">
              <a:latin typeface="Liberation Sans" panose="020B0604020202020204" pitchFamily="34" charset="0"/>
            </a:endParaRPr>
          </a:p>
        </p:txBody>
      </p:sp>
      <p:sp>
        <p:nvSpPr>
          <p:cNvPr id="862236" name="Text Box 28"/>
          <p:cNvSpPr txBox="1">
            <a:spLocks noChangeArrowheads="1"/>
          </p:cNvSpPr>
          <p:nvPr/>
        </p:nvSpPr>
        <p:spPr bwMode="auto">
          <a:xfrm>
            <a:off x="1447800" y="2873375"/>
            <a:ext cx="1066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$13,000</a:t>
            </a:r>
          </a:p>
        </p:txBody>
      </p:sp>
      <p:sp>
        <p:nvSpPr>
          <p:cNvPr id="862237" name="Text Box 29"/>
          <p:cNvSpPr txBox="1">
            <a:spLocks noChangeArrowheads="1"/>
          </p:cNvSpPr>
          <p:nvPr/>
        </p:nvSpPr>
        <p:spPr bwMode="auto">
          <a:xfrm>
            <a:off x="3048000" y="2873375"/>
            <a:ext cx="99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40%</a:t>
            </a:r>
          </a:p>
        </p:txBody>
      </p:sp>
      <p:sp>
        <p:nvSpPr>
          <p:cNvPr id="862238" name="Text Box 30"/>
          <p:cNvSpPr txBox="1">
            <a:spLocks noChangeArrowheads="1"/>
          </p:cNvSpPr>
          <p:nvPr/>
        </p:nvSpPr>
        <p:spPr bwMode="auto">
          <a:xfrm>
            <a:off x="4495800" y="2873375"/>
            <a:ext cx="1143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$ 5,200</a:t>
            </a:r>
          </a:p>
        </p:txBody>
      </p:sp>
      <p:sp>
        <p:nvSpPr>
          <p:cNvPr id="862239" name="Text Box 31"/>
          <p:cNvSpPr txBox="1">
            <a:spLocks noChangeArrowheads="1"/>
          </p:cNvSpPr>
          <p:nvPr/>
        </p:nvSpPr>
        <p:spPr bwMode="auto">
          <a:xfrm>
            <a:off x="5943600" y="2873375"/>
            <a:ext cx="1219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$ 5,200</a:t>
            </a:r>
          </a:p>
        </p:txBody>
      </p:sp>
      <p:sp>
        <p:nvSpPr>
          <p:cNvPr id="862240" name="Text Box 32"/>
          <p:cNvSpPr txBox="1">
            <a:spLocks noChangeArrowheads="1"/>
          </p:cNvSpPr>
          <p:nvPr/>
        </p:nvSpPr>
        <p:spPr bwMode="auto">
          <a:xfrm>
            <a:off x="7315200" y="2873375"/>
            <a:ext cx="1295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$ 7,800</a:t>
            </a:r>
          </a:p>
        </p:txBody>
      </p:sp>
      <p:sp>
        <p:nvSpPr>
          <p:cNvPr id="28682" name="Text Box 33"/>
          <p:cNvSpPr txBox="1">
            <a:spLocks noChangeArrowheads="1"/>
          </p:cNvSpPr>
          <p:nvPr/>
        </p:nvSpPr>
        <p:spPr bwMode="auto">
          <a:xfrm>
            <a:off x="304800" y="3282950"/>
            <a:ext cx="914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2018</a:t>
            </a:r>
            <a:endParaRPr lang="en-US" altLang="en-US" sz="1800" dirty="0">
              <a:latin typeface="Liberation Sans" panose="020B0604020202020204" pitchFamily="34" charset="0"/>
            </a:endParaRPr>
          </a:p>
        </p:txBody>
      </p:sp>
      <p:sp>
        <p:nvSpPr>
          <p:cNvPr id="862242" name="Text Box 34"/>
          <p:cNvSpPr txBox="1">
            <a:spLocks noChangeArrowheads="1"/>
          </p:cNvSpPr>
          <p:nvPr/>
        </p:nvSpPr>
        <p:spPr bwMode="auto">
          <a:xfrm>
            <a:off x="1447800" y="3282950"/>
            <a:ext cx="1066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7,800</a:t>
            </a:r>
          </a:p>
        </p:txBody>
      </p:sp>
      <p:sp>
        <p:nvSpPr>
          <p:cNvPr id="862243" name="Text Box 35"/>
          <p:cNvSpPr txBox="1">
            <a:spLocks noChangeArrowheads="1"/>
          </p:cNvSpPr>
          <p:nvPr/>
        </p:nvSpPr>
        <p:spPr bwMode="auto">
          <a:xfrm>
            <a:off x="3048000" y="3282950"/>
            <a:ext cx="99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28650" algn="r"/>
              </a:tabLst>
              <a:defRPr sz="2900" b="1">
                <a:solidFill>
                  <a:schemeClr val="tx1"/>
                </a:solidFill>
                <a:latin typeface="Arial" charset="0"/>
              </a:defRPr>
            </a:lvl1pPr>
            <a:lvl2pPr marL="742950" indent="-285750">
              <a:tabLst>
                <a:tab pos="628650" algn="r"/>
              </a:tabLst>
              <a:defRPr sz="2900" b="1">
                <a:solidFill>
                  <a:schemeClr val="tx1"/>
                </a:solidFill>
                <a:latin typeface="Arial" charset="0"/>
              </a:defRPr>
            </a:lvl2pPr>
            <a:lvl3pPr marL="1143000" indent="-228600">
              <a:tabLst>
                <a:tab pos="628650" algn="r"/>
              </a:tabLst>
              <a:defRPr sz="2900" b="1">
                <a:solidFill>
                  <a:schemeClr val="tx1"/>
                </a:solidFill>
                <a:latin typeface="Arial" charset="0"/>
              </a:defRPr>
            </a:lvl3pPr>
            <a:lvl4pPr marL="1600200" indent="-228600">
              <a:tabLst>
                <a:tab pos="628650" algn="r"/>
              </a:tabLst>
              <a:defRPr sz="2900" b="1">
                <a:solidFill>
                  <a:schemeClr val="tx1"/>
                </a:solidFill>
                <a:latin typeface="Arial" charset="0"/>
              </a:defRPr>
            </a:lvl4pPr>
            <a:lvl5pPr marL="2057400" indent="-228600">
              <a:tabLst>
                <a:tab pos="628650" algn="r"/>
              </a:tabLst>
              <a:defRPr sz="2900" b="1">
                <a:solidFill>
                  <a:schemeClr val="tx1"/>
                </a:solidFill>
                <a:latin typeface="Arial" charset="0"/>
              </a:defRPr>
            </a:lvl5pPr>
            <a:lvl6pPr marL="2514600" indent="-228600" algn="ctr" eaLnBrk="0" fontAlgn="base" hangingPunct="0">
              <a:spcBef>
                <a:spcPct val="0"/>
              </a:spcBef>
              <a:spcAft>
                <a:spcPct val="0"/>
              </a:spcAft>
              <a:tabLst>
                <a:tab pos="628650" algn="r"/>
              </a:tabLst>
              <a:defRPr sz="2900" b="1">
                <a:solidFill>
                  <a:schemeClr val="tx1"/>
                </a:solidFill>
                <a:latin typeface="Arial" charset="0"/>
              </a:defRPr>
            </a:lvl6pPr>
            <a:lvl7pPr marL="2971800" indent="-228600" algn="ctr" eaLnBrk="0" fontAlgn="base" hangingPunct="0">
              <a:spcBef>
                <a:spcPct val="0"/>
              </a:spcBef>
              <a:spcAft>
                <a:spcPct val="0"/>
              </a:spcAft>
              <a:tabLst>
                <a:tab pos="628650" algn="r"/>
              </a:tabLst>
              <a:defRPr sz="2900" b="1">
                <a:solidFill>
                  <a:schemeClr val="tx1"/>
                </a:solidFill>
                <a:latin typeface="Arial" charset="0"/>
              </a:defRPr>
            </a:lvl7pPr>
            <a:lvl8pPr marL="3429000" indent="-228600" algn="ctr" eaLnBrk="0" fontAlgn="base" hangingPunct="0">
              <a:spcBef>
                <a:spcPct val="0"/>
              </a:spcBef>
              <a:spcAft>
                <a:spcPct val="0"/>
              </a:spcAft>
              <a:tabLst>
                <a:tab pos="628650" algn="r"/>
              </a:tabLst>
              <a:defRPr sz="2900" b="1">
                <a:solidFill>
                  <a:schemeClr val="tx1"/>
                </a:solidFill>
                <a:latin typeface="Arial" charset="0"/>
              </a:defRPr>
            </a:lvl8pPr>
            <a:lvl9pPr marL="3886200" indent="-228600" algn="ctr" eaLnBrk="0" fontAlgn="base" hangingPunct="0">
              <a:spcBef>
                <a:spcPct val="0"/>
              </a:spcBef>
              <a:spcAft>
                <a:spcPct val="0"/>
              </a:spcAft>
              <a:tabLst>
                <a:tab pos="628650" algn="r"/>
              </a:tabLst>
              <a:defRPr sz="2900" b="1">
                <a:solidFill>
                  <a:schemeClr val="tx1"/>
                </a:solidFill>
                <a:latin typeface="Arial" charset="0"/>
              </a:defRPr>
            </a:lvl9pPr>
          </a:lstStyle>
          <a:p>
            <a:pPr algn="l">
              <a:spcBef>
                <a:spcPct val="50000"/>
              </a:spcBef>
            </a:pPr>
            <a:r>
              <a:rPr lang="en-US" altLang="en-US" sz="1800" dirty="0">
                <a:latin typeface="Liberation Sans" panose="020B0604020202020204" pitchFamily="34" charset="0"/>
              </a:rPr>
              <a:t>	40</a:t>
            </a:r>
          </a:p>
        </p:txBody>
      </p:sp>
      <p:sp>
        <p:nvSpPr>
          <p:cNvPr id="862244" name="Text Box 36"/>
          <p:cNvSpPr txBox="1">
            <a:spLocks noChangeArrowheads="1"/>
          </p:cNvSpPr>
          <p:nvPr/>
        </p:nvSpPr>
        <p:spPr bwMode="auto">
          <a:xfrm>
            <a:off x="4495800" y="3282950"/>
            <a:ext cx="1143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3,120</a:t>
            </a:r>
          </a:p>
        </p:txBody>
      </p:sp>
      <p:sp>
        <p:nvSpPr>
          <p:cNvPr id="862245" name="Text Box 37"/>
          <p:cNvSpPr txBox="1">
            <a:spLocks noChangeArrowheads="1"/>
          </p:cNvSpPr>
          <p:nvPr/>
        </p:nvSpPr>
        <p:spPr bwMode="auto">
          <a:xfrm>
            <a:off x="5943600" y="3282950"/>
            <a:ext cx="1219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8,320</a:t>
            </a:r>
          </a:p>
        </p:txBody>
      </p:sp>
      <p:sp>
        <p:nvSpPr>
          <p:cNvPr id="862246" name="Text Box 38"/>
          <p:cNvSpPr txBox="1">
            <a:spLocks noChangeArrowheads="1"/>
          </p:cNvSpPr>
          <p:nvPr/>
        </p:nvSpPr>
        <p:spPr bwMode="auto">
          <a:xfrm>
            <a:off x="7315200" y="3282950"/>
            <a:ext cx="1295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4,680</a:t>
            </a:r>
          </a:p>
        </p:txBody>
      </p:sp>
      <p:sp>
        <p:nvSpPr>
          <p:cNvPr id="28688" name="Text Box 39"/>
          <p:cNvSpPr txBox="1">
            <a:spLocks noChangeArrowheads="1"/>
          </p:cNvSpPr>
          <p:nvPr/>
        </p:nvSpPr>
        <p:spPr bwMode="auto">
          <a:xfrm>
            <a:off x="304800" y="3679825"/>
            <a:ext cx="914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2019</a:t>
            </a:r>
            <a:endParaRPr lang="en-US" altLang="en-US" sz="1800" dirty="0">
              <a:latin typeface="Liberation Sans" panose="020B0604020202020204" pitchFamily="34" charset="0"/>
            </a:endParaRPr>
          </a:p>
        </p:txBody>
      </p:sp>
      <p:sp>
        <p:nvSpPr>
          <p:cNvPr id="862248" name="Text Box 40"/>
          <p:cNvSpPr txBox="1">
            <a:spLocks noChangeArrowheads="1"/>
          </p:cNvSpPr>
          <p:nvPr/>
        </p:nvSpPr>
        <p:spPr bwMode="auto">
          <a:xfrm>
            <a:off x="1447800" y="3679825"/>
            <a:ext cx="1066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4,680</a:t>
            </a:r>
          </a:p>
        </p:txBody>
      </p:sp>
      <p:sp>
        <p:nvSpPr>
          <p:cNvPr id="862249" name="Text Box 41"/>
          <p:cNvSpPr txBox="1">
            <a:spLocks noChangeArrowheads="1"/>
          </p:cNvSpPr>
          <p:nvPr/>
        </p:nvSpPr>
        <p:spPr bwMode="auto">
          <a:xfrm>
            <a:off x="3048000" y="3679825"/>
            <a:ext cx="99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28650" algn="r"/>
              </a:tabLst>
              <a:defRPr sz="2900" b="1">
                <a:solidFill>
                  <a:schemeClr val="tx1"/>
                </a:solidFill>
                <a:latin typeface="Arial" charset="0"/>
              </a:defRPr>
            </a:lvl1pPr>
            <a:lvl2pPr marL="742950" indent="-285750">
              <a:tabLst>
                <a:tab pos="628650" algn="r"/>
              </a:tabLst>
              <a:defRPr sz="2900" b="1">
                <a:solidFill>
                  <a:schemeClr val="tx1"/>
                </a:solidFill>
                <a:latin typeface="Arial" charset="0"/>
              </a:defRPr>
            </a:lvl2pPr>
            <a:lvl3pPr marL="1143000" indent="-228600">
              <a:tabLst>
                <a:tab pos="628650" algn="r"/>
              </a:tabLst>
              <a:defRPr sz="2900" b="1">
                <a:solidFill>
                  <a:schemeClr val="tx1"/>
                </a:solidFill>
                <a:latin typeface="Arial" charset="0"/>
              </a:defRPr>
            </a:lvl3pPr>
            <a:lvl4pPr marL="1600200" indent="-228600">
              <a:tabLst>
                <a:tab pos="628650" algn="r"/>
              </a:tabLst>
              <a:defRPr sz="2900" b="1">
                <a:solidFill>
                  <a:schemeClr val="tx1"/>
                </a:solidFill>
                <a:latin typeface="Arial" charset="0"/>
              </a:defRPr>
            </a:lvl4pPr>
            <a:lvl5pPr marL="2057400" indent="-228600">
              <a:tabLst>
                <a:tab pos="628650" algn="r"/>
              </a:tabLst>
              <a:defRPr sz="2900" b="1">
                <a:solidFill>
                  <a:schemeClr val="tx1"/>
                </a:solidFill>
                <a:latin typeface="Arial" charset="0"/>
              </a:defRPr>
            </a:lvl5pPr>
            <a:lvl6pPr marL="2514600" indent="-228600" algn="ctr" eaLnBrk="0" fontAlgn="base" hangingPunct="0">
              <a:spcBef>
                <a:spcPct val="0"/>
              </a:spcBef>
              <a:spcAft>
                <a:spcPct val="0"/>
              </a:spcAft>
              <a:tabLst>
                <a:tab pos="628650" algn="r"/>
              </a:tabLst>
              <a:defRPr sz="2900" b="1">
                <a:solidFill>
                  <a:schemeClr val="tx1"/>
                </a:solidFill>
                <a:latin typeface="Arial" charset="0"/>
              </a:defRPr>
            </a:lvl6pPr>
            <a:lvl7pPr marL="2971800" indent="-228600" algn="ctr" eaLnBrk="0" fontAlgn="base" hangingPunct="0">
              <a:spcBef>
                <a:spcPct val="0"/>
              </a:spcBef>
              <a:spcAft>
                <a:spcPct val="0"/>
              </a:spcAft>
              <a:tabLst>
                <a:tab pos="628650" algn="r"/>
              </a:tabLst>
              <a:defRPr sz="2900" b="1">
                <a:solidFill>
                  <a:schemeClr val="tx1"/>
                </a:solidFill>
                <a:latin typeface="Arial" charset="0"/>
              </a:defRPr>
            </a:lvl7pPr>
            <a:lvl8pPr marL="3429000" indent="-228600" algn="ctr" eaLnBrk="0" fontAlgn="base" hangingPunct="0">
              <a:spcBef>
                <a:spcPct val="0"/>
              </a:spcBef>
              <a:spcAft>
                <a:spcPct val="0"/>
              </a:spcAft>
              <a:tabLst>
                <a:tab pos="628650" algn="r"/>
              </a:tabLst>
              <a:defRPr sz="2900" b="1">
                <a:solidFill>
                  <a:schemeClr val="tx1"/>
                </a:solidFill>
                <a:latin typeface="Arial" charset="0"/>
              </a:defRPr>
            </a:lvl8pPr>
            <a:lvl9pPr marL="3886200" indent="-228600" algn="ctr" eaLnBrk="0" fontAlgn="base" hangingPunct="0">
              <a:spcBef>
                <a:spcPct val="0"/>
              </a:spcBef>
              <a:spcAft>
                <a:spcPct val="0"/>
              </a:spcAft>
              <a:tabLst>
                <a:tab pos="628650" algn="r"/>
              </a:tabLst>
              <a:defRPr sz="2900" b="1">
                <a:solidFill>
                  <a:schemeClr val="tx1"/>
                </a:solidFill>
                <a:latin typeface="Arial" charset="0"/>
              </a:defRPr>
            </a:lvl9pPr>
          </a:lstStyle>
          <a:p>
            <a:pPr algn="l">
              <a:spcBef>
                <a:spcPct val="50000"/>
              </a:spcBef>
            </a:pPr>
            <a:r>
              <a:rPr lang="en-US" altLang="en-US" sz="1800" dirty="0">
                <a:latin typeface="Liberation Sans" panose="020B0604020202020204" pitchFamily="34" charset="0"/>
              </a:rPr>
              <a:t>	40</a:t>
            </a:r>
          </a:p>
        </p:txBody>
      </p:sp>
      <p:sp>
        <p:nvSpPr>
          <p:cNvPr id="862250" name="Text Box 42"/>
          <p:cNvSpPr txBox="1">
            <a:spLocks noChangeArrowheads="1"/>
          </p:cNvSpPr>
          <p:nvPr/>
        </p:nvSpPr>
        <p:spPr bwMode="auto">
          <a:xfrm>
            <a:off x="4495800" y="3679825"/>
            <a:ext cx="1143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1,872</a:t>
            </a:r>
          </a:p>
        </p:txBody>
      </p:sp>
      <p:sp>
        <p:nvSpPr>
          <p:cNvPr id="862251" name="Text Box 43"/>
          <p:cNvSpPr txBox="1">
            <a:spLocks noChangeArrowheads="1"/>
          </p:cNvSpPr>
          <p:nvPr/>
        </p:nvSpPr>
        <p:spPr bwMode="auto">
          <a:xfrm>
            <a:off x="5943600" y="3679825"/>
            <a:ext cx="1219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10,192</a:t>
            </a:r>
          </a:p>
        </p:txBody>
      </p:sp>
      <p:sp>
        <p:nvSpPr>
          <p:cNvPr id="862252" name="Text Box 44"/>
          <p:cNvSpPr txBox="1">
            <a:spLocks noChangeArrowheads="1"/>
          </p:cNvSpPr>
          <p:nvPr/>
        </p:nvSpPr>
        <p:spPr bwMode="auto">
          <a:xfrm>
            <a:off x="7315200" y="3679825"/>
            <a:ext cx="1295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2,808</a:t>
            </a:r>
          </a:p>
        </p:txBody>
      </p:sp>
      <p:sp>
        <p:nvSpPr>
          <p:cNvPr id="28694" name="Text Box 45"/>
          <p:cNvSpPr txBox="1">
            <a:spLocks noChangeArrowheads="1"/>
          </p:cNvSpPr>
          <p:nvPr/>
        </p:nvSpPr>
        <p:spPr bwMode="auto">
          <a:xfrm>
            <a:off x="304800" y="4108450"/>
            <a:ext cx="914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2020</a:t>
            </a:r>
            <a:endParaRPr lang="en-US" altLang="en-US" sz="1800" dirty="0">
              <a:latin typeface="Liberation Sans" panose="020B0604020202020204" pitchFamily="34" charset="0"/>
            </a:endParaRPr>
          </a:p>
        </p:txBody>
      </p:sp>
      <p:sp>
        <p:nvSpPr>
          <p:cNvPr id="862254" name="Text Box 46"/>
          <p:cNvSpPr txBox="1">
            <a:spLocks noChangeArrowheads="1"/>
          </p:cNvSpPr>
          <p:nvPr/>
        </p:nvSpPr>
        <p:spPr bwMode="auto">
          <a:xfrm>
            <a:off x="1447800" y="4108450"/>
            <a:ext cx="1066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2,808</a:t>
            </a:r>
          </a:p>
        </p:txBody>
      </p:sp>
      <p:sp>
        <p:nvSpPr>
          <p:cNvPr id="862255" name="Text Box 47"/>
          <p:cNvSpPr txBox="1">
            <a:spLocks noChangeArrowheads="1"/>
          </p:cNvSpPr>
          <p:nvPr/>
        </p:nvSpPr>
        <p:spPr bwMode="auto">
          <a:xfrm>
            <a:off x="3048000" y="4108450"/>
            <a:ext cx="99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28650" algn="r"/>
              </a:tabLst>
              <a:defRPr sz="2900" b="1">
                <a:solidFill>
                  <a:schemeClr val="tx1"/>
                </a:solidFill>
                <a:latin typeface="Arial" charset="0"/>
              </a:defRPr>
            </a:lvl1pPr>
            <a:lvl2pPr marL="742950" indent="-285750">
              <a:tabLst>
                <a:tab pos="628650" algn="r"/>
              </a:tabLst>
              <a:defRPr sz="2900" b="1">
                <a:solidFill>
                  <a:schemeClr val="tx1"/>
                </a:solidFill>
                <a:latin typeface="Arial" charset="0"/>
              </a:defRPr>
            </a:lvl2pPr>
            <a:lvl3pPr marL="1143000" indent="-228600">
              <a:tabLst>
                <a:tab pos="628650" algn="r"/>
              </a:tabLst>
              <a:defRPr sz="2900" b="1">
                <a:solidFill>
                  <a:schemeClr val="tx1"/>
                </a:solidFill>
                <a:latin typeface="Arial" charset="0"/>
              </a:defRPr>
            </a:lvl3pPr>
            <a:lvl4pPr marL="1600200" indent="-228600">
              <a:tabLst>
                <a:tab pos="628650" algn="r"/>
              </a:tabLst>
              <a:defRPr sz="2900" b="1">
                <a:solidFill>
                  <a:schemeClr val="tx1"/>
                </a:solidFill>
                <a:latin typeface="Arial" charset="0"/>
              </a:defRPr>
            </a:lvl4pPr>
            <a:lvl5pPr marL="2057400" indent="-228600">
              <a:tabLst>
                <a:tab pos="628650" algn="r"/>
              </a:tabLst>
              <a:defRPr sz="2900" b="1">
                <a:solidFill>
                  <a:schemeClr val="tx1"/>
                </a:solidFill>
                <a:latin typeface="Arial" charset="0"/>
              </a:defRPr>
            </a:lvl5pPr>
            <a:lvl6pPr marL="2514600" indent="-228600" algn="ctr" eaLnBrk="0" fontAlgn="base" hangingPunct="0">
              <a:spcBef>
                <a:spcPct val="0"/>
              </a:spcBef>
              <a:spcAft>
                <a:spcPct val="0"/>
              </a:spcAft>
              <a:tabLst>
                <a:tab pos="628650" algn="r"/>
              </a:tabLst>
              <a:defRPr sz="2900" b="1">
                <a:solidFill>
                  <a:schemeClr val="tx1"/>
                </a:solidFill>
                <a:latin typeface="Arial" charset="0"/>
              </a:defRPr>
            </a:lvl6pPr>
            <a:lvl7pPr marL="2971800" indent="-228600" algn="ctr" eaLnBrk="0" fontAlgn="base" hangingPunct="0">
              <a:spcBef>
                <a:spcPct val="0"/>
              </a:spcBef>
              <a:spcAft>
                <a:spcPct val="0"/>
              </a:spcAft>
              <a:tabLst>
                <a:tab pos="628650" algn="r"/>
              </a:tabLst>
              <a:defRPr sz="2900" b="1">
                <a:solidFill>
                  <a:schemeClr val="tx1"/>
                </a:solidFill>
                <a:latin typeface="Arial" charset="0"/>
              </a:defRPr>
            </a:lvl7pPr>
            <a:lvl8pPr marL="3429000" indent="-228600" algn="ctr" eaLnBrk="0" fontAlgn="base" hangingPunct="0">
              <a:spcBef>
                <a:spcPct val="0"/>
              </a:spcBef>
              <a:spcAft>
                <a:spcPct val="0"/>
              </a:spcAft>
              <a:tabLst>
                <a:tab pos="628650" algn="r"/>
              </a:tabLst>
              <a:defRPr sz="2900" b="1">
                <a:solidFill>
                  <a:schemeClr val="tx1"/>
                </a:solidFill>
                <a:latin typeface="Arial" charset="0"/>
              </a:defRPr>
            </a:lvl8pPr>
            <a:lvl9pPr marL="3886200" indent="-228600" algn="ctr" eaLnBrk="0" fontAlgn="base" hangingPunct="0">
              <a:spcBef>
                <a:spcPct val="0"/>
              </a:spcBef>
              <a:spcAft>
                <a:spcPct val="0"/>
              </a:spcAft>
              <a:tabLst>
                <a:tab pos="628650" algn="r"/>
              </a:tabLst>
              <a:defRPr sz="2900" b="1">
                <a:solidFill>
                  <a:schemeClr val="tx1"/>
                </a:solidFill>
                <a:latin typeface="Arial" charset="0"/>
              </a:defRPr>
            </a:lvl9pPr>
          </a:lstStyle>
          <a:p>
            <a:pPr algn="l">
              <a:spcBef>
                <a:spcPct val="50000"/>
              </a:spcBef>
            </a:pPr>
            <a:r>
              <a:rPr lang="en-US" altLang="en-US" sz="1800" dirty="0">
                <a:latin typeface="Liberation Sans" panose="020B0604020202020204" pitchFamily="34" charset="0"/>
              </a:rPr>
              <a:t>	40</a:t>
            </a:r>
          </a:p>
        </p:txBody>
      </p:sp>
      <p:sp>
        <p:nvSpPr>
          <p:cNvPr id="862256" name="Text Box 48"/>
          <p:cNvSpPr txBox="1">
            <a:spLocks noChangeArrowheads="1"/>
          </p:cNvSpPr>
          <p:nvPr/>
        </p:nvSpPr>
        <p:spPr bwMode="auto">
          <a:xfrm>
            <a:off x="4495800" y="4108450"/>
            <a:ext cx="1143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1,123</a:t>
            </a:r>
          </a:p>
        </p:txBody>
      </p:sp>
      <p:sp>
        <p:nvSpPr>
          <p:cNvPr id="862257" name="Text Box 49"/>
          <p:cNvSpPr txBox="1">
            <a:spLocks noChangeArrowheads="1"/>
          </p:cNvSpPr>
          <p:nvPr/>
        </p:nvSpPr>
        <p:spPr bwMode="auto">
          <a:xfrm>
            <a:off x="5943600" y="4108450"/>
            <a:ext cx="1219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11,315</a:t>
            </a:r>
          </a:p>
        </p:txBody>
      </p:sp>
      <p:sp>
        <p:nvSpPr>
          <p:cNvPr id="862258" name="Text Box 50"/>
          <p:cNvSpPr txBox="1">
            <a:spLocks noChangeArrowheads="1"/>
          </p:cNvSpPr>
          <p:nvPr/>
        </p:nvSpPr>
        <p:spPr bwMode="auto">
          <a:xfrm>
            <a:off x="7315200" y="4108450"/>
            <a:ext cx="1295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1,685</a:t>
            </a:r>
          </a:p>
        </p:txBody>
      </p:sp>
      <p:sp>
        <p:nvSpPr>
          <p:cNvPr id="28700" name="Text Box 51"/>
          <p:cNvSpPr txBox="1">
            <a:spLocks noChangeArrowheads="1"/>
          </p:cNvSpPr>
          <p:nvPr/>
        </p:nvSpPr>
        <p:spPr bwMode="auto">
          <a:xfrm>
            <a:off x="304800" y="4518025"/>
            <a:ext cx="914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latin typeface="Liberation Sans" panose="020B0604020202020204" pitchFamily="34" charset="0"/>
              </a:rPr>
              <a:t>2021</a:t>
            </a:r>
            <a:endParaRPr lang="en-US" altLang="en-US" sz="1800" dirty="0">
              <a:latin typeface="Liberation Sans" panose="020B0604020202020204" pitchFamily="34" charset="0"/>
            </a:endParaRPr>
          </a:p>
        </p:txBody>
      </p:sp>
      <p:sp>
        <p:nvSpPr>
          <p:cNvPr id="862260" name="Text Box 52"/>
          <p:cNvSpPr txBox="1">
            <a:spLocks noChangeArrowheads="1"/>
          </p:cNvSpPr>
          <p:nvPr/>
        </p:nvSpPr>
        <p:spPr bwMode="auto">
          <a:xfrm>
            <a:off x="1447800" y="4518025"/>
            <a:ext cx="1066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1,685</a:t>
            </a:r>
          </a:p>
        </p:txBody>
      </p:sp>
      <p:sp>
        <p:nvSpPr>
          <p:cNvPr id="862261" name="Text Box 53"/>
          <p:cNvSpPr txBox="1">
            <a:spLocks noChangeArrowheads="1"/>
          </p:cNvSpPr>
          <p:nvPr/>
        </p:nvSpPr>
        <p:spPr bwMode="auto">
          <a:xfrm>
            <a:off x="3048000" y="4518025"/>
            <a:ext cx="99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28650" algn="r"/>
              </a:tabLst>
              <a:defRPr sz="2900" b="1">
                <a:solidFill>
                  <a:schemeClr val="tx1"/>
                </a:solidFill>
                <a:latin typeface="Arial" charset="0"/>
              </a:defRPr>
            </a:lvl1pPr>
            <a:lvl2pPr marL="742950" indent="-285750">
              <a:tabLst>
                <a:tab pos="628650" algn="r"/>
              </a:tabLst>
              <a:defRPr sz="2900" b="1">
                <a:solidFill>
                  <a:schemeClr val="tx1"/>
                </a:solidFill>
                <a:latin typeface="Arial" charset="0"/>
              </a:defRPr>
            </a:lvl2pPr>
            <a:lvl3pPr marL="1143000" indent="-228600">
              <a:tabLst>
                <a:tab pos="628650" algn="r"/>
              </a:tabLst>
              <a:defRPr sz="2900" b="1">
                <a:solidFill>
                  <a:schemeClr val="tx1"/>
                </a:solidFill>
                <a:latin typeface="Arial" charset="0"/>
              </a:defRPr>
            </a:lvl3pPr>
            <a:lvl4pPr marL="1600200" indent="-228600">
              <a:tabLst>
                <a:tab pos="628650" algn="r"/>
              </a:tabLst>
              <a:defRPr sz="2900" b="1">
                <a:solidFill>
                  <a:schemeClr val="tx1"/>
                </a:solidFill>
                <a:latin typeface="Arial" charset="0"/>
              </a:defRPr>
            </a:lvl4pPr>
            <a:lvl5pPr marL="2057400" indent="-228600">
              <a:tabLst>
                <a:tab pos="628650" algn="r"/>
              </a:tabLst>
              <a:defRPr sz="2900" b="1">
                <a:solidFill>
                  <a:schemeClr val="tx1"/>
                </a:solidFill>
                <a:latin typeface="Arial" charset="0"/>
              </a:defRPr>
            </a:lvl5pPr>
            <a:lvl6pPr marL="2514600" indent="-228600" algn="ctr" eaLnBrk="0" fontAlgn="base" hangingPunct="0">
              <a:spcBef>
                <a:spcPct val="0"/>
              </a:spcBef>
              <a:spcAft>
                <a:spcPct val="0"/>
              </a:spcAft>
              <a:tabLst>
                <a:tab pos="628650" algn="r"/>
              </a:tabLst>
              <a:defRPr sz="2900" b="1">
                <a:solidFill>
                  <a:schemeClr val="tx1"/>
                </a:solidFill>
                <a:latin typeface="Arial" charset="0"/>
              </a:defRPr>
            </a:lvl6pPr>
            <a:lvl7pPr marL="2971800" indent="-228600" algn="ctr" eaLnBrk="0" fontAlgn="base" hangingPunct="0">
              <a:spcBef>
                <a:spcPct val="0"/>
              </a:spcBef>
              <a:spcAft>
                <a:spcPct val="0"/>
              </a:spcAft>
              <a:tabLst>
                <a:tab pos="628650" algn="r"/>
              </a:tabLst>
              <a:defRPr sz="2900" b="1">
                <a:solidFill>
                  <a:schemeClr val="tx1"/>
                </a:solidFill>
                <a:latin typeface="Arial" charset="0"/>
              </a:defRPr>
            </a:lvl7pPr>
            <a:lvl8pPr marL="3429000" indent="-228600" algn="ctr" eaLnBrk="0" fontAlgn="base" hangingPunct="0">
              <a:spcBef>
                <a:spcPct val="0"/>
              </a:spcBef>
              <a:spcAft>
                <a:spcPct val="0"/>
              </a:spcAft>
              <a:tabLst>
                <a:tab pos="628650" algn="r"/>
              </a:tabLst>
              <a:defRPr sz="2900" b="1">
                <a:solidFill>
                  <a:schemeClr val="tx1"/>
                </a:solidFill>
                <a:latin typeface="Arial" charset="0"/>
              </a:defRPr>
            </a:lvl8pPr>
            <a:lvl9pPr marL="3886200" indent="-228600" algn="ctr" eaLnBrk="0" fontAlgn="base" hangingPunct="0">
              <a:spcBef>
                <a:spcPct val="0"/>
              </a:spcBef>
              <a:spcAft>
                <a:spcPct val="0"/>
              </a:spcAft>
              <a:tabLst>
                <a:tab pos="628650" algn="r"/>
              </a:tabLst>
              <a:defRPr sz="2900" b="1">
                <a:solidFill>
                  <a:schemeClr val="tx1"/>
                </a:solidFill>
                <a:latin typeface="Arial" charset="0"/>
              </a:defRPr>
            </a:lvl9pPr>
          </a:lstStyle>
          <a:p>
            <a:pPr algn="l">
              <a:spcBef>
                <a:spcPct val="50000"/>
              </a:spcBef>
            </a:pPr>
            <a:r>
              <a:rPr lang="en-US" altLang="en-US" sz="1800" dirty="0">
                <a:latin typeface="Liberation Sans" panose="020B0604020202020204" pitchFamily="34" charset="0"/>
              </a:rPr>
              <a:t>	40</a:t>
            </a:r>
          </a:p>
        </p:txBody>
      </p:sp>
      <p:sp>
        <p:nvSpPr>
          <p:cNvPr id="862262" name="Text Box 54"/>
          <p:cNvSpPr txBox="1">
            <a:spLocks noChangeArrowheads="1"/>
          </p:cNvSpPr>
          <p:nvPr/>
        </p:nvSpPr>
        <p:spPr bwMode="auto">
          <a:xfrm>
            <a:off x="4572000" y="4518025"/>
            <a:ext cx="1143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685*</a:t>
            </a:r>
          </a:p>
        </p:txBody>
      </p:sp>
      <p:sp>
        <p:nvSpPr>
          <p:cNvPr id="862263" name="Text Box 55"/>
          <p:cNvSpPr txBox="1">
            <a:spLocks noChangeArrowheads="1"/>
          </p:cNvSpPr>
          <p:nvPr/>
        </p:nvSpPr>
        <p:spPr bwMode="auto">
          <a:xfrm>
            <a:off x="5943600" y="4518025"/>
            <a:ext cx="1219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latin typeface="Liberation Sans" panose="020B0604020202020204" pitchFamily="34" charset="0"/>
              </a:rPr>
              <a:t>12,000</a:t>
            </a:r>
          </a:p>
        </p:txBody>
      </p:sp>
      <p:sp>
        <p:nvSpPr>
          <p:cNvPr id="862264" name="Text Box 56"/>
          <p:cNvSpPr txBox="1">
            <a:spLocks noChangeArrowheads="1"/>
          </p:cNvSpPr>
          <p:nvPr/>
        </p:nvSpPr>
        <p:spPr bwMode="auto">
          <a:xfrm>
            <a:off x="7315200" y="4518025"/>
            <a:ext cx="1295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800" dirty="0">
                <a:solidFill>
                  <a:srgbClr val="800000"/>
                </a:solidFill>
                <a:latin typeface="Liberation Sans" panose="020B0604020202020204" pitchFamily="34" charset="0"/>
              </a:rPr>
              <a:t>1,000</a:t>
            </a:r>
          </a:p>
        </p:txBody>
      </p:sp>
      <p:sp>
        <p:nvSpPr>
          <p:cNvPr id="862266" name="Rectangle 58"/>
          <p:cNvSpPr>
            <a:spLocks noChangeArrowheads="1"/>
          </p:cNvSpPr>
          <p:nvPr/>
        </p:nvSpPr>
        <p:spPr bwMode="auto">
          <a:xfrm>
            <a:off x="1338263" y="6319838"/>
            <a:ext cx="5711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1600" dirty="0">
                <a:solidFill>
                  <a:srgbClr val="800000"/>
                </a:solidFill>
                <a:latin typeface="Liberation Sans" panose="020B0604020202020204" pitchFamily="34" charset="0"/>
              </a:rPr>
              <a:t>* </a:t>
            </a:r>
            <a:r>
              <a:rPr lang="en-US" altLang="en-US" sz="1600" dirty="0">
                <a:latin typeface="Liberation Sans" panose="020B0604020202020204" pitchFamily="34" charset="0"/>
              </a:rPr>
              <a:t>Computation of $674 ($1,685 x 40%) is adjusted to $685.</a:t>
            </a:r>
          </a:p>
        </p:txBody>
      </p:sp>
      <p:sp>
        <p:nvSpPr>
          <p:cNvPr id="862267" name="Text Box 59"/>
          <p:cNvSpPr txBox="1">
            <a:spLocks noChangeArrowheads="1"/>
          </p:cNvSpPr>
          <p:nvPr/>
        </p:nvSpPr>
        <p:spPr bwMode="auto">
          <a:xfrm>
            <a:off x="609600" y="5256213"/>
            <a:ext cx="77724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8700" indent="-574675">
              <a:tabLst>
                <a:tab pos="5888038" algn="r"/>
                <a:tab pos="7426325" algn="r"/>
              </a:tabLst>
              <a:defRPr sz="2900" b="1">
                <a:solidFill>
                  <a:schemeClr val="tx1"/>
                </a:solidFill>
                <a:latin typeface="Arial" charset="0"/>
              </a:defRPr>
            </a:lvl1pPr>
            <a:lvl2pPr marL="742950" indent="-285750">
              <a:tabLst>
                <a:tab pos="5888038" algn="r"/>
                <a:tab pos="7426325" algn="r"/>
              </a:tabLst>
              <a:defRPr sz="2900" b="1">
                <a:solidFill>
                  <a:schemeClr val="tx1"/>
                </a:solidFill>
                <a:latin typeface="Arial" charset="0"/>
              </a:defRPr>
            </a:lvl2pPr>
            <a:lvl3pPr marL="1143000" indent="-228600">
              <a:tabLst>
                <a:tab pos="5888038" algn="r"/>
                <a:tab pos="7426325" algn="r"/>
              </a:tabLst>
              <a:defRPr sz="2900" b="1">
                <a:solidFill>
                  <a:schemeClr val="tx1"/>
                </a:solidFill>
                <a:latin typeface="Arial" charset="0"/>
              </a:defRPr>
            </a:lvl3pPr>
            <a:lvl4pPr marL="1600200" indent="-228600">
              <a:tabLst>
                <a:tab pos="5888038" algn="r"/>
                <a:tab pos="7426325" algn="r"/>
              </a:tabLst>
              <a:defRPr sz="2900" b="1">
                <a:solidFill>
                  <a:schemeClr val="tx1"/>
                </a:solidFill>
                <a:latin typeface="Arial" charset="0"/>
              </a:defRPr>
            </a:lvl4pPr>
            <a:lvl5pPr marL="2057400" indent="-228600">
              <a:tabLst>
                <a:tab pos="5888038" algn="r"/>
                <a:tab pos="7426325" algn="r"/>
              </a:tabLst>
              <a:defRPr sz="2900" b="1">
                <a:solidFill>
                  <a:schemeClr val="tx1"/>
                </a:solidFill>
                <a:latin typeface="Arial" charset="0"/>
              </a:defRPr>
            </a:lvl5pPr>
            <a:lvl6pPr marL="2514600" indent="-228600" algn="ctr" eaLnBrk="0" fontAlgn="base" hangingPunct="0">
              <a:spcBef>
                <a:spcPct val="0"/>
              </a:spcBef>
              <a:spcAft>
                <a:spcPct val="0"/>
              </a:spcAft>
              <a:tabLst>
                <a:tab pos="5888038" algn="r"/>
                <a:tab pos="7426325" algn="r"/>
              </a:tabLst>
              <a:defRPr sz="2900" b="1">
                <a:solidFill>
                  <a:schemeClr val="tx1"/>
                </a:solidFill>
                <a:latin typeface="Arial" charset="0"/>
              </a:defRPr>
            </a:lvl6pPr>
            <a:lvl7pPr marL="2971800" indent="-228600" algn="ctr" eaLnBrk="0" fontAlgn="base" hangingPunct="0">
              <a:spcBef>
                <a:spcPct val="0"/>
              </a:spcBef>
              <a:spcAft>
                <a:spcPct val="0"/>
              </a:spcAft>
              <a:tabLst>
                <a:tab pos="5888038" algn="r"/>
                <a:tab pos="7426325" algn="r"/>
              </a:tabLst>
              <a:defRPr sz="2900" b="1">
                <a:solidFill>
                  <a:schemeClr val="tx1"/>
                </a:solidFill>
                <a:latin typeface="Arial" charset="0"/>
              </a:defRPr>
            </a:lvl7pPr>
            <a:lvl8pPr marL="3429000" indent="-228600" algn="ctr" eaLnBrk="0" fontAlgn="base" hangingPunct="0">
              <a:spcBef>
                <a:spcPct val="0"/>
              </a:spcBef>
              <a:spcAft>
                <a:spcPct val="0"/>
              </a:spcAft>
              <a:tabLst>
                <a:tab pos="5888038" algn="r"/>
                <a:tab pos="7426325" algn="r"/>
              </a:tabLst>
              <a:defRPr sz="2900" b="1">
                <a:solidFill>
                  <a:schemeClr val="tx1"/>
                </a:solidFill>
                <a:latin typeface="Arial" charset="0"/>
              </a:defRPr>
            </a:lvl8pPr>
            <a:lvl9pPr marL="3886200" indent="-228600" algn="ctr" eaLnBrk="0" fontAlgn="base" hangingPunct="0">
              <a:spcBef>
                <a:spcPct val="0"/>
              </a:spcBef>
              <a:spcAft>
                <a:spcPct val="0"/>
              </a:spcAft>
              <a:tabLst>
                <a:tab pos="5888038" algn="r"/>
                <a:tab pos="7426325" algn="r"/>
              </a:tabLst>
              <a:defRPr sz="2900" b="1">
                <a:solidFill>
                  <a:schemeClr val="tx1"/>
                </a:solidFill>
                <a:latin typeface="Arial" charset="0"/>
              </a:defRPr>
            </a:lvl9pPr>
          </a:lstStyle>
          <a:p>
            <a:pPr algn="l">
              <a:spcBef>
                <a:spcPct val="5000"/>
              </a:spcBef>
              <a:spcAft>
                <a:spcPct val="20000"/>
              </a:spcAft>
              <a:buSzPct val="80000"/>
            </a:pPr>
            <a:r>
              <a:rPr lang="en-US" altLang="en-US" sz="1800" dirty="0">
                <a:latin typeface="Liberation Sans" panose="020B0604020202020204" pitchFamily="34" charset="0"/>
              </a:rPr>
              <a:t>           Depreciation expense 	5,200</a:t>
            </a:r>
          </a:p>
          <a:p>
            <a:pPr algn="l">
              <a:spcBef>
                <a:spcPct val="15000"/>
              </a:spcBef>
              <a:spcAft>
                <a:spcPct val="20000"/>
              </a:spcAft>
              <a:buSzPct val="80000"/>
            </a:pPr>
            <a:r>
              <a:rPr lang="en-US" altLang="en-US" sz="1800" dirty="0">
                <a:latin typeface="Liberation Sans" panose="020B0604020202020204" pitchFamily="34" charset="0"/>
              </a:rPr>
              <a:t>	          Accumulated depreciation		5,200</a:t>
            </a:r>
          </a:p>
        </p:txBody>
      </p:sp>
      <p:sp>
        <p:nvSpPr>
          <p:cNvPr id="28708" name="Text Box 60"/>
          <p:cNvSpPr txBox="1">
            <a:spLocks noChangeArrowheads="1"/>
          </p:cNvSpPr>
          <p:nvPr/>
        </p:nvSpPr>
        <p:spPr bwMode="auto">
          <a:xfrm>
            <a:off x="381000" y="5256213"/>
            <a:ext cx="1447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1800" dirty="0" smtClean="0">
                <a:solidFill>
                  <a:srgbClr val="800000"/>
                </a:solidFill>
                <a:latin typeface="Liberation Sans" panose="020B0604020202020204" pitchFamily="34" charset="0"/>
              </a:rPr>
              <a:t>2017    </a:t>
            </a:r>
            <a:r>
              <a:rPr lang="en-US" altLang="en-US" sz="1800" dirty="0">
                <a:solidFill>
                  <a:srgbClr val="800000"/>
                </a:solidFill>
                <a:latin typeface="Liberation Sans" panose="020B0604020202020204" pitchFamily="34" charset="0"/>
              </a:rPr>
              <a:t>Journal Entry</a:t>
            </a:r>
          </a:p>
        </p:txBody>
      </p:sp>
      <p:sp>
        <p:nvSpPr>
          <p:cNvPr id="28709" name="Line 61"/>
          <p:cNvSpPr>
            <a:spLocks noChangeShapeType="1"/>
          </p:cNvSpPr>
          <p:nvPr/>
        </p:nvSpPr>
        <p:spPr bwMode="auto">
          <a:xfrm>
            <a:off x="381000" y="5048250"/>
            <a:ext cx="86106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710" name="Text Box 62"/>
          <p:cNvSpPr txBox="1">
            <a:spLocks noChangeArrowheads="1"/>
          </p:cNvSpPr>
          <p:nvPr/>
        </p:nvSpPr>
        <p:spPr bwMode="auto">
          <a:xfrm>
            <a:off x="7239000" y="1725613"/>
            <a:ext cx="1600200" cy="2746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200" dirty="0" smtClean="0">
                <a:latin typeface="Liberation Sans" panose="020B0604020202020204" pitchFamily="34" charset="0"/>
              </a:rPr>
              <a:t>Illustration 10-14</a:t>
            </a:r>
            <a:endParaRPr lang="en-US" altLang="en-US" sz="1200" dirty="0">
              <a:latin typeface="Liberation Sans" panose="020B0604020202020204" pitchFamily="34" charset="0"/>
            </a:endParaRPr>
          </a:p>
        </p:txBody>
      </p:sp>
      <p:sp>
        <p:nvSpPr>
          <p:cNvPr id="28712" name="Line 7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7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42"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Depreciation Methods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2236"/>
                                        </p:tgtEl>
                                        <p:attrNameLst>
                                          <p:attrName>style.visibility</p:attrName>
                                        </p:attrNameLst>
                                      </p:cBhvr>
                                      <p:to>
                                        <p:strVal val="visible"/>
                                      </p:to>
                                    </p:set>
                                    <p:animEffect transition="in" filter="wipe(left)">
                                      <p:cBhvr>
                                        <p:cTn id="7" dur="500"/>
                                        <p:tgtEl>
                                          <p:spTgt spid="862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2237"/>
                                        </p:tgtEl>
                                        <p:attrNameLst>
                                          <p:attrName>style.visibility</p:attrName>
                                        </p:attrNameLst>
                                      </p:cBhvr>
                                      <p:to>
                                        <p:strVal val="visible"/>
                                      </p:to>
                                    </p:set>
                                    <p:animEffect transition="in" filter="wipe(left)">
                                      <p:cBhvr>
                                        <p:cTn id="12" dur="500"/>
                                        <p:tgtEl>
                                          <p:spTgt spid="8622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2238"/>
                                        </p:tgtEl>
                                        <p:attrNameLst>
                                          <p:attrName>style.visibility</p:attrName>
                                        </p:attrNameLst>
                                      </p:cBhvr>
                                      <p:to>
                                        <p:strVal val="visible"/>
                                      </p:to>
                                    </p:set>
                                    <p:animEffect transition="in" filter="wipe(left)">
                                      <p:cBhvr>
                                        <p:cTn id="17" dur="500"/>
                                        <p:tgtEl>
                                          <p:spTgt spid="8622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2239"/>
                                        </p:tgtEl>
                                        <p:attrNameLst>
                                          <p:attrName>style.visibility</p:attrName>
                                        </p:attrNameLst>
                                      </p:cBhvr>
                                      <p:to>
                                        <p:strVal val="visible"/>
                                      </p:to>
                                    </p:set>
                                    <p:animEffect transition="in" filter="wipe(left)">
                                      <p:cBhvr>
                                        <p:cTn id="22" dur="500"/>
                                        <p:tgtEl>
                                          <p:spTgt spid="8622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2240"/>
                                        </p:tgtEl>
                                        <p:attrNameLst>
                                          <p:attrName>style.visibility</p:attrName>
                                        </p:attrNameLst>
                                      </p:cBhvr>
                                      <p:to>
                                        <p:strVal val="visible"/>
                                      </p:to>
                                    </p:set>
                                    <p:animEffect transition="in" filter="wipe(left)">
                                      <p:cBhvr>
                                        <p:cTn id="27" dur="500"/>
                                        <p:tgtEl>
                                          <p:spTgt spid="8622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62267"/>
                                        </p:tgtEl>
                                        <p:attrNameLst>
                                          <p:attrName>style.visibility</p:attrName>
                                        </p:attrNameLst>
                                      </p:cBhvr>
                                      <p:to>
                                        <p:strVal val="visible"/>
                                      </p:to>
                                    </p:set>
                                    <p:animEffect transition="in" filter="wipe(left)">
                                      <p:cBhvr>
                                        <p:cTn id="32" dur="500"/>
                                        <p:tgtEl>
                                          <p:spTgt spid="8622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62242"/>
                                        </p:tgtEl>
                                        <p:attrNameLst>
                                          <p:attrName>style.visibility</p:attrName>
                                        </p:attrNameLst>
                                      </p:cBhvr>
                                      <p:to>
                                        <p:strVal val="visible"/>
                                      </p:to>
                                    </p:set>
                                    <p:animEffect transition="in" filter="wipe(left)">
                                      <p:cBhvr>
                                        <p:cTn id="37" dur="500"/>
                                        <p:tgtEl>
                                          <p:spTgt spid="8622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62243"/>
                                        </p:tgtEl>
                                        <p:attrNameLst>
                                          <p:attrName>style.visibility</p:attrName>
                                        </p:attrNameLst>
                                      </p:cBhvr>
                                      <p:to>
                                        <p:strVal val="visible"/>
                                      </p:to>
                                    </p:set>
                                    <p:animEffect transition="in" filter="wipe(left)">
                                      <p:cBhvr>
                                        <p:cTn id="42" dur="500"/>
                                        <p:tgtEl>
                                          <p:spTgt spid="86224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62244"/>
                                        </p:tgtEl>
                                        <p:attrNameLst>
                                          <p:attrName>style.visibility</p:attrName>
                                        </p:attrNameLst>
                                      </p:cBhvr>
                                      <p:to>
                                        <p:strVal val="visible"/>
                                      </p:to>
                                    </p:set>
                                    <p:animEffect transition="in" filter="wipe(left)">
                                      <p:cBhvr>
                                        <p:cTn id="47" dur="500"/>
                                        <p:tgtEl>
                                          <p:spTgt spid="86224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62245"/>
                                        </p:tgtEl>
                                        <p:attrNameLst>
                                          <p:attrName>style.visibility</p:attrName>
                                        </p:attrNameLst>
                                      </p:cBhvr>
                                      <p:to>
                                        <p:strVal val="visible"/>
                                      </p:to>
                                    </p:set>
                                    <p:animEffect transition="in" filter="wipe(left)">
                                      <p:cBhvr>
                                        <p:cTn id="52" dur="500"/>
                                        <p:tgtEl>
                                          <p:spTgt spid="86224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62246"/>
                                        </p:tgtEl>
                                        <p:attrNameLst>
                                          <p:attrName>style.visibility</p:attrName>
                                        </p:attrNameLst>
                                      </p:cBhvr>
                                      <p:to>
                                        <p:strVal val="visible"/>
                                      </p:to>
                                    </p:set>
                                    <p:animEffect transition="in" filter="wipe(left)">
                                      <p:cBhvr>
                                        <p:cTn id="57" dur="500"/>
                                        <p:tgtEl>
                                          <p:spTgt spid="86224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62248"/>
                                        </p:tgtEl>
                                        <p:attrNameLst>
                                          <p:attrName>style.visibility</p:attrName>
                                        </p:attrNameLst>
                                      </p:cBhvr>
                                      <p:to>
                                        <p:strVal val="visible"/>
                                      </p:to>
                                    </p:set>
                                    <p:animEffect transition="in" filter="wipe(left)">
                                      <p:cBhvr>
                                        <p:cTn id="62" dur="500"/>
                                        <p:tgtEl>
                                          <p:spTgt spid="86224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62249"/>
                                        </p:tgtEl>
                                        <p:attrNameLst>
                                          <p:attrName>style.visibility</p:attrName>
                                        </p:attrNameLst>
                                      </p:cBhvr>
                                      <p:to>
                                        <p:strVal val="visible"/>
                                      </p:to>
                                    </p:set>
                                    <p:animEffect transition="in" filter="wipe(left)">
                                      <p:cBhvr>
                                        <p:cTn id="67" dur="500"/>
                                        <p:tgtEl>
                                          <p:spTgt spid="86224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62250"/>
                                        </p:tgtEl>
                                        <p:attrNameLst>
                                          <p:attrName>style.visibility</p:attrName>
                                        </p:attrNameLst>
                                      </p:cBhvr>
                                      <p:to>
                                        <p:strVal val="visible"/>
                                      </p:to>
                                    </p:set>
                                    <p:animEffect transition="in" filter="wipe(left)">
                                      <p:cBhvr>
                                        <p:cTn id="72" dur="500"/>
                                        <p:tgtEl>
                                          <p:spTgt spid="86225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862251"/>
                                        </p:tgtEl>
                                        <p:attrNameLst>
                                          <p:attrName>style.visibility</p:attrName>
                                        </p:attrNameLst>
                                      </p:cBhvr>
                                      <p:to>
                                        <p:strVal val="visible"/>
                                      </p:to>
                                    </p:set>
                                    <p:animEffect transition="in" filter="wipe(left)">
                                      <p:cBhvr>
                                        <p:cTn id="77" dur="500"/>
                                        <p:tgtEl>
                                          <p:spTgt spid="86225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62252"/>
                                        </p:tgtEl>
                                        <p:attrNameLst>
                                          <p:attrName>style.visibility</p:attrName>
                                        </p:attrNameLst>
                                      </p:cBhvr>
                                      <p:to>
                                        <p:strVal val="visible"/>
                                      </p:to>
                                    </p:set>
                                    <p:animEffect transition="in" filter="wipe(left)">
                                      <p:cBhvr>
                                        <p:cTn id="82" dur="500"/>
                                        <p:tgtEl>
                                          <p:spTgt spid="86225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862254"/>
                                        </p:tgtEl>
                                        <p:attrNameLst>
                                          <p:attrName>style.visibility</p:attrName>
                                        </p:attrNameLst>
                                      </p:cBhvr>
                                      <p:to>
                                        <p:strVal val="visible"/>
                                      </p:to>
                                    </p:set>
                                    <p:animEffect transition="in" filter="wipe(left)">
                                      <p:cBhvr>
                                        <p:cTn id="87" dur="500"/>
                                        <p:tgtEl>
                                          <p:spTgt spid="86225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862255"/>
                                        </p:tgtEl>
                                        <p:attrNameLst>
                                          <p:attrName>style.visibility</p:attrName>
                                        </p:attrNameLst>
                                      </p:cBhvr>
                                      <p:to>
                                        <p:strVal val="visible"/>
                                      </p:to>
                                    </p:set>
                                    <p:animEffect transition="in" filter="wipe(left)">
                                      <p:cBhvr>
                                        <p:cTn id="92" dur="500"/>
                                        <p:tgtEl>
                                          <p:spTgt spid="86225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862256"/>
                                        </p:tgtEl>
                                        <p:attrNameLst>
                                          <p:attrName>style.visibility</p:attrName>
                                        </p:attrNameLst>
                                      </p:cBhvr>
                                      <p:to>
                                        <p:strVal val="visible"/>
                                      </p:to>
                                    </p:set>
                                    <p:animEffect transition="in" filter="wipe(left)">
                                      <p:cBhvr>
                                        <p:cTn id="97" dur="500"/>
                                        <p:tgtEl>
                                          <p:spTgt spid="86225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62257"/>
                                        </p:tgtEl>
                                        <p:attrNameLst>
                                          <p:attrName>style.visibility</p:attrName>
                                        </p:attrNameLst>
                                      </p:cBhvr>
                                      <p:to>
                                        <p:strVal val="visible"/>
                                      </p:to>
                                    </p:set>
                                    <p:animEffect transition="in" filter="wipe(left)">
                                      <p:cBhvr>
                                        <p:cTn id="102" dur="500"/>
                                        <p:tgtEl>
                                          <p:spTgt spid="86225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862258"/>
                                        </p:tgtEl>
                                        <p:attrNameLst>
                                          <p:attrName>style.visibility</p:attrName>
                                        </p:attrNameLst>
                                      </p:cBhvr>
                                      <p:to>
                                        <p:strVal val="visible"/>
                                      </p:to>
                                    </p:set>
                                    <p:animEffect transition="in" filter="wipe(left)">
                                      <p:cBhvr>
                                        <p:cTn id="107" dur="500"/>
                                        <p:tgtEl>
                                          <p:spTgt spid="86225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62260"/>
                                        </p:tgtEl>
                                        <p:attrNameLst>
                                          <p:attrName>style.visibility</p:attrName>
                                        </p:attrNameLst>
                                      </p:cBhvr>
                                      <p:to>
                                        <p:strVal val="visible"/>
                                      </p:to>
                                    </p:set>
                                    <p:animEffect transition="in" filter="wipe(left)">
                                      <p:cBhvr>
                                        <p:cTn id="112" dur="500"/>
                                        <p:tgtEl>
                                          <p:spTgt spid="86226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862261"/>
                                        </p:tgtEl>
                                        <p:attrNameLst>
                                          <p:attrName>style.visibility</p:attrName>
                                        </p:attrNameLst>
                                      </p:cBhvr>
                                      <p:to>
                                        <p:strVal val="visible"/>
                                      </p:to>
                                    </p:set>
                                    <p:animEffect transition="in" filter="wipe(left)">
                                      <p:cBhvr>
                                        <p:cTn id="117" dur="500"/>
                                        <p:tgtEl>
                                          <p:spTgt spid="86226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862262"/>
                                        </p:tgtEl>
                                        <p:attrNameLst>
                                          <p:attrName>style.visibility</p:attrName>
                                        </p:attrNameLst>
                                      </p:cBhvr>
                                      <p:to>
                                        <p:strVal val="visible"/>
                                      </p:to>
                                    </p:set>
                                    <p:animEffect transition="in" filter="wipe(left)">
                                      <p:cBhvr>
                                        <p:cTn id="122" dur="500"/>
                                        <p:tgtEl>
                                          <p:spTgt spid="862262"/>
                                        </p:tgtEl>
                                      </p:cBhvr>
                                    </p:animEffect>
                                  </p:childTnLst>
                                </p:cTn>
                              </p:par>
                            </p:childTnLst>
                          </p:cTn>
                        </p:par>
                        <p:par>
                          <p:cTn id="123" fill="hold" nodeType="afterGroup">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862266"/>
                                        </p:tgtEl>
                                        <p:attrNameLst>
                                          <p:attrName>style.visibility</p:attrName>
                                        </p:attrNameLst>
                                      </p:cBhvr>
                                      <p:to>
                                        <p:strVal val="visible"/>
                                      </p:to>
                                    </p:set>
                                    <p:animEffect transition="in" filter="wipe(left)">
                                      <p:cBhvr>
                                        <p:cTn id="126" dur="500"/>
                                        <p:tgtEl>
                                          <p:spTgt spid="862266"/>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862263"/>
                                        </p:tgtEl>
                                        <p:attrNameLst>
                                          <p:attrName>style.visibility</p:attrName>
                                        </p:attrNameLst>
                                      </p:cBhvr>
                                      <p:to>
                                        <p:strVal val="visible"/>
                                      </p:to>
                                    </p:set>
                                    <p:animEffect transition="in" filter="wipe(left)">
                                      <p:cBhvr>
                                        <p:cTn id="131" dur="500"/>
                                        <p:tgtEl>
                                          <p:spTgt spid="862263"/>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862264"/>
                                        </p:tgtEl>
                                        <p:attrNameLst>
                                          <p:attrName>style.visibility</p:attrName>
                                        </p:attrNameLst>
                                      </p:cBhvr>
                                      <p:to>
                                        <p:strVal val="visible"/>
                                      </p:to>
                                    </p:set>
                                    <p:animEffect transition="in" filter="wipe(left)">
                                      <p:cBhvr>
                                        <p:cTn id="136" dur="500"/>
                                        <p:tgtEl>
                                          <p:spTgt spid="862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36" grpId="0"/>
      <p:bldP spid="862237" grpId="0"/>
      <p:bldP spid="862238" grpId="0"/>
      <p:bldP spid="862239" grpId="0"/>
      <p:bldP spid="862240" grpId="0"/>
      <p:bldP spid="862242" grpId="0"/>
      <p:bldP spid="862243" grpId="0"/>
      <p:bldP spid="862244" grpId="0"/>
      <p:bldP spid="862245" grpId="0"/>
      <p:bldP spid="862246" grpId="0"/>
      <p:bldP spid="862248" grpId="0"/>
      <p:bldP spid="862249" grpId="0"/>
      <p:bldP spid="862250" grpId="0"/>
      <p:bldP spid="862251" grpId="0"/>
      <p:bldP spid="862252" grpId="0"/>
      <p:bldP spid="862254" grpId="0"/>
      <p:bldP spid="862255" grpId="0"/>
      <p:bldP spid="862256" grpId="0"/>
      <p:bldP spid="862257" grpId="0"/>
      <p:bldP spid="862258" grpId="0"/>
      <p:bldP spid="862260" grpId="0"/>
      <p:bldP spid="862261" grpId="0"/>
      <p:bldP spid="862262" grpId="0"/>
      <p:bldP spid="862263" grpId="0"/>
      <p:bldP spid="862264" grpId="0"/>
      <p:bldP spid="862266" grpId="0"/>
      <p:bldP spid="8622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09600" y="2173288"/>
            <a:ext cx="8001000" cy="392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9219" name="Text Box 2"/>
          <p:cNvSpPr txBox="1">
            <a:spLocks noChangeArrowheads="1"/>
          </p:cNvSpPr>
          <p:nvPr/>
        </p:nvSpPr>
        <p:spPr bwMode="auto">
          <a:xfrm>
            <a:off x="609600" y="1295400"/>
            <a:ext cx="8305800" cy="57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ct val="50000"/>
              </a:spcBef>
              <a:defRPr/>
            </a:pPr>
            <a:r>
              <a:rPr lang="en-US" sz="2600" dirty="0" smtClean="0">
                <a:solidFill>
                  <a:schemeClr val="tx2">
                    <a:lumMod val="75000"/>
                  </a:schemeClr>
                </a:solidFill>
                <a:latin typeface="Liberation Sans" panose="020B0604020202020204" pitchFamily="34" charset="0"/>
              </a:rPr>
              <a:t>Plant assets </a:t>
            </a:r>
            <a:r>
              <a:rPr lang="en-US" sz="2300" b="0" dirty="0" smtClean="0">
                <a:latin typeface="Liberation Sans" panose="020B0604020202020204" pitchFamily="34" charset="0"/>
              </a:rPr>
              <a:t>are critical to a company’s success</a:t>
            </a:r>
          </a:p>
        </p:txBody>
      </p:sp>
      <p:sp>
        <p:nvSpPr>
          <p:cNvPr id="6148" name="Rectangle 7"/>
          <p:cNvSpPr>
            <a:spLocks noChangeArrowheads="1"/>
          </p:cNvSpPr>
          <p:nvPr/>
        </p:nvSpPr>
        <p:spPr bwMode="auto">
          <a:xfrm>
            <a:off x="7309439" y="1905000"/>
            <a:ext cx="13227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r>
              <a:rPr lang="en-US" altLang="en-US" sz="1200" dirty="0" smtClean="0">
                <a:latin typeface="Liberation Sans" panose="020B0604020202020204" pitchFamily="34" charset="0"/>
              </a:rPr>
              <a:t>Illustration 10-1</a:t>
            </a:r>
            <a:endParaRPr lang="en-US" altLang="en-US" sz="1200" dirty="0">
              <a:latin typeface="Liberation Sans" panose="020B0604020202020204" pitchFamily="34" charset="0"/>
            </a:endParaRPr>
          </a:p>
        </p:txBody>
      </p:sp>
      <p:sp>
        <p:nvSpPr>
          <p:cNvPr id="6149" name="Rectangle 7"/>
          <p:cNvSpPr>
            <a:spLocks noChangeArrowheads="1"/>
          </p:cNvSpPr>
          <p:nvPr/>
        </p:nvSpPr>
        <p:spPr bwMode="auto">
          <a:xfrm>
            <a:off x="609600" y="304800"/>
            <a:ext cx="441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a:latin typeface="Liberation Sans" panose="020B0604020202020204" pitchFamily="34" charset="0"/>
              </a:rPr>
              <a:t>Plant Assets</a:t>
            </a:r>
          </a:p>
        </p:txBody>
      </p:sp>
      <p:sp>
        <p:nvSpPr>
          <p:cNvPr id="615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3"/>
          <p:cNvGraphicFramePr>
            <a:graphicFrameLocks noChangeAspect="1"/>
          </p:cNvGraphicFramePr>
          <p:nvPr>
            <p:extLst>
              <p:ext uri="{D42A27DB-BD31-4B8C-83A1-F6EECF244321}">
                <p14:modId xmlns:p14="http://schemas.microsoft.com/office/powerpoint/2010/main" val="3305877807"/>
              </p:ext>
            </p:extLst>
          </p:nvPr>
        </p:nvGraphicFramePr>
        <p:xfrm>
          <a:off x="234950" y="1828800"/>
          <a:ext cx="8604250" cy="4143375"/>
        </p:xfrm>
        <a:graphic>
          <a:graphicData uri="http://schemas.openxmlformats.org/presentationml/2006/ole">
            <mc:AlternateContent xmlns:mc="http://schemas.openxmlformats.org/markup-compatibility/2006">
              <mc:Choice xmlns:v="urn:schemas-microsoft-com:vml" Requires="v">
                <p:oleObj spid="_x0000_s29859" name="Worksheet" r:id="rId4" imgW="6353058" imgH="3057538" progId="Excel.Sheet.8">
                  <p:embed/>
                </p:oleObj>
              </mc:Choice>
              <mc:Fallback>
                <p:oleObj name="Worksheet" r:id="rId4" imgW="6353058" imgH="3057538" progId="Excel.Sheet.8">
                  <p:embed/>
                  <p:pic>
                    <p:nvPicPr>
                      <p:cNvPr id="0" name="Object 3"/>
                      <p:cNvPicPr>
                        <a:picLocks noChangeAspect="1" noChangeArrowheads="1"/>
                      </p:cNvPicPr>
                      <p:nvPr/>
                    </p:nvPicPr>
                    <p:blipFill>
                      <a:blip r:embed="rId5"/>
                      <a:srcRect/>
                      <a:stretch>
                        <a:fillRect/>
                      </a:stretch>
                    </p:blipFill>
                    <p:spPr bwMode="auto">
                      <a:xfrm>
                        <a:off x="234950" y="1828800"/>
                        <a:ext cx="86042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699" name="Line 4"/>
          <p:cNvSpPr>
            <a:spLocks noChangeShapeType="1"/>
          </p:cNvSpPr>
          <p:nvPr/>
        </p:nvSpPr>
        <p:spPr bwMode="auto">
          <a:xfrm>
            <a:off x="6248400" y="4419600"/>
            <a:ext cx="533400" cy="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9700" name="Text Box 8"/>
          <p:cNvSpPr txBox="1">
            <a:spLocks noChangeArrowheads="1"/>
          </p:cNvSpPr>
          <p:nvPr/>
        </p:nvSpPr>
        <p:spPr bwMode="auto">
          <a:xfrm>
            <a:off x="609600" y="1200150"/>
            <a:ext cx="5638800" cy="480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05000"/>
              </a:lnSpc>
              <a:spcBef>
                <a:spcPct val="30000"/>
              </a:spcBef>
              <a:buSzPct val="80000"/>
            </a:pPr>
            <a:r>
              <a:rPr lang="en-US" altLang="en-US" sz="2400" dirty="0">
                <a:latin typeface="Liberation Sans" panose="020B0604020202020204" pitchFamily="34" charset="0"/>
              </a:rPr>
              <a:t>Illustration: (Declining-Balance)</a:t>
            </a:r>
          </a:p>
        </p:txBody>
      </p:sp>
      <p:sp>
        <p:nvSpPr>
          <p:cNvPr id="2970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9703" name="Text Box 11"/>
          <p:cNvSpPr txBox="1">
            <a:spLocks noChangeArrowheads="1"/>
          </p:cNvSpPr>
          <p:nvPr/>
        </p:nvSpPr>
        <p:spPr bwMode="auto">
          <a:xfrm>
            <a:off x="6705600" y="492125"/>
            <a:ext cx="1676400" cy="955675"/>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nSpc>
                <a:spcPct val="105000"/>
              </a:lnSpc>
              <a:spcBef>
                <a:spcPct val="30000"/>
              </a:spcBef>
              <a:buSzPct val="80000"/>
            </a:pPr>
            <a:r>
              <a:rPr lang="en-US" altLang="en-US" sz="2600" dirty="0">
                <a:latin typeface="Liberation Sans" panose="020B0604020202020204" pitchFamily="34" charset="0"/>
              </a:rPr>
              <a:t>Partial Year</a:t>
            </a:r>
            <a:endParaRPr lang="en-US" altLang="en-US" sz="2400" b="0" dirty="0">
              <a:latin typeface="Liberation Sans" panose="020B0604020202020204" pitchFamily="34" charset="0"/>
            </a:endParaRPr>
          </a:p>
        </p:txBody>
      </p:sp>
      <p:sp>
        <p:nvSpPr>
          <p:cNvPr id="2970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Depreciation Methods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10"/>
          <p:cNvSpPr txBox="1">
            <a:spLocks noChangeArrowheads="1"/>
          </p:cNvSpPr>
          <p:nvPr/>
        </p:nvSpPr>
        <p:spPr bwMode="auto">
          <a:xfrm>
            <a:off x="609600" y="1698625"/>
            <a:ext cx="312420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l">
              <a:buSzPct val="80000"/>
              <a:defRPr sz="28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COMPARISON OF METHODS</a:t>
            </a:r>
          </a:p>
        </p:txBody>
      </p:sp>
      <p:sp>
        <p:nvSpPr>
          <p:cNvPr id="30724" name="Text Box 1031"/>
          <p:cNvSpPr txBox="1">
            <a:spLocks noChangeArrowheads="1"/>
          </p:cNvSpPr>
          <p:nvPr/>
        </p:nvSpPr>
        <p:spPr bwMode="auto">
          <a:xfrm>
            <a:off x="2438400" y="1249363"/>
            <a:ext cx="1600200" cy="2746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200" dirty="0" smtClean="0">
                <a:latin typeface="Liberation Sans" panose="020B0604020202020204" pitchFamily="34" charset="0"/>
              </a:rPr>
              <a:t>Illustration 10-15</a:t>
            </a:r>
            <a:endParaRPr lang="en-US" altLang="en-US" sz="1200" dirty="0">
              <a:latin typeface="Liberation Sans" panose="020B0604020202020204" pitchFamily="34" charset="0"/>
            </a:endParaRPr>
          </a:p>
        </p:txBody>
      </p:sp>
      <p:sp>
        <p:nvSpPr>
          <p:cNvPr id="30725" name="Text Box 1033"/>
          <p:cNvSpPr txBox="1">
            <a:spLocks noChangeArrowheads="1"/>
          </p:cNvSpPr>
          <p:nvPr/>
        </p:nvSpPr>
        <p:spPr bwMode="auto">
          <a:xfrm>
            <a:off x="914400" y="3306763"/>
            <a:ext cx="1600200" cy="2746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spcBef>
                <a:spcPct val="50000"/>
              </a:spcBef>
            </a:pPr>
            <a:r>
              <a:rPr lang="en-US" altLang="en-US" sz="1200" dirty="0" smtClean="0">
                <a:latin typeface="Liberation Sans" panose="020B0604020202020204" pitchFamily="34" charset="0"/>
              </a:rPr>
              <a:t>Illustration 10-16</a:t>
            </a:r>
            <a:endParaRPr lang="en-US" altLang="en-US" sz="1200" dirty="0">
              <a:latin typeface="Liberation Sans" panose="020B0604020202020204" pitchFamily="34" charset="0"/>
            </a:endParaRPr>
          </a:p>
        </p:txBody>
      </p:sp>
      <p:sp>
        <p:nvSpPr>
          <p:cNvPr id="30726" name="Rectangle 1038"/>
          <p:cNvSpPr>
            <a:spLocks noChangeArrowheads="1"/>
          </p:cNvSpPr>
          <p:nvPr/>
        </p:nvSpPr>
        <p:spPr bwMode="auto">
          <a:xfrm>
            <a:off x="5486400" y="3926175"/>
            <a:ext cx="2667000" cy="1846659"/>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wrap="square" lIns="182880" tIns="91440" rIns="137160" bIns="91440">
            <a:spAutoFit/>
          </a:bodyPr>
          <a:lstStyle/>
          <a:p>
            <a:pPr algn="l"/>
            <a:r>
              <a:rPr lang="en-US" altLang="en-US" sz="1800" dirty="0">
                <a:solidFill>
                  <a:srgbClr val="00487E"/>
                </a:solidFill>
                <a:latin typeface="Liberation Sans" panose="020B0604020202020204" pitchFamily="34" charset="0"/>
              </a:rPr>
              <a:t>Helpful Hint</a:t>
            </a:r>
          </a:p>
          <a:p>
            <a:pPr algn="l"/>
            <a:r>
              <a:rPr lang="en-US" altLang="en-US" sz="1800" b="0" dirty="0">
                <a:latin typeface="Liberation Sans" panose="020B0604020202020204" pitchFamily="34" charset="0"/>
              </a:rPr>
              <a:t>Under any method, depreciation stops when the asset’s book value equals expected salvage value.</a:t>
            </a:r>
          </a:p>
        </p:txBody>
      </p:sp>
      <p:sp>
        <p:nvSpPr>
          <p:cNvPr id="30728" name="Line 104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072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11"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Depreciation Methods</a:t>
            </a:r>
            <a:endParaRPr lang="en-US" altLang="en-US" sz="3200" dirty="0">
              <a:solidFill>
                <a:schemeClr val="tx2">
                  <a:lumMod val="75000"/>
                </a:schemeClr>
              </a:solidFill>
              <a:latin typeface="Liberation Sans" panose="020B0604020202020204" pitchFamily="34" charset="0"/>
            </a:endParaRPr>
          </a:p>
        </p:txBody>
      </p:sp>
      <p:pic>
        <p:nvPicPr>
          <p:cNvPr id="30731" name="Picture 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91000" y="1295400"/>
            <a:ext cx="4648200" cy="2262760"/>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pic>
        <p:nvPicPr>
          <p:cNvPr id="30732" name="Picture 1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956330" y="3657600"/>
            <a:ext cx="3844270" cy="2979165"/>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9600" y="1295400"/>
            <a:ext cx="7861300" cy="330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ct val="60000"/>
              </a:spcBef>
              <a:buSzPct val="80000"/>
            </a:pPr>
            <a:r>
              <a:rPr lang="en-US" altLang="en-US" sz="2100" b="0" dirty="0">
                <a:latin typeface="Liberation Sans" panose="020B0604020202020204" pitchFamily="34" charset="0"/>
              </a:rPr>
              <a:t>IRS does not require taxpayer to use the same depreciation method on the tax return that is used in preparing financial statements.</a:t>
            </a:r>
          </a:p>
          <a:p>
            <a:pPr algn="l">
              <a:lnSpc>
                <a:spcPct val="125000"/>
              </a:lnSpc>
              <a:spcBef>
                <a:spcPct val="60000"/>
              </a:spcBef>
              <a:buSzPct val="80000"/>
            </a:pPr>
            <a:r>
              <a:rPr lang="en-US" altLang="en-US" sz="2100" b="0" dirty="0">
                <a:latin typeface="Liberation Sans" panose="020B0604020202020204" pitchFamily="34" charset="0"/>
                <a:cs typeface="Times New Roman" pitchFamily="18" charset="0"/>
              </a:rPr>
              <a:t>Taxpayers must use the </a:t>
            </a:r>
            <a:r>
              <a:rPr lang="en-US" altLang="en-US" sz="2100" dirty="0">
                <a:latin typeface="Liberation Sans" panose="020B0604020202020204" pitchFamily="34" charset="0"/>
              </a:rPr>
              <a:t>straight-line</a:t>
            </a:r>
            <a:r>
              <a:rPr lang="en-US" altLang="en-US" sz="2100" b="0" dirty="0">
                <a:latin typeface="Liberation Sans" panose="020B0604020202020204" pitchFamily="34" charset="0"/>
              </a:rPr>
              <a:t> method or a special accelerated-depreciation method called the </a:t>
            </a:r>
            <a:r>
              <a:rPr lang="en-US" altLang="en-US" sz="2100" dirty="0">
                <a:latin typeface="Liberation Sans" panose="020B0604020202020204" pitchFamily="34" charset="0"/>
              </a:rPr>
              <a:t>Modified Accelerated Cost Recovery System</a:t>
            </a:r>
            <a:r>
              <a:rPr lang="en-US" altLang="en-US" sz="2100" b="0" dirty="0">
                <a:latin typeface="Liberation Sans" panose="020B0604020202020204" pitchFamily="34" charset="0"/>
              </a:rPr>
              <a:t> (MACRS).  </a:t>
            </a:r>
          </a:p>
          <a:p>
            <a:pPr algn="l">
              <a:lnSpc>
                <a:spcPct val="125000"/>
              </a:lnSpc>
              <a:spcBef>
                <a:spcPct val="60000"/>
              </a:spcBef>
              <a:buSzPct val="80000"/>
            </a:pPr>
            <a:r>
              <a:rPr lang="en-US" altLang="en-US" sz="2100" b="0" dirty="0">
                <a:latin typeface="Liberation Sans" panose="020B0604020202020204" pitchFamily="34" charset="0"/>
              </a:rPr>
              <a:t>MACRS </a:t>
            </a:r>
            <a:r>
              <a:rPr lang="en-US" altLang="en-US" sz="2100" b="0" dirty="0">
                <a:latin typeface="Liberation Sans" panose="020B0604020202020204" pitchFamily="34" charset="0"/>
                <a:cs typeface="Times New Roman" pitchFamily="18" charset="0"/>
              </a:rPr>
              <a:t>is </a:t>
            </a:r>
            <a:r>
              <a:rPr lang="en-US" altLang="en-US" sz="2100" dirty="0">
                <a:latin typeface="Liberation Sans" panose="020B0604020202020204" pitchFamily="34" charset="0"/>
                <a:cs typeface="Times New Roman" pitchFamily="18" charset="0"/>
              </a:rPr>
              <a:t>NOT acceptable</a:t>
            </a:r>
            <a:r>
              <a:rPr lang="en-US" altLang="en-US" sz="2100" b="0" dirty="0">
                <a:latin typeface="Liberation Sans" panose="020B0604020202020204" pitchFamily="34" charset="0"/>
                <a:cs typeface="Times New Roman" pitchFamily="18" charset="0"/>
              </a:rPr>
              <a:t> under GAAP.</a:t>
            </a:r>
            <a:r>
              <a:rPr lang="en-US" altLang="en-US" sz="2100" b="0" dirty="0">
                <a:latin typeface="Liberation Sans" panose="020B0604020202020204" pitchFamily="34" charset="0"/>
              </a:rPr>
              <a:t> </a:t>
            </a:r>
          </a:p>
        </p:txBody>
      </p:sp>
      <p:sp>
        <p:nvSpPr>
          <p:cNvPr id="31749" name="Line 103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175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7"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Depreciation and Income Taxes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9600" y="1295400"/>
            <a:ext cx="7543800" cy="2126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Clr>
                <a:srgbClr val="800000"/>
              </a:buClr>
              <a:buSzPct val="80000"/>
              <a:buFont typeface="Wingdings" pitchFamily="2" charset="2"/>
              <a:buChar char="u"/>
            </a:pPr>
            <a:r>
              <a:rPr lang="en-US" altLang="en-US" sz="2300" b="0" dirty="0">
                <a:latin typeface="Liberation Sans" panose="020B0604020202020204" pitchFamily="34" charset="0"/>
              </a:rPr>
              <a:t>Accounted for in the period of change and future periods </a:t>
            </a:r>
            <a:r>
              <a:rPr lang="en-US" altLang="en-US" sz="2300" dirty="0">
                <a:latin typeface="Liberation Sans" panose="020B0604020202020204" pitchFamily="34" charset="0"/>
              </a:rPr>
              <a:t>(Change in Estimate)</a:t>
            </a:r>
            <a:r>
              <a:rPr lang="en-US" altLang="en-US" sz="2300" b="0" dirty="0">
                <a:latin typeface="Liberation Sans" panose="020B0604020202020204" pitchFamily="34" charset="0"/>
              </a:rPr>
              <a:t>.</a:t>
            </a:r>
          </a:p>
          <a:p>
            <a:pPr algn="l">
              <a:lnSpc>
                <a:spcPct val="125000"/>
              </a:lnSpc>
              <a:spcBef>
                <a:spcPts val="1200"/>
              </a:spcBef>
              <a:buClr>
                <a:srgbClr val="800000"/>
              </a:buClr>
              <a:buSzPct val="80000"/>
              <a:buFont typeface="Wingdings" pitchFamily="2" charset="2"/>
              <a:buChar char="u"/>
            </a:pPr>
            <a:r>
              <a:rPr lang="en-US" altLang="en-US" sz="2300" b="0" dirty="0">
                <a:latin typeface="Liberation Sans" panose="020B0604020202020204" pitchFamily="34" charset="0"/>
              </a:rPr>
              <a:t>No change in depreciation reported for prior years.</a:t>
            </a:r>
          </a:p>
          <a:p>
            <a:pPr algn="l">
              <a:lnSpc>
                <a:spcPct val="125000"/>
              </a:lnSpc>
              <a:spcBef>
                <a:spcPts val="1200"/>
              </a:spcBef>
              <a:buClr>
                <a:srgbClr val="800000"/>
              </a:buClr>
              <a:buSzPct val="80000"/>
              <a:buFont typeface="Wingdings" pitchFamily="2" charset="2"/>
              <a:buChar char="u"/>
            </a:pPr>
            <a:r>
              <a:rPr lang="en-US" altLang="en-US" sz="2300" b="0" dirty="0">
                <a:latin typeface="Liberation Sans" panose="020B0604020202020204" pitchFamily="34" charset="0"/>
              </a:rPr>
              <a:t>Not considered an error.</a:t>
            </a:r>
          </a:p>
        </p:txBody>
      </p:sp>
      <p:sp>
        <p:nvSpPr>
          <p:cNvPr id="32773" name="Line 1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277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7"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Revising Periodic Depreciation</a:t>
            </a:r>
            <a:endParaRPr lang="en-US" altLang="en-US" sz="3200" dirty="0">
              <a:solidFill>
                <a:schemeClr val="tx2">
                  <a:lumMod val="75000"/>
                </a:schemeClr>
              </a:solidFill>
              <a:latin typeface="Liberation Sans" panose="020B0604020202020204" pitchFamily="34" charset="0"/>
            </a:endParaRPr>
          </a:p>
        </p:txBody>
      </p:sp>
      <p:sp>
        <p:nvSpPr>
          <p:cNvPr id="8" name="Rectangle 1038"/>
          <p:cNvSpPr>
            <a:spLocks noChangeArrowheads="1"/>
          </p:cNvSpPr>
          <p:nvPr/>
        </p:nvSpPr>
        <p:spPr bwMode="auto">
          <a:xfrm>
            <a:off x="4953000" y="3810000"/>
            <a:ext cx="2743200" cy="1869743"/>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wrap="square" lIns="182880" bIns="91440">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pPr>
            <a:r>
              <a:rPr lang="en-US" altLang="en-US" sz="1800" dirty="0">
                <a:solidFill>
                  <a:srgbClr val="00487E"/>
                </a:solidFill>
                <a:latin typeface="Liberation Sans" panose="020B0604020202020204" pitchFamily="34" charset="0"/>
              </a:rPr>
              <a:t>Helpful Hint</a:t>
            </a:r>
          </a:p>
          <a:p>
            <a:pPr algn="l"/>
            <a:r>
              <a:rPr lang="en-US" sz="1800" b="0" dirty="0" smtClean="0">
                <a:latin typeface="Liberation Sans" panose="020B0604020202020204" pitchFamily="34" charset="0"/>
              </a:rPr>
              <a:t>Use </a:t>
            </a:r>
            <a:r>
              <a:rPr lang="en-US" sz="1800" b="0" dirty="0">
                <a:latin typeface="Liberation Sans" panose="020B0604020202020204" pitchFamily="34" charset="0"/>
              </a:rPr>
              <a:t>a </a:t>
            </a:r>
            <a:r>
              <a:rPr lang="en-US" sz="1800" b="0" dirty="0" smtClean="0">
                <a:latin typeface="Liberation Sans" panose="020B0604020202020204" pitchFamily="34" charset="0"/>
              </a:rPr>
              <a:t>step-by-step approach</a:t>
            </a:r>
            <a:r>
              <a:rPr lang="en-US" sz="1800" b="0" dirty="0">
                <a:latin typeface="Liberation Sans" panose="020B0604020202020204" pitchFamily="34" charset="0"/>
              </a:rPr>
              <a:t>: (1) </a:t>
            </a:r>
            <a:r>
              <a:rPr lang="en-US" sz="1800" b="0" dirty="0" smtClean="0">
                <a:latin typeface="Liberation Sans" panose="020B0604020202020204" pitchFamily="34" charset="0"/>
              </a:rPr>
              <a:t>determine new </a:t>
            </a:r>
            <a:r>
              <a:rPr lang="en-US" sz="1800" b="0" dirty="0">
                <a:latin typeface="Liberation Sans" panose="020B0604020202020204" pitchFamily="34" charset="0"/>
              </a:rPr>
              <a:t>depreciable cost;</a:t>
            </a:r>
          </a:p>
          <a:p>
            <a:pPr algn="l"/>
            <a:r>
              <a:rPr lang="en-US" sz="1800" b="0" dirty="0">
                <a:latin typeface="Liberation Sans" panose="020B0604020202020204" pitchFamily="34" charset="0"/>
              </a:rPr>
              <a:t>(2) divide by remaining</a:t>
            </a:r>
          </a:p>
          <a:p>
            <a:pPr algn="l"/>
            <a:r>
              <a:rPr lang="en-US" sz="1800" b="0" dirty="0">
                <a:latin typeface="Liberation Sans" panose="020B0604020202020204" pitchFamily="34" charset="0"/>
              </a:rPr>
              <a:t>useful life.</a:t>
            </a:r>
            <a:endParaRPr lang="en-US" altLang="en-US" sz="1800" b="0"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xfrm>
            <a:off x="620713" y="1295400"/>
            <a:ext cx="8142287" cy="2590800"/>
          </a:xfrm>
          <a:solidFill>
            <a:srgbClr val="FFFFFF"/>
          </a:solid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20000"/>
              </a:lnSpc>
              <a:spcBef>
                <a:spcPct val="25000"/>
              </a:spcBef>
              <a:buFont typeface="Wingdings" pitchFamily="2" charset="2"/>
              <a:buNone/>
            </a:pPr>
            <a:r>
              <a:rPr lang="en-US" altLang="en-US" sz="2200" dirty="0" smtClean="0">
                <a:solidFill>
                  <a:schemeClr val="tx1"/>
                </a:solidFill>
                <a:effectLst/>
                <a:latin typeface="Liberation Sans" panose="020B0604020202020204" pitchFamily="34" charset="0"/>
              </a:rPr>
              <a:t>Illustration:</a:t>
            </a:r>
            <a:r>
              <a:rPr lang="en-US" altLang="en-US" sz="2200" b="0" dirty="0" smtClean="0">
                <a:solidFill>
                  <a:schemeClr val="tx1"/>
                </a:solidFill>
                <a:effectLst/>
                <a:latin typeface="Liberation Sans" panose="020B0604020202020204" pitchFamily="34" charset="0"/>
              </a:rPr>
              <a:t>  Arcadia HS, purchased equipment for $510,000 which was estimated to have a useful life of 10 years with a salvage value of $10,000 at the end of that time.  Depreciation has been recorded for 7 years on a straight-line basis. In 2015 (year 8), it is determined that the total estimated life should be 15 years with a salvage value of $5,000 at the end of that time.</a:t>
            </a:r>
          </a:p>
        </p:txBody>
      </p:sp>
      <p:sp>
        <p:nvSpPr>
          <p:cNvPr id="1094659" name="Text Box 3"/>
          <p:cNvSpPr txBox="1">
            <a:spLocks noChangeArrowheads="1"/>
          </p:cNvSpPr>
          <p:nvPr/>
        </p:nvSpPr>
        <p:spPr bwMode="auto">
          <a:xfrm>
            <a:off x="6629400" y="4603750"/>
            <a:ext cx="1752600" cy="654050"/>
          </a:xfrm>
          <a:prstGeom prst="rect">
            <a:avLst/>
          </a:prstGeom>
          <a:solidFill>
            <a:srgbClr val="F9EFA5"/>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nSpc>
                <a:spcPct val="90000"/>
              </a:lnSpc>
            </a:pPr>
            <a:r>
              <a:rPr lang="en-US" altLang="en-US" sz="2000" dirty="0">
                <a:solidFill>
                  <a:srgbClr val="800000"/>
                </a:solidFill>
                <a:latin typeface="Liberation Sans" panose="020B0604020202020204" pitchFamily="34" charset="0"/>
              </a:rPr>
              <a:t>No Entry </a:t>
            </a:r>
          </a:p>
          <a:p>
            <a:pPr>
              <a:lnSpc>
                <a:spcPct val="90000"/>
              </a:lnSpc>
            </a:pPr>
            <a:r>
              <a:rPr lang="en-US" altLang="en-US" sz="2000" dirty="0">
                <a:solidFill>
                  <a:srgbClr val="800000"/>
                </a:solidFill>
                <a:latin typeface="Liberation Sans" panose="020B0604020202020204" pitchFamily="34" charset="0"/>
              </a:rPr>
              <a:t>Required</a:t>
            </a:r>
          </a:p>
        </p:txBody>
      </p:sp>
      <p:sp>
        <p:nvSpPr>
          <p:cNvPr id="1094661" name="Line 5"/>
          <p:cNvSpPr>
            <a:spLocks noChangeShapeType="1"/>
          </p:cNvSpPr>
          <p:nvPr/>
        </p:nvSpPr>
        <p:spPr bwMode="auto">
          <a:xfrm>
            <a:off x="6705600" y="5638800"/>
            <a:ext cx="1524000" cy="0"/>
          </a:xfrm>
          <a:prstGeom prst="line">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3797" name="Rectangle 10"/>
          <p:cNvSpPr>
            <a:spLocks noChangeArrowheads="1"/>
          </p:cNvSpPr>
          <p:nvPr/>
        </p:nvSpPr>
        <p:spPr bwMode="auto">
          <a:xfrm>
            <a:off x="609600" y="3886200"/>
            <a:ext cx="5638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ct val="50000"/>
              </a:spcBef>
              <a:buClr>
                <a:schemeClr val="accent2"/>
              </a:buClr>
              <a:buSzPct val="75000"/>
              <a:buFont typeface="Wingdings" pitchFamily="2" charset="2"/>
              <a:buNone/>
            </a:pPr>
            <a:r>
              <a:rPr lang="en-US" altLang="en-US" sz="2200" dirty="0">
                <a:latin typeface="Liberation Sans" panose="020B0604020202020204" pitchFamily="34" charset="0"/>
              </a:rPr>
              <a:t>Questions:</a:t>
            </a:r>
          </a:p>
          <a:p>
            <a:pPr lvl="1" algn="l">
              <a:lnSpc>
                <a:spcPct val="120000"/>
              </a:lnSpc>
              <a:spcBef>
                <a:spcPct val="25000"/>
              </a:spcBef>
              <a:buClr>
                <a:srgbClr val="800000"/>
              </a:buClr>
              <a:buSzPct val="80000"/>
              <a:buFont typeface="Wingdings" pitchFamily="2" charset="2"/>
              <a:buChar char="u"/>
            </a:pPr>
            <a:r>
              <a:rPr lang="en-US" altLang="en-US" sz="2100" b="0" dirty="0">
                <a:latin typeface="Liberation Sans" panose="020B0604020202020204" pitchFamily="34" charset="0"/>
              </a:rPr>
              <a:t>What is the journal entry to correct the prior years’ depreciation?</a:t>
            </a:r>
          </a:p>
          <a:p>
            <a:pPr lvl="1" algn="l">
              <a:lnSpc>
                <a:spcPct val="120000"/>
              </a:lnSpc>
              <a:spcBef>
                <a:spcPct val="25000"/>
              </a:spcBef>
              <a:buClr>
                <a:srgbClr val="800000"/>
              </a:buClr>
              <a:buSzPct val="80000"/>
              <a:buFont typeface="Wingdings" pitchFamily="2" charset="2"/>
              <a:buChar char="u"/>
            </a:pPr>
            <a:r>
              <a:rPr lang="en-US" altLang="en-US" sz="2100" b="0" dirty="0">
                <a:latin typeface="Liberation Sans" panose="020B0604020202020204" pitchFamily="34" charset="0"/>
              </a:rPr>
              <a:t>Calculate the depreciation expense for 2015.</a:t>
            </a:r>
          </a:p>
        </p:txBody>
      </p:sp>
      <p:sp>
        <p:nvSpPr>
          <p:cNvPr id="33799"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380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10"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Revising Periodic Depreciation</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4659"/>
                                        </p:tgtEl>
                                        <p:attrNameLst>
                                          <p:attrName>style.visibility</p:attrName>
                                        </p:attrNameLst>
                                      </p:cBhvr>
                                      <p:to>
                                        <p:strVal val="visible"/>
                                      </p:to>
                                    </p:set>
                                    <p:animEffect transition="in" filter="wipe(left)">
                                      <p:cBhvr>
                                        <p:cTn id="7" dur="500"/>
                                        <p:tgtEl>
                                          <p:spTgt spid="1094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4661"/>
                                        </p:tgtEl>
                                        <p:attrNameLst>
                                          <p:attrName>style.visibility</p:attrName>
                                        </p:attrNameLst>
                                      </p:cBhvr>
                                      <p:to>
                                        <p:strVal val="visible"/>
                                      </p:to>
                                    </p:set>
                                    <p:animEffect transition="in" filter="wipe(left)">
                                      <p:cBhvr>
                                        <p:cTn id="12" dur="500"/>
                                        <p:tgtEl>
                                          <p:spTgt spid="1094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9" grpId="0" animBg="1" autoUpdateAnimBg="0"/>
      <p:bldP spid="10946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524000" y="3733800"/>
            <a:ext cx="5943600" cy="2362200"/>
          </a:xfrm>
          <a:prstGeom prst="rect">
            <a:avLst/>
          </a:prstGeom>
          <a:solidFill>
            <a:srgbClr val="FFFFCC"/>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endParaRPr lang="en-US" altLang="en-US" dirty="0">
              <a:latin typeface="Liberation Sans" panose="020B0604020202020204" pitchFamily="34" charset="0"/>
            </a:endParaRPr>
          </a:p>
        </p:txBody>
      </p:sp>
      <p:sp>
        <p:nvSpPr>
          <p:cNvPr id="34819" name="Text Box 3"/>
          <p:cNvSpPr txBox="1">
            <a:spLocks noChangeArrowheads="1"/>
          </p:cNvSpPr>
          <p:nvPr/>
        </p:nvSpPr>
        <p:spPr bwMode="auto">
          <a:xfrm>
            <a:off x="2057400" y="4678363"/>
            <a:ext cx="1676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Equipment</a:t>
            </a:r>
          </a:p>
        </p:txBody>
      </p:sp>
      <p:sp>
        <p:nvSpPr>
          <p:cNvPr id="34820" name="Text Box 4"/>
          <p:cNvSpPr txBox="1">
            <a:spLocks noChangeArrowheads="1"/>
          </p:cNvSpPr>
          <p:nvPr/>
        </p:nvSpPr>
        <p:spPr bwMode="auto">
          <a:xfrm>
            <a:off x="5562600" y="4678363"/>
            <a:ext cx="1676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2200" b="0" dirty="0">
                <a:latin typeface="Liberation Sans" panose="020B0604020202020204" pitchFamily="34" charset="0"/>
              </a:rPr>
              <a:t>$510,000</a:t>
            </a:r>
          </a:p>
        </p:txBody>
      </p:sp>
      <p:sp>
        <p:nvSpPr>
          <p:cNvPr id="34821" name="Text Box 5"/>
          <p:cNvSpPr txBox="1">
            <a:spLocks noChangeArrowheads="1"/>
          </p:cNvSpPr>
          <p:nvPr/>
        </p:nvSpPr>
        <p:spPr bwMode="auto">
          <a:xfrm>
            <a:off x="1752600" y="4221163"/>
            <a:ext cx="2438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Plant Assets:</a:t>
            </a:r>
          </a:p>
        </p:txBody>
      </p:sp>
      <p:sp>
        <p:nvSpPr>
          <p:cNvPr id="34822" name="Text Box 6"/>
          <p:cNvSpPr txBox="1">
            <a:spLocks noChangeArrowheads="1"/>
          </p:cNvSpPr>
          <p:nvPr/>
        </p:nvSpPr>
        <p:spPr bwMode="auto">
          <a:xfrm>
            <a:off x="2057400" y="5059363"/>
            <a:ext cx="4038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Accumulated depreciation</a:t>
            </a:r>
          </a:p>
        </p:txBody>
      </p:sp>
      <p:sp>
        <p:nvSpPr>
          <p:cNvPr id="34823" name="Text Box 7"/>
          <p:cNvSpPr txBox="1">
            <a:spLocks noChangeArrowheads="1"/>
          </p:cNvSpPr>
          <p:nvPr/>
        </p:nvSpPr>
        <p:spPr bwMode="auto">
          <a:xfrm>
            <a:off x="5562600" y="5059363"/>
            <a:ext cx="1676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2200" b="0" dirty="0">
                <a:latin typeface="Liberation Sans" panose="020B0604020202020204" pitchFamily="34" charset="0"/>
              </a:rPr>
              <a:t>  350,000</a:t>
            </a:r>
          </a:p>
        </p:txBody>
      </p:sp>
      <p:sp>
        <p:nvSpPr>
          <p:cNvPr id="34824" name="Text Box 8"/>
          <p:cNvSpPr txBox="1">
            <a:spLocks noChangeArrowheads="1"/>
          </p:cNvSpPr>
          <p:nvPr/>
        </p:nvSpPr>
        <p:spPr bwMode="auto">
          <a:xfrm>
            <a:off x="2057400" y="5516563"/>
            <a:ext cx="4038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   Net book value (NBV)</a:t>
            </a:r>
          </a:p>
        </p:txBody>
      </p:sp>
      <p:sp>
        <p:nvSpPr>
          <p:cNvPr id="34825" name="Text Box 9"/>
          <p:cNvSpPr txBox="1">
            <a:spLocks noChangeArrowheads="1"/>
          </p:cNvSpPr>
          <p:nvPr/>
        </p:nvSpPr>
        <p:spPr bwMode="auto">
          <a:xfrm>
            <a:off x="5562600" y="5516563"/>
            <a:ext cx="1676400" cy="427037"/>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2200" b="0" dirty="0">
                <a:solidFill>
                  <a:srgbClr val="800000"/>
                </a:solidFill>
                <a:latin typeface="Liberation Sans" panose="020B0604020202020204" pitchFamily="34" charset="0"/>
              </a:rPr>
              <a:t>$160,000</a:t>
            </a:r>
          </a:p>
        </p:txBody>
      </p:sp>
      <p:sp>
        <p:nvSpPr>
          <p:cNvPr id="34826" name="Text Box 10"/>
          <p:cNvSpPr txBox="1">
            <a:spLocks noChangeArrowheads="1"/>
          </p:cNvSpPr>
          <p:nvPr/>
        </p:nvSpPr>
        <p:spPr bwMode="auto">
          <a:xfrm>
            <a:off x="3200400" y="3840163"/>
            <a:ext cx="4114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2200" b="0" u="sng" dirty="0">
                <a:latin typeface="Liberation Sans" panose="020B0604020202020204" pitchFamily="34" charset="0"/>
              </a:rPr>
              <a:t>Balance Sheet</a:t>
            </a:r>
            <a:r>
              <a:rPr lang="en-US" altLang="en-US" sz="2200" b="0" dirty="0">
                <a:latin typeface="Liberation Sans" panose="020B0604020202020204" pitchFamily="34" charset="0"/>
              </a:rPr>
              <a:t>   </a:t>
            </a:r>
            <a:r>
              <a:rPr lang="en-US" altLang="en-US" sz="2000" b="0" dirty="0">
                <a:latin typeface="Liberation Sans" panose="020B0604020202020204" pitchFamily="34" charset="0"/>
              </a:rPr>
              <a:t>(Dec. 31, 2014)</a:t>
            </a:r>
          </a:p>
        </p:txBody>
      </p:sp>
      <p:sp>
        <p:nvSpPr>
          <p:cNvPr id="34827" name="Text Box 12"/>
          <p:cNvSpPr txBox="1">
            <a:spLocks noChangeArrowheads="1"/>
          </p:cNvSpPr>
          <p:nvPr/>
        </p:nvSpPr>
        <p:spPr bwMode="auto">
          <a:xfrm>
            <a:off x="6324600" y="381000"/>
            <a:ext cx="2209800" cy="442913"/>
          </a:xfrm>
          <a:prstGeom prst="rect">
            <a:avLst/>
          </a:prstGeom>
          <a:solidFill>
            <a:srgbClr val="FFFF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nSpc>
                <a:spcPct val="95000"/>
              </a:lnSpc>
              <a:spcBef>
                <a:spcPct val="50000"/>
              </a:spcBef>
            </a:pPr>
            <a:r>
              <a:rPr lang="en-US" altLang="en-US" sz="2400" b="0" dirty="0">
                <a:latin typeface="Liberation Sans" panose="020B0604020202020204" pitchFamily="34" charset="0"/>
              </a:rPr>
              <a:t>After 7 years</a:t>
            </a:r>
          </a:p>
        </p:txBody>
      </p:sp>
      <p:sp>
        <p:nvSpPr>
          <p:cNvPr id="34828" name="Text Box 13"/>
          <p:cNvSpPr txBox="1">
            <a:spLocks noChangeArrowheads="1"/>
          </p:cNvSpPr>
          <p:nvPr/>
        </p:nvSpPr>
        <p:spPr bwMode="auto">
          <a:xfrm>
            <a:off x="609600" y="1295400"/>
            <a:ext cx="4724400"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60875" algn="r"/>
              </a:tabLst>
              <a:defRPr sz="2900" b="1">
                <a:solidFill>
                  <a:schemeClr val="tx1"/>
                </a:solidFill>
                <a:latin typeface="Arial" charset="0"/>
              </a:defRPr>
            </a:lvl1pPr>
            <a:lvl2pPr marL="742950" indent="-285750">
              <a:tabLst>
                <a:tab pos="4460875" algn="r"/>
              </a:tabLst>
              <a:defRPr sz="2900" b="1">
                <a:solidFill>
                  <a:schemeClr val="tx1"/>
                </a:solidFill>
                <a:latin typeface="Arial" charset="0"/>
              </a:defRPr>
            </a:lvl2pPr>
            <a:lvl3pPr marL="1143000" indent="-228600">
              <a:tabLst>
                <a:tab pos="4460875" algn="r"/>
              </a:tabLst>
              <a:defRPr sz="2900" b="1">
                <a:solidFill>
                  <a:schemeClr val="tx1"/>
                </a:solidFill>
                <a:latin typeface="Arial" charset="0"/>
              </a:defRPr>
            </a:lvl3pPr>
            <a:lvl4pPr marL="1600200" indent="-228600">
              <a:tabLst>
                <a:tab pos="4460875" algn="r"/>
              </a:tabLst>
              <a:defRPr sz="2900" b="1">
                <a:solidFill>
                  <a:schemeClr val="tx1"/>
                </a:solidFill>
                <a:latin typeface="Arial" charset="0"/>
              </a:defRPr>
            </a:lvl4pPr>
            <a:lvl5pPr marL="2057400" indent="-228600">
              <a:tabLst>
                <a:tab pos="4460875" algn="r"/>
              </a:tabLst>
              <a:defRPr sz="2900" b="1">
                <a:solidFill>
                  <a:schemeClr val="tx1"/>
                </a:solidFill>
                <a:latin typeface="Arial" charset="0"/>
              </a:defRPr>
            </a:lvl5pPr>
            <a:lvl6pPr marL="2514600" indent="-228600" algn="ctr" eaLnBrk="0" fontAlgn="base" hangingPunct="0">
              <a:spcBef>
                <a:spcPct val="0"/>
              </a:spcBef>
              <a:spcAft>
                <a:spcPct val="0"/>
              </a:spcAft>
              <a:tabLst>
                <a:tab pos="4460875" algn="r"/>
              </a:tabLst>
              <a:defRPr sz="2900" b="1">
                <a:solidFill>
                  <a:schemeClr val="tx1"/>
                </a:solidFill>
                <a:latin typeface="Arial" charset="0"/>
              </a:defRPr>
            </a:lvl6pPr>
            <a:lvl7pPr marL="2971800" indent="-228600" algn="ctr" eaLnBrk="0" fontAlgn="base" hangingPunct="0">
              <a:spcBef>
                <a:spcPct val="0"/>
              </a:spcBef>
              <a:spcAft>
                <a:spcPct val="0"/>
              </a:spcAft>
              <a:tabLst>
                <a:tab pos="4460875" algn="r"/>
              </a:tabLst>
              <a:defRPr sz="2900" b="1">
                <a:solidFill>
                  <a:schemeClr val="tx1"/>
                </a:solidFill>
                <a:latin typeface="Arial" charset="0"/>
              </a:defRPr>
            </a:lvl7pPr>
            <a:lvl8pPr marL="3429000" indent="-228600" algn="ctr" eaLnBrk="0" fontAlgn="base" hangingPunct="0">
              <a:spcBef>
                <a:spcPct val="0"/>
              </a:spcBef>
              <a:spcAft>
                <a:spcPct val="0"/>
              </a:spcAft>
              <a:tabLst>
                <a:tab pos="4460875" algn="r"/>
              </a:tabLst>
              <a:defRPr sz="2900" b="1">
                <a:solidFill>
                  <a:schemeClr val="tx1"/>
                </a:solidFill>
                <a:latin typeface="Arial" charset="0"/>
              </a:defRPr>
            </a:lvl8pPr>
            <a:lvl9pPr marL="3886200" indent="-228600" algn="ctr" eaLnBrk="0" fontAlgn="base" hangingPunct="0">
              <a:spcBef>
                <a:spcPct val="0"/>
              </a:spcBef>
              <a:spcAft>
                <a:spcPct val="0"/>
              </a:spcAft>
              <a:tabLst>
                <a:tab pos="4460875" algn="r"/>
              </a:tabLst>
              <a:defRPr sz="2900" b="1">
                <a:solidFill>
                  <a:schemeClr val="tx1"/>
                </a:solidFill>
                <a:latin typeface="Arial" charset="0"/>
              </a:defRPr>
            </a:lvl9pPr>
          </a:lstStyle>
          <a:p>
            <a:pPr algn="l">
              <a:spcBef>
                <a:spcPct val="20000"/>
              </a:spcBef>
            </a:pPr>
            <a:r>
              <a:rPr lang="en-US" altLang="en-US" sz="2200" b="0" dirty="0">
                <a:latin typeface="Liberation Sans" panose="020B0604020202020204" pitchFamily="34" charset="0"/>
              </a:rPr>
              <a:t>Equipment cost 	$510,000</a:t>
            </a:r>
          </a:p>
          <a:p>
            <a:pPr algn="l">
              <a:spcBef>
                <a:spcPct val="20000"/>
              </a:spcBef>
            </a:pPr>
            <a:r>
              <a:rPr lang="en-US" altLang="en-US" sz="2200" b="0" dirty="0">
                <a:latin typeface="Liberation Sans" panose="020B0604020202020204" pitchFamily="34" charset="0"/>
              </a:rPr>
              <a:t>Salvage value	           -   10,000</a:t>
            </a:r>
          </a:p>
          <a:p>
            <a:pPr algn="l">
              <a:spcBef>
                <a:spcPct val="20000"/>
              </a:spcBef>
            </a:pPr>
            <a:r>
              <a:rPr lang="en-US" altLang="en-US" sz="2200" b="0" dirty="0">
                <a:latin typeface="Liberation Sans" panose="020B0604020202020204" pitchFamily="34" charset="0"/>
              </a:rPr>
              <a:t>Depreciable base	500,000</a:t>
            </a:r>
          </a:p>
          <a:p>
            <a:pPr algn="l">
              <a:spcBef>
                <a:spcPct val="20000"/>
              </a:spcBef>
            </a:pPr>
            <a:r>
              <a:rPr lang="en-US" altLang="en-US" sz="2200" b="0" dirty="0">
                <a:latin typeface="Liberation Sans" panose="020B0604020202020204" pitchFamily="34" charset="0"/>
              </a:rPr>
              <a:t>Useful life (original)	     ÷ 10 years</a:t>
            </a:r>
          </a:p>
          <a:p>
            <a:pPr algn="l">
              <a:spcBef>
                <a:spcPct val="20000"/>
              </a:spcBef>
            </a:pPr>
            <a:r>
              <a:rPr lang="en-US" altLang="en-US" sz="2200" b="0" dirty="0">
                <a:latin typeface="Liberation Sans" panose="020B0604020202020204" pitchFamily="34" charset="0"/>
              </a:rPr>
              <a:t>Annual depreciation	    $ 50,000</a:t>
            </a:r>
          </a:p>
        </p:txBody>
      </p:sp>
      <p:sp>
        <p:nvSpPr>
          <p:cNvPr id="34829" name="Text Box 14"/>
          <p:cNvSpPr txBox="1">
            <a:spLocks noChangeArrowheads="1"/>
          </p:cNvSpPr>
          <p:nvPr/>
        </p:nvSpPr>
        <p:spPr bwMode="auto">
          <a:xfrm>
            <a:off x="5334000" y="2895600"/>
            <a:ext cx="3352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x  7 years  =  </a:t>
            </a:r>
            <a:r>
              <a:rPr lang="en-US" altLang="en-US" sz="2200" dirty="0">
                <a:solidFill>
                  <a:srgbClr val="800000"/>
                </a:solidFill>
                <a:latin typeface="Liberation Sans" panose="020B0604020202020204" pitchFamily="34" charset="0"/>
              </a:rPr>
              <a:t>$350,000</a:t>
            </a:r>
            <a:r>
              <a:rPr lang="en-US" altLang="en-US" sz="2200" dirty="0">
                <a:latin typeface="Liberation Sans" panose="020B0604020202020204" pitchFamily="34" charset="0"/>
              </a:rPr>
              <a:t> </a:t>
            </a:r>
          </a:p>
        </p:txBody>
      </p:sp>
      <p:sp>
        <p:nvSpPr>
          <p:cNvPr id="34830" name="Text Box 15"/>
          <p:cNvSpPr txBox="1">
            <a:spLocks noChangeArrowheads="1"/>
          </p:cNvSpPr>
          <p:nvPr/>
        </p:nvSpPr>
        <p:spPr bwMode="auto">
          <a:xfrm>
            <a:off x="5867400" y="1423988"/>
            <a:ext cx="2819400" cy="1125537"/>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2200" b="0" dirty="0">
                <a:latin typeface="Liberation Sans" panose="020B0604020202020204" pitchFamily="34" charset="0"/>
              </a:rPr>
              <a:t>First, establish NBV at date of change in estimate.</a:t>
            </a:r>
          </a:p>
        </p:txBody>
      </p:sp>
      <p:sp>
        <p:nvSpPr>
          <p:cNvPr id="34831" name="Freeform 16"/>
          <p:cNvSpPr>
            <a:spLocks/>
          </p:cNvSpPr>
          <p:nvPr/>
        </p:nvSpPr>
        <p:spPr bwMode="auto">
          <a:xfrm>
            <a:off x="3962400" y="2921000"/>
            <a:ext cx="1204913" cy="1588"/>
          </a:xfrm>
          <a:custGeom>
            <a:avLst/>
            <a:gdLst>
              <a:gd name="T0" fmla="*/ 0 w 759"/>
              <a:gd name="T1" fmla="*/ 0 h 1"/>
              <a:gd name="T2" fmla="*/ 2147483647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832" name="Line 17"/>
          <p:cNvSpPr>
            <a:spLocks noChangeShapeType="1"/>
          </p:cNvSpPr>
          <p:nvPr/>
        </p:nvSpPr>
        <p:spPr bwMode="auto">
          <a:xfrm>
            <a:off x="3962400" y="2109788"/>
            <a:ext cx="1219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833" name="Freeform 18"/>
          <p:cNvSpPr>
            <a:spLocks/>
          </p:cNvSpPr>
          <p:nvPr/>
        </p:nvSpPr>
        <p:spPr bwMode="auto">
          <a:xfrm>
            <a:off x="3962400" y="3327400"/>
            <a:ext cx="1204913" cy="1588"/>
          </a:xfrm>
          <a:custGeom>
            <a:avLst/>
            <a:gdLst>
              <a:gd name="T0" fmla="*/ 0 w 759"/>
              <a:gd name="T1" fmla="*/ 0 h 1"/>
              <a:gd name="T2" fmla="*/ 2147483647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834" name="Freeform 19"/>
          <p:cNvSpPr>
            <a:spLocks/>
          </p:cNvSpPr>
          <p:nvPr/>
        </p:nvSpPr>
        <p:spPr bwMode="auto">
          <a:xfrm>
            <a:off x="3962400" y="3403600"/>
            <a:ext cx="1204913" cy="1588"/>
          </a:xfrm>
          <a:custGeom>
            <a:avLst/>
            <a:gdLst>
              <a:gd name="T0" fmla="*/ 0 w 759"/>
              <a:gd name="T1" fmla="*/ 0 h 1"/>
              <a:gd name="T2" fmla="*/ 2147483647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835" name="Freeform 20"/>
          <p:cNvSpPr>
            <a:spLocks/>
          </p:cNvSpPr>
          <p:nvPr/>
        </p:nvSpPr>
        <p:spPr bwMode="auto">
          <a:xfrm>
            <a:off x="5943600" y="5486400"/>
            <a:ext cx="1204913" cy="1588"/>
          </a:xfrm>
          <a:custGeom>
            <a:avLst/>
            <a:gdLst>
              <a:gd name="T0" fmla="*/ 0 w 759"/>
              <a:gd name="T1" fmla="*/ 0 h 1"/>
              <a:gd name="T2" fmla="*/ 2147483647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836" name="Freeform 21"/>
          <p:cNvSpPr>
            <a:spLocks/>
          </p:cNvSpPr>
          <p:nvPr/>
        </p:nvSpPr>
        <p:spPr bwMode="auto">
          <a:xfrm>
            <a:off x="5943600" y="5942013"/>
            <a:ext cx="1204913" cy="1587"/>
          </a:xfrm>
          <a:custGeom>
            <a:avLst/>
            <a:gdLst>
              <a:gd name="T0" fmla="*/ 0 w 759"/>
              <a:gd name="T1" fmla="*/ 0 h 1"/>
              <a:gd name="T2" fmla="*/ 2147483647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838" name="Line 2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83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25" name="Rectangle 7"/>
          <p:cNvSpPr>
            <a:spLocks noChangeArrowheads="1"/>
          </p:cNvSpPr>
          <p:nvPr/>
        </p:nvSpPr>
        <p:spPr bwMode="auto">
          <a:xfrm>
            <a:off x="609600" y="304800"/>
            <a:ext cx="5257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Revising Depreciation</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09600" y="4343400"/>
            <a:ext cx="8001000" cy="1389063"/>
          </a:xfrm>
          <a:prstGeom prst="rect">
            <a:avLst/>
          </a:prstGeom>
          <a:solidFill>
            <a:srgbClr val="FFFFCC"/>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endParaRPr lang="en-US" altLang="en-US" dirty="0">
              <a:latin typeface="Liberation Sans" panose="020B0604020202020204" pitchFamily="34" charset="0"/>
            </a:endParaRPr>
          </a:p>
        </p:txBody>
      </p:sp>
      <p:sp>
        <p:nvSpPr>
          <p:cNvPr id="35843" name="Text Box 6"/>
          <p:cNvSpPr txBox="1">
            <a:spLocks noChangeArrowheads="1"/>
          </p:cNvSpPr>
          <p:nvPr/>
        </p:nvSpPr>
        <p:spPr bwMode="auto">
          <a:xfrm>
            <a:off x="5867400" y="1423988"/>
            <a:ext cx="2819400" cy="1125537"/>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2200" b="0" dirty="0">
                <a:latin typeface="Liberation Sans" panose="020B0604020202020204" pitchFamily="34" charset="0"/>
              </a:rPr>
              <a:t>Depreciation Expense calculation for 2015.</a:t>
            </a:r>
          </a:p>
        </p:txBody>
      </p:sp>
      <p:sp>
        <p:nvSpPr>
          <p:cNvPr id="1098760" name="Text Box 8"/>
          <p:cNvSpPr txBox="1">
            <a:spLocks noChangeArrowheads="1"/>
          </p:cNvSpPr>
          <p:nvPr/>
        </p:nvSpPr>
        <p:spPr bwMode="auto">
          <a:xfrm>
            <a:off x="1219200" y="4691063"/>
            <a:ext cx="6858000" cy="8715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375275" algn="r"/>
                <a:tab pos="6635750" algn="r"/>
              </a:tabLst>
              <a:defRPr sz="2900" b="1">
                <a:solidFill>
                  <a:schemeClr val="tx1"/>
                </a:solidFill>
                <a:latin typeface="Arial" charset="0"/>
              </a:defRPr>
            </a:lvl1pPr>
            <a:lvl2pPr marL="742950" indent="-285750">
              <a:tabLst>
                <a:tab pos="5375275" algn="r"/>
                <a:tab pos="6635750" algn="r"/>
              </a:tabLst>
              <a:defRPr sz="2900" b="1">
                <a:solidFill>
                  <a:schemeClr val="tx1"/>
                </a:solidFill>
                <a:latin typeface="Arial" charset="0"/>
              </a:defRPr>
            </a:lvl2pPr>
            <a:lvl3pPr marL="1143000" indent="-228600">
              <a:tabLst>
                <a:tab pos="5375275" algn="r"/>
                <a:tab pos="6635750" algn="r"/>
              </a:tabLst>
              <a:defRPr sz="2900" b="1">
                <a:solidFill>
                  <a:schemeClr val="tx1"/>
                </a:solidFill>
                <a:latin typeface="Arial" charset="0"/>
              </a:defRPr>
            </a:lvl3pPr>
            <a:lvl4pPr marL="1600200" indent="-228600">
              <a:tabLst>
                <a:tab pos="5375275" algn="r"/>
                <a:tab pos="6635750" algn="r"/>
              </a:tabLst>
              <a:defRPr sz="2900" b="1">
                <a:solidFill>
                  <a:schemeClr val="tx1"/>
                </a:solidFill>
                <a:latin typeface="Arial" charset="0"/>
              </a:defRPr>
            </a:lvl4pPr>
            <a:lvl5pPr marL="2057400" indent="-228600">
              <a:tabLst>
                <a:tab pos="5375275" algn="r"/>
                <a:tab pos="6635750" algn="r"/>
              </a:tabLst>
              <a:defRPr sz="2900" b="1">
                <a:solidFill>
                  <a:schemeClr val="tx1"/>
                </a:solidFill>
                <a:latin typeface="Arial" charset="0"/>
              </a:defRPr>
            </a:lvl5pPr>
            <a:lvl6pPr marL="2514600" indent="-228600" algn="ctr" eaLnBrk="0" fontAlgn="base" hangingPunct="0">
              <a:spcBef>
                <a:spcPct val="0"/>
              </a:spcBef>
              <a:spcAft>
                <a:spcPct val="0"/>
              </a:spcAft>
              <a:tabLst>
                <a:tab pos="5375275" algn="r"/>
                <a:tab pos="6635750" algn="r"/>
              </a:tabLst>
              <a:defRPr sz="2900" b="1">
                <a:solidFill>
                  <a:schemeClr val="tx1"/>
                </a:solidFill>
                <a:latin typeface="Arial" charset="0"/>
              </a:defRPr>
            </a:lvl6pPr>
            <a:lvl7pPr marL="2971800" indent="-228600" algn="ctr" eaLnBrk="0" fontAlgn="base" hangingPunct="0">
              <a:spcBef>
                <a:spcPct val="0"/>
              </a:spcBef>
              <a:spcAft>
                <a:spcPct val="0"/>
              </a:spcAft>
              <a:tabLst>
                <a:tab pos="5375275" algn="r"/>
                <a:tab pos="6635750" algn="r"/>
              </a:tabLst>
              <a:defRPr sz="2900" b="1">
                <a:solidFill>
                  <a:schemeClr val="tx1"/>
                </a:solidFill>
                <a:latin typeface="Arial" charset="0"/>
              </a:defRPr>
            </a:lvl7pPr>
            <a:lvl8pPr marL="3429000" indent="-228600" algn="ctr" eaLnBrk="0" fontAlgn="base" hangingPunct="0">
              <a:spcBef>
                <a:spcPct val="0"/>
              </a:spcBef>
              <a:spcAft>
                <a:spcPct val="0"/>
              </a:spcAft>
              <a:tabLst>
                <a:tab pos="5375275" algn="r"/>
                <a:tab pos="6635750" algn="r"/>
              </a:tabLst>
              <a:defRPr sz="2900" b="1">
                <a:solidFill>
                  <a:schemeClr val="tx1"/>
                </a:solidFill>
                <a:latin typeface="Arial" charset="0"/>
              </a:defRPr>
            </a:lvl8pPr>
            <a:lvl9pPr marL="3886200" indent="-228600" algn="ctr" eaLnBrk="0" fontAlgn="base" hangingPunct="0">
              <a:spcBef>
                <a:spcPct val="0"/>
              </a:spcBef>
              <a:spcAft>
                <a:spcPct val="0"/>
              </a:spcAft>
              <a:tabLst>
                <a:tab pos="5375275" algn="r"/>
                <a:tab pos="6635750" algn="r"/>
              </a:tabLst>
              <a:defRPr sz="2900" b="1">
                <a:solidFill>
                  <a:schemeClr val="tx1"/>
                </a:solidFill>
                <a:latin typeface="Arial" charset="0"/>
              </a:defRPr>
            </a:lvl9pPr>
          </a:lstStyle>
          <a:p>
            <a:pPr algn="l">
              <a:spcBef>
                <a:spcPct val="30000"/>
              </a:spcBef>
            </a:pPr>
            <a:r>
              <a:rPr lang="en-US" altLang="en-US" sz="2200" b="0" dirty="0">
                <a:latin typeface="Liberation Sans" panose="020B0604020202020204" pitchFamily="34" charset="0"/>
                <a:cs typeface="Arial" charset="0"/>
              </a:rPr>
              <a:t>Depreciation Expense 	19,375</a:t>
            </a:r>
          </a:p>
          <a:p>
            <a:pPr algn="l">
              <a:spcBef>
                <a:spcPct val="30000"/>
              </a:spcBef>
            </a:pPr>
            <a:r>
              <a:rPr lang="en-US" altLang="en-US" sz="2200" b="0" dirty="0">
                <a:latin typeface="Liberation Sans" panose="020B0604020202020204" pitchFamily="34" charset="0"/>
                <a:cs typeface="Arial" charset="0"/>
              </a:rPr>
              <a:t>	Accumulated Depreciation 		19,375</a:t>
            </a:r>
          </a:p>
        </p:txBody>
      </p:sp>
      <p:sp>
        <p:nvSpPr>
          <p:cNvPr id="35845" name="Text Box 9"/>
          <p:cNvSpPr txBox="1">
            <a:spLocks noChangeArrowheads="1"/>
          </p:cNvSpPr>
          <p:nvPr/>
        </p:nvSpPr>
        <p:spPr bwMode="auto">
          <a:xfrm>
            <a:off x="914400" y="4086225"/>
            <a:ext cx="7391400" cy="43021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918075" algn="r"/>
                <a:tab pos="5943600" algn="r"/>
              </a:tabLst>
              <a:defRPr sz="2900" b="1">
                <a:solidFill>
                  <a:schemeClr val="tx1"/>
                </a:solidFill>
                <a:latin typeface="Arial" charset="0"/>
              </a:defRPr>
            </a:lvl1pPr>
            <a:lvl2pPr marL="742950" indent="-285750">
              <a:tabLst>
                <a:tab pos="4918075" algn="r"/>
                <a:tab pos="5943600" algn="r"/>
              </a:tabLst>
              <a:defRPr sz="2900" b="1">
                <a:solidFill>
                  <a:schemeClr val="tx1"/>
                </a:solidFill>
                <a:latin typeface="Arial" charset="0"/>
              </a:defRPr>
            </a:lvl2pPr>
            <a:lvl3pPr marL="1143000" indent="-228600">
              <a:tabLst>
                <a:tab pos="4918075" algn="r"/>
                <a:tab pos="5943600" algn="r"/>
              </a:tabLst>
              <a:defRPr sz="2900" b="1">
                <a:solidFill>
                  <a:schemeClr val="tx1"/>
                </a:solidFill>
                <a:latin typeface="Arial" charset="0"/>
              </a:defRPr>
            </a:lvl3pPr>
            <a:lvl4pPr marL="1600200" indent="-228600">
              <a:tabLst>
                <a:tab pos="4918075" algn="r"/>
                <a:tab pos="5943600" algn="r"/>
              </a:tabLst>
              <a:defRPr sz="2900" b="1">
                <a:solidFill>
                  <a:schemeClr val="tx1"/>
                </a:solidFill>
                <a:latin typeface="Arial" charset="0"/>
              </a:defRPr>
            </a:lvl4pPr>
            <a:lvl5pPr marL="2057400" indent="-228600">
              <a:tabLst>
                <a:tab pos="4918075" algn="r"/>
                <a:tab pos="5943600" algn="r"/>
              </a:tabLst>
              <a:defRPr sz="2900" b="1">
                <a:solidFill>
                  <a:schemeClr val="tx1"/>
                </a:solidFill>
                <a:latin typeface="Arial" charset="0"/>
              </a:defRPr>
            </a:lvl5pPr>
            <a:lvl6pPr marL="2514600" indent="-228600" algn="ctr" eaLnBrk="0" fontAlgn="base" hangingPunct="0">
              <a:spcBef>
                <a:spcPct val="0"/>
              </a:spcBef>
              <a:spcAft>
                <a:spcPct val="0"/>
              </a:spcAft>
              <a:tabLst>
                <a:tab pos="4918075" algn="r"/>
                <a:tab pos="5943600" algn="r"/>
              </a:tabLst>
              <a:defRPr sz="2900" b="1">
                <a:solidFill>
                  <a:schemeClr val="tx1"/>
                </a:solidFill>
                <a:latin typeface="Arial" charset="0"/>
              </a:defRPr>
            </a:lvl6pPr>
            <a:lvl7pPr marL="2971800" indent="-228600" algn="ctr" eaLnBrk="0" fontAlgn="base" hangingPunct="0">
              <a:spcBef>
                <a:spcPct val="0"/>
              </a:spcBef>
              <a:spcAft>
                <a:spcPct val="0"/>
              </a:spcAft>
              <a:tabLst>
                <a:tab pos="4918075" algn="r"/>
                <a:tab pos="5943600" algn="r"/>
              </a:tabLst>
              <a:defRPr sz="2900" b="1">
                <a:solidFill>
                  <a:schemeClr val="tx1"/>
                </a:solidFill>
                <a:latin typeface="Arial" charset="0"/>
              </a:defRPr>
            </a:lvl7pPr>
            <a:lvl8pPr marL="3429000" indent="-228600" algn="ctr" eaLnBrk="0" fontAlgn="base" hangingPunct="0">
              <a:spcBef>
                <a:spcPct val="0"/>
              </a:spcBef>
              <a:spcAft>
                <a:spcPct val="0"/>
              </a:spcAft>
              <a:tabLst>
                <a:tab pos="4918075" algn="r"/>
                <a:tab pos="5943600" algn="r"/>
              </a:tabLst>
              <a:defRPr sz="2900" b="1">
                <a:solidFill>
                  <a:schemeClr val="tx1"/>
                </a:solidFill>
                <a:latin typeface="Arial" charset="0"/>
              </a:defRPr>
            </a:lvl8pPr>
            <a:lvl9pPr marL="3886200" indent="-228600" algn="ctr" eaLnBrk="0" fontAlgn="base" hangingPunct="0">
              <a:spcBef>
                <a:spcPct val="0"/>
              </a:spcBef>
              <a:spcAft>
                <a:spcPct val="0"/>
              </a:spcAft>
              <a:tabLst>
                <a:tab pos="4918075" algn="r"/>
                <a:tab pos="5943600"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cs typeface="Arial" charset="0"/>
              </a:rPr>
              <a:t>Journal entry for 2015 and future years.</a:t>
            </a:r>
          </a:p>
        </p:txBody>
      </p:sp>
      <p:sp>
        <p:nvSpPr>
          <p:cNvPr id="35847" name="Line 2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848" name="Text Box 12"/>
          <p:cNvSpPr txBox="1">
            <a:spLocks noChangeArrowheads="1"/>
          </p:cNvSpPr>
          <p:nvPr/>
        </p:nvSpPr>
        <p:spPr bwMode="auto">
          <a:xfrm>
            <a:off x="6324600" y="381000"/>
            <a:ext cx="2209800" cy="442913"/>
          </a:xfrm>
          <a:prstGeom prst="rect">
            <a:avLst/>
          </a:prstGeom>
          <a:solidFill>
            <a:srgbClr val="FFFF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nSpc>
                <a:spcPct val="95000"/>
              </a:lnSpc>
              <a:spcBef>
                <a:spcPct val="50000"/>
              </a:spcBef>
            </a:pPr>
            <a:r>
              <a:rPr lang="en-US" altLang="en-US" sz="2400" b="0" dirty="0">
                <a:latin typeface="Liberation Sans" panose="020B0604020202020204" pitchFamily="34" charset="0"/>
              </a:rPr>
              <a:t>After 7 years</a:t>
            </a:r>
          </a:p>
        </p:txBody>
      </p:sp>
      <p:sp>
        <p:nvSpPr>
          <p:cNvPr id="35849" name="Text Box 13"/>
          <p:cNvSpPr txBox="1">
            <a:spLocks noChangeArrowheads="1"/>
          </p:cNvSpPr>
          <p:nvPr/>
        </p:nvSpPr>
        <p:spPr bwMode="auto">
          <a:xfrm>
            <a:off x="609600" y="1295400"/>
            <a:ext cx="4724400"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60875" algn="r"/>
              </a:tabLst>
              <a:defRPr sz="2900" b="1">
                <a:solidFill>
                  <a:schemeClr val="tx1"/>
                </a:solidFill>
                <a:latin typeface="Arial" charset="0"/>
              </a:defRPr>
            </a:lvl1pPr>
            <a:lvl2pPr marL="742950" indent="-285750">
              <a:tabLst>
                <a:tab pos="4460875" algn="r"/>
              </a:tabLst>
              <a:defRPr sz="2900" b="1">
                <a:solidFill>
                  <a:schemeClr val="tx1"/>
                </a:solidFill>
                <a:latin typeface="Arial" charset="0"/>
              </a:defRPr>
            </a:lvl2pPr>
            <a:lvl3pPr marL="1143000" indent="-228600">
              <a:tabLst>
                <a:tab pos="4460875" algn="r"/>
              </a:tabLst>
              <a:defRPr sz="2900" b="1">
                <a:solidFill>
                  <a:schemeClr val="tx1"/>
                </a:solidFill>
                <a:latin typeface="Arial" charset="0"/>
              </a:defRPr>
            </a:lvl3pPr>
            <a:lvl4pPr marL="1600200" indent="-228600">
              <a:tabLst>
                <a:tab pos="4460875" algn="r"/>
              </a:tabLst>
              <a:defRPr sz="2900" b="1">
                <a:solidFill>
                  <a:schemeClr val="tx1"/>
                </a:solidFill>
                <a:latin typeface="Arial" charset="0"/>
              </a:defRPr>
            </a:lvl4pPr>
            <a:lvl5pPr marL="2057400" indent="-228600">
              <a:tabLst>
                <a:tab pos="4460875" algn="r"/>
              </a:tabLst>
              <a:defRPr sz="2900" b="1">
                <a:solidFill>
                  <a:schemeClr val="tx1"/>
                </a:solidFill>
                <a:latin typeface="Arial" charset="0"/>
              </a:defRPr>
            </a:lvl5pPr>
            <a:lvl6pPr marL="2514600" indent="-228600" algn="ctr" eaLnBrk="0" fontAlgn="base" hangingPunct="0">
              <a:spcBef>
                <a:spcPct val="0"/>
              </a:spcBef>
              <a:spcAft>
                <a:spcPct val="0"/>
              </a:spcAft>
              <a:tabLst>
                <a:tab pos="4460875" algn="r"/>
              </a:tabLst>
              <a:defRPr sz="2900" b="1">
                <a:solidFill>
                  <a:schemeClr val="tx1"/>
                </a:solidFill>
                <a:latin typeface="Arial" charset="0"/>
              </a:defRPr>
            </a:lvl6pPr>
            <a:lvl7pPr marL="2971800" indent="-228600" algn="ctr" eaLnBrk="0" fontAlgn="base" hangingPunct="0">
              <a:spcBef>
                <a:spcPct val="0"/>
              </a:spcBef>
              <a:spcAft>
                <a:spcPct val="0"/>
              </a:spcAft>
              <a:tabLst>
                <a:tab pos="4460875" algn="r"/>
              </a:tabLst>
              <a:defRPr sz="2900" b="1">
                <a:solidFill>
                  <a:schemeClr val="tx1"/>
                </a:solidFill>
                <a:latin typeface="Arial" charset="0"/>
              </a:defRPr>
            </a:lvl7pPr>
            <a:lvl8pPr marL="3429000" indent="-228600" algn="ctr" eaLnBrk="0" fontAlgn="base" hangingPunct="0">
              <a:spcBef>
                <a:spcPct val="0"/>
              </a:spcBef>
              <a:spcAft>
                <a:spcPct val="0"/>
              </a:spcAft>
              <a:tabLst>
                <a:tab pos="4460875" algn="r"/>
              </a:tabLst>
              <a:defRPr sz="2900" b="1">
                <a:solidFill>
                  <a:schemeClr val="tx1"/>
                </a:solidFill>
                <a:latin typeface="Arial" charset="0"/>
              </a:defRPr>
            </a:lvl8pPr>
            <a:lvl9pPr marL="3886200" indent="-228600" algn="ctr" eaLnBrk="0" fontAlgn="base" hangingPunct="0">
              <a:spcBef>
                <a:spcPct val="0"/>
              </a:spcBef>
              <a:spcAft>
                <a:spcPct val="0"/>
              </a:spcAft>
              <a:tabLst>
                <a:tab pos="4460875" algn="r"/>
              </a:tabLst>
              <a:defRPr sz="2900" b="1">
                <a:solidFill>
                  <a:schemeClr val="tx1"/>
                </a:solidFill>
                <a:latin typeface="Arial" charset="0"/>
              </a:defRPr>
            </a:lvl9pPr>
          </a:lstStyle>
          <a:p>
            <a:pPr algn="l">
              <a:spcBef>
                <a:spcPct val="20000"/>
              </a:spcBef>
            </a:pPr>
            <a:r>
              <a:rPr lang="en-US" altLang="en-US" sz="2200" b="0" dirty="0">
                <a:latin typeface="Liberation Sans" panose="020B0604020202020204" pitchFamily="34" charset="0"/>
              </a:rPr>
              <a:t>Net book value	$160,000</a:t>
            </a:r>
          </a:p>
          <a:p>
            <a:pPr algn="l">
              <a:spcBef>
                <a:spcPct val="20000"/>
              </a:spcBef>
            </a:pPr>
            <a:r>
              <a:rPr lang="en-US" altLang="en-US" sz="2200" b="0" dirty="0">
                <a:latin typeface="Liberation Sans" panose="020B0604020202020204" pitchFamily="34" charset="0"/>
              </a:rPr>
              <a:t>Salvage value (new)	           -    5,000</a:t>
            </a:r>
          </a:p>
          <a:p>
            <a:pPr algn="l">
              <a:spcBef>
                <a:spcPct val="20000"/>
              </a:spcBef>
            </a:pPr>
            <a:r>
              <a:rPr lang="en-US" altLang="en-US" sz="2200" b="0" dirty="0">
                <a:latin typeface="Liberation Sans" panose="020B0604020202020204" pitchFamily="34" charset="0"/>
              </a:rPr>
              <a:t>Depreciable base	155,000</a:t>
            </a:r>
          </a:p>
          <a:p>
            <a:pPr algn="l">
              <a:spcBef>
                <a:spcPct val="20000"/>
              </a:spcBef>
            </a:pPr>
            <a:r>
              <a:rPr lang="en-US" altLang="en-US" sz="2200" b="0" dirty="0">
                <a:latin typeface="Liberation Sans" panose="020B0604020202020204" pitchFamily="34" charset="0"/>
              </a:rPr>
              <a:t>Useful life remaining	    8 years</a:t>
            </a:r>
          </a:p>
          <a:p>
            <a:pPr algn="l">
              <a:spcBef>
                <a:spcPct val="20000"/>
              </a:spcBef>
            </a:pPr>
            <a:r>
              <a:rPr lang="en-US" altLang="en-US" sz="2200" b="0" dirty="0">
                <a:latin typeface="Liberation Sans" panose="020B0604020202020204" pitchFamily="34" charset="0"/>
              </a:rPr>
              <a:t>Annual depreciation	    $ 19,375</a:t>
            </a:r>
          </a:p>
        </p:txBody>
      </p:sp>
      <p:sp>
        <p:nvSpPr>
          <p:cNvPr id="35850" name="Freeform 16"/>
          <p:cNvSpPr>
            <a:spLocks/>
          </p:cNvSpPr>
          <p:nvPr/>
        </p:nvSpPr>
        <p:spPr bwMode="auto">
          <a:xfrm>
            <a:off x="3962400" y="2921000"/>
            <a:ext cx="1204913" cy="1588"/>
          </a:xfrm>
          <a:custGeom>
            <a:avLst/>
            <a:gdLst>
              <a:gd name="T0" fmla="*/ 0 w 759"/>
              <a:gd name="T1" fmla="*/ 0 h 1"/>
              <a:gd name="T2" fmla="*/ 2147483647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851" name="Line 17"/>
          <p:cNvSpPr>
            <a:spLocks noChangeShapeType="1"/>
          </p:cNvSpPr>
          <p:nvPr/>
        </p:nvSpPr>
        <p:spPr bwMode="auto">
          <a:xfrm>
            <a:off x="3962400" y="2109788"/>
            <a:ext cx="1219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852" name="Freeform 18"/>
          <p:cNvSpPr>
            <a:spLocks/>
          </p:cNvSpPr>
          <p:nvPr/>
        </p:nvSpPr>
        <p:spPr bwMode="auto">
          <a:xfrm>
            <a:off x="3962400" y="3327400"/>
            <a:ext cx="1204913" cy="1588"/>
          </a:xfrm>
          <a:custGeom>
            <a:avLst/>
            <a:gdLst>
              <a:gd name="T0" fmla="*/ 0 w 759"/>
              <a:gd name="T1" fmla="*/ 0 h 1"/>
              <a:gd name="T2" fmla="*/ 2147483647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853" name="Freeform 19"/>
          <p:cNvSpPr>
            <a:spLocks/>
          </p:cNvSpPr>
          <p:nvPr/>
        </p:nvSpPr>
        <p:spPr bwMode="auto">
          <a:xfrm>
            <a:off x="3962400" y="3403600"/>
            <a:ext cx="1204913" cy="1588"/>
          </a:xfrm>
          <a:custGeom>
            <a:avLst/>
            <a:gdLst>
              <a:gd name="T0" fmla="*/ 0 w 759"/>
              <a:gd name="T1" fmla="*/ 0 h 1"/>
              <a:gd name="T2" fmla="*/ 2147483647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85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2</a:t>
            </a:r>
          </a:p>
        </p:txBody>
      </p:sp>
      <p:sp>
        <p:nvSpPr>
          <p:cNvPr id="15" name="Rectangle 7"/>
          <p:cNvSpPr>
            <a:spLocks noChangeArrowheads="1"/>
          </p:cNvSpPr>
          <p:nvPr/>
        </p:nvSpPr>
        <p:spPr bwMode="auto">
          <a:xfrm>
            <a:off x="609600" y="304800"/>
            <a:ext cx="5257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Revising Depreciation</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8760">
                                            <p:txEl>
                                              <p:pRg st="0" end="0"/>
                                            </p:txEl>
                                          </p:spTgt>
                                        </p:tgtEl>
                                        <p:attrNameLst>
                                          <p:attrName>style.visibility</p:attrName>
                                        </p:attrNameLst>
                                      </p:cBhvr>
                                      <p:to>
                                        <p:strVal val="visible"/>
                                      </p:to>
                                    </p:set>
                                    <p:animEffect transition="in" filter="wipe(left)">
                                      <p:cBhvr>
                                        <p:cTn id="7" dur="500"/>
                                        <p:tgtEl>
                                          <p:spTgt spid="10987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8760">
                                            <p:txEl>
                                              <p:pRg st="1" end="1"/>
                                            </p:txEl>
                                          </p:spTgt>
                                        </p:tgtEl>
                                        <p:attrNameLst>
                                          <p:attrName>style.visibility</p:attrName>
                                        </p:attrNameLst>
                                      </p:cBhvr>
                                      <p:to>
                                        <p:strVal val="visible"/>
                                      </p:to>
                                    </p:set>
                                    <p:animEffect transition="in" filter="wipe(left)">
                                      <p:cBhvr>
                                        <p:cTn id="12" dur="500"/>
                                        <p:tgtEl>
                                          <p:spTgt spid="10987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6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09600" y="1447800"/>
            <a:ext cx="8001000" cy="938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SzPct val="80000"/>
            </a:pPr>
            <a:r>
              <a:rPr lang="en-US" altLang="en-US" sz="2200" b="0" dirty="0">
                <a:solidFill>
                  <a:schemeClr val="bg2"/>
                </a:solidFill>
                <a:latin typeface="Liberation Sans" panose="020B0604020202020204" pitchFamily="34" charset="0"/>
              </a:rPr>
              <a:t>Companies dispose of plant assets in three ways —</a:t>
            </a:r>
            <a:r>
              <a:rPr lang="en-US" altLang="en-US" sz="2200" dirty="0">
                <a:solidFill>
                  <a:schemeClr val="bg2"/>
                </a:solidFill>
                <a:latin typeface="Liberation Sans" panose="020B0604020202020204" pitchFamily="34" charset="0"/>
              </a:rPr>
              <a:t>Retirement</a:t>
            </a:r>
            <a:r>
              <a:rPr lang="en-US" altLang="en-US" sz="2200" b="0" dirty="0">
                <a:solidFill>
                  <a:schemeClr val="bg2"/>
                </a:solidFill>
                <a:latin typeface="Liberation Sans" panose="020B0604020202020204" pitchFamily="34" charset="0"/>
              </a:rPr>
              <a:t>, </a:t>
            </a:r>
            <a:r>
              <a:rPr lang="en-US" altLang="en-US" sz="2200" dirty="0">
                <a:solidFill>
                  <a:schemeClr val="bg2"/>
                </a:solidFill>
                <a:latin typeface="Liberation Sans" panose="020B0604020202020204" pitchFamily="34" charset="0"/>
              </a:rPr>
              <a:t>Sale</a:t>
            </a:r>
            <a:r>
              <a:rPr lang="en-US" altLang="en-US" sz="2200" b="0" dirty="0">
                <a:solidFill>
                  <a:schemeClr val="bg2"/>
                </a:solidFill>
                <a:latin typeface="Liberation Sans" panose="020B0604020202020204" pitchFamily="34" charset="0"/>
              </a:rPr>
              <a:t>, or </a:t>
            </a:r>
            <a:r>
              <a:rPr lang="en-US" altLang="en-US" sz="2200" dirty="0">
                <a:solidFill>
                  <a:schemeClr val="bg2"/>
                </a:solidFill>
                <a:latin typeface="Liberation Sans" panose="020B0604020202020204" pitchFamily="34" charset="0"/>
              </a:rPr>
              <a:t>Exchange</a:t>
            </a:r>
            <a:r>
              <a:rPr lang="en-US" altLang="en-US" sz="2200" b="0" dirty="0">
                <a:solidFill>
                  <a:schemeClr val="bg2"/>
                </a:solidFill>
                <a:latin typeface="Liberation Sans" panose="020B0604020202020204" pitchFamily="34" charset="0"/>
              </a:rPr>
              <a:t> (appendix).</a:t>
            </a:r>
          </a:p>
        </p:txBody>
      </p:sp>
      <p:sp>
        <p:nvSpPr>
          <p:cNvPr id="40963" name="Rectangle 9"/>
          <p:cNvSpPr>
            <a:spLocks noChangeArrowheads="1"/>
          </p:cNvSpPr>
          <p:nvPr/>
        </p:nvSpPr>
        <p:spPr bwMode="auto">
          <a:xfrm>
            <a:off x="609600" y="4454025"/>
            <a:ext cx="8229600" cy="153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ct val="50000"/>
              </a:spcBef>
            </a:pPr>
            <a:r>
              <a:rPr lang="en-US" altLang="en-US" sz="2200" b="0" dirty="0">
                <a:latin typeface="Liberation Sans" panose="020B0604020202020204" pitchFamily="34" charset="0"/>
              </a:rPr>
              <a:t>Record depreciation up to the </a:t>
            </a:r>
            <a:r>
              <a:rPr lang="en-US" altLang="en-US" sz="2200" dirty="0">
                <a:latin typeface="Liberation Sans" panose="020B0604020202020204" pitchFamily="34" charset="0"/>
              </a:rPr>
              <a:t>date of disposal</a:t>
            </a:r>
            <a:r>
              <a:rPr lang="en-US" altLang="en-US" sz="2200" b="0" dirty="0">
                <a:latin typeface="Liberation Sans" panose="020B0604020202020204" pitchFamily="34" charset="0"/>
              </a:rPr>
              <a:t>.</a:t>
            </a:r>
          </a:p>
          <a:p>
            <a:pPr algn="l">
              <a:lnSpc>
                <a:spcPct val="125000"/>
              </a:lnSpc>
              <a:spcBef>
                <a:spcPct val="50000"/>
              </a:spcBef>
            </a:pPr>
            <a:r>
              <a:rPr lang="en-US" altLang="en-US" sz="2200" dirty="0">
                <a:latin typeface="Liberation Sans" panose="020B0604020202020204" pitchFamily="34" charset="0"/>
              </a:rPr>
              <a:t>Eliminate asset</a:t>
            </a:r>
            <a:r>
              <a:rPr lang="en-US" altLang="en-US" sz="2200" b="0" dirty="0">
                <a:latin typeface="Liberation Sans" panose="020B0604020202020204" pitchFamily="34" charset="0"/>
              </a:rPr>
              <a:t> by (1) debiting Accumulated Depreciation, and (2) crediting the asset account.</a:t>
            </a:r>
          </a:p>
        </p:txBody>
      </p:sp>
      <p:sp>
        <p:nvSpPr>
          <p:cNvPr id="40964" name="Text Box 1036"/>
          <p:cNvSpPr txBox="1">
            <a:spLocks noChangeArrowheads="1"/>
          </p:cNvSpPr>
          <p:nvPr/>
        </p:nvSpPr>
        <p:spPr bwMode="auto">
          <a:xfrm>
            <a:off x="7468061" y="1944469"/>
            <a:ext cx="15235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sz="1200" dirty="0" smtClean="0">
                <a:latin typeface="Liberation Sans" panose="020B0604020202020204" pitchFamily="34" charset="0"/>
              </a:rPr>
              <a:t>Illustration 10-18</a:t>
            </a:r>
            <a:endParaRPr lang="en-US" sz="1200" dirty="0">
              <a:latin typeface="Liberation Sans" panose="020B0604020202020204" pitchFamily="34" charset="0"/>
            </a:endParaRPr>
          </a:p>
          <a:p>
            <a:pPr algn="l"/>
            <a:r>
              <a:rPr lang="en-US" sz="1200" b="0" dirty="0">
                <a:latin typeface="Liberation Sans" panose="020B0604020202020204" pitchFamily="34" charset="0"/>
              </a:rPr>
              <a:t>Methods of plant asset disposal</a:t>
            </a:r>
            <a:endParaRPr lang="en-US" altLang="en-US" sz="1200" dirty="0">
              <a:latin typeface="Liberation Sans" panose="020B0604020202020204" pitchFamily="34" charset="0"/>
            </a:endParaRPr>
          </a:p>
        </p:txBody>
      </p:sp>
      <p:pic>
        <p:nvPicPr>
          <p:cNvPr id="40966" name="Picture 104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90285" y="2628899"/>
            <a:ext cx="8490857" cy="170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
        <p:nvSpPr>
          <p:cNvPr id="10" name="Rectangle 9"/>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1"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dirty="0">
                <a:solidFill>
                  <a:schemeClr val="accent3"/>
                </a:solidFill>
                <a:latin typeface="Liberation Sans" panose="020B0604020202020204" pitchFamily="34" charset="0"/>
              </a:rPr>
              <a:t>Explain how to account for the disposal of plant assets.</a:t>
            </a:r>
          </a:p>
        </p:txBody>
      </p:sp>
      <p:sp>
        <p:nvSpPr>
          <p:cNvPr id="12" name="Oval 11"/>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dirty="0" smtClean="0">
                <a:solidFill>
                  <a:schemeClr val="bg1"/>
                </a:solidFill>
                <a:latin typeface="Liberation Sans" panose="020B0604020202020204" pitchFamily="34" charset="0"/>
              </a:rPr>
              <a:t>3</a:t>
            </a:r>
            <a:endParaRPr lang="en-US" sz="2500" b="1" dirty="0">
              <a:solidFill>
                <a:schemeClr val="bg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ChangeArrowheads="1"/>
          </p:cNvSpPr>
          <p:nvPr/>
        </p:nvSpPr>
        <p:spPr bwMode="auto">
          <a:xfrm>
            <a:off x="609600" y="1295400"/>
            <a:ext cx="7696200"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88975"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No cash</a:t>
            </a:r>
            <a:r>
              <a:rPr lang="en-US" altLang="en-US" sz="2200" b="0" dirty="0">
                <a:latin typeface="Liberation Sans" panose="020B0604020202020204" pitchFamily="34" charset="0"/>
              </a:rPr>
              <a:t> is received. </a:t>
            </a:r>
          </a:p>
          <a:p>
            <a:pPr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Decrease</a:t>
            </a:r>
            <a:r>
              <a:rPr lang="en-US" altLang="en-US" sz="2200" b="0" dirty="0">
                <a:latin typeface="Liberation Sans" panose="020B0604020202020204" pitchFamily="34" charset="0"/>
              </a:rPr>
              <a:t> </a:t>
            </a:r>
            <a:r>
              <a:rPr lang="en-US" altLang="en-US" sz="2200" dirty="0">
                <a:latin typeface="Liberation Sans" panose="020B0604020202020204" pitchFamily="34" charset="0"/>
              </a:rPr>
              <a:t>(credit) the asset account</a:t>
            </a:r>
            <a:r>
              <a:rPr lang="en-US" altLang="en-US" sz="2200" b="0" dirty="0">
                <a:latin typeface="Liberation Sans" panose="020B0604020202020204" pitchFamily="34" charset="0"/>
              </a:rPr>
              <a:t> for the original cost in the asset.</a:t>
            </a:r>
          </a:p>
          <a:p>
            <a:pPr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Decrease</a:t>
            </a:r>
            <a:r>
              <a:rPr lang="en-US" altLang="en-US" sz="2200" b="0" dirty="0">
                <a:latin typeface="Liberation Sans" panose="020B0604020202020204" pitchFamily="34" charset="0"/>
              </a:rPr>
              <a:t> </a:t>
            </a:r>
            <a:r>
              <a:rPr lang="en-US" altLang="en-US" sz="2200" dirty="0">
                <a:latin typeface="Liberation Sans" panose="020B0604020202020204" pitchFamily="34" charset="0"/>
              </a:rPr>
              <a:t>(debit) Accumulated Depreciation</a:t>
            </a:r>
            <a:r>
              <a:rPr lang="en-US" altLang="en-US" sz="2200" b="0" dirty="0">
                <a:latin typeface="Liberation Sans" panose="020B0604020202020204" pitchFamily="34" charset="0"/>
              </a:rPr>
              <a:t> for the full amount of depreciation taken over the life of the asset.</a:t>
            </a:r>
          </a:p>
        </p:txBody>
      </p:sp>
      <p:sp>
        <p:nvSpPr>
          <p:cNvPr id="4198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Retirement of Plant Assets</a:t>
            </a:r>
            <a:endParaRPr lang="en-US" altLang="en-US" sz="3200" dirty="0">
              <a:solidFill>
                <a:schemeClr val="tx2">
                  <a:lumMod val="75000"/>
                </a:schemeClr>
              </a:solidFill>
              <a:latin typeface="Liberation Sans" panose="020B0604020202020204" pitchFamily="34" charset="0"/>
            </a:endParaRPr>
          </a:p>
        </p:txBody>
      </p:sp>
      <p:sp>
        <p:nvSpPr>
          <p:cNvPr id="4198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199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Text Box 2"/>
          <p:cNvSpPr txBox="1">
            <a:spLocks noChangeArrowheads="1"/>
          </p:cNvSpPr>
          <p:nvPr/>
        </p:nvSpPr>
        <p:spPr bwMode="auto">
          <a:xfrm>
            <a:off x="609600" y="1295400"/>
            <a:ext cx="8229600" cy="175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3138" indent="-457200"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defRPr/>
            </a:pPr>
            <a:r>
              <a:rPr lang="en-US" sz="2300" dirty="0" smtClean="0">
                <a:latin typeface="Liberation Sans" panose="020B0604020202020204" pitchFamily="34" charset="0"/>
              </a:rPr>
              <a:t>Illustration:</a:t>
            </a:r>
            <a:r>
              <a:rPr lang="en-US" sz="2300" dirty="0" smtClean="0">
                <a:effectLst>
                  <a:outerShdw blurRad="38100" dist="38100" dir="2700000" algn="tl">
                    <a:srgbClr val="C0C0C0"/>
                  </a:outerShdw>
                </a:effectLst>
                <a:latin typeface="Liberation Sans" panose="020B0604020202020204" pitchFamily="34" charset="0"/>
              </a:rPr>
              <a:t> </a:t>
            </a:r>
            <a:r>
              <a:rPr lang="en-US" sz="2300" b="0" dirty="0" smtClean="0">
                <a:latin typeface="Liberation Sans" panose="020B0604020202020204" pitchFamily="34" charset="0"/>
              </a:rPr>
              <a:t> Hobart Enterprises retires its computer printers, which cost $32,000. The accumulated depreciation on these printers is $32,000. Prepare the entry to record this retirement.</a:t>
            </a:r>
          </a:p>
        </p:txBody>
      </p:sp>
      <p:sp>
        <p:nvSpPr>
          <p:cNvPr id="872456" name="Text Box 8"/>
          <p:cNvSpPr txBox="1">
            <a:spLocks noChangeArrowheads="1"/>
          </p:cNvSpPr>
          <p:nvPr/>
        </p:nvSpPr>
        <p:spPr bwMode="auto">
          <a:xfrm>
            <a:off x="990600" y="3276600"/>
            <a:ext cx="7239000" cy="4462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900" b="1">
                <a:solidFill>
                  <a:schemeClr val="tx1"/>
                </a:solidFill>
                <a:latin typeface="Arial" charset="0"/>
              </a:defRPr>
            </a:lvl1pPr>
            <a:lvl2pPr marL="742950" indent="-285750">
              <a:tabLst>
                <a:tab pos="5541963" algn="r"/>
              </a:tabLst>
              <a:defRPr sz="2900" b="1">
                <a:solidFill>
                  <a:schemeClr val="tx1"/>
                </a:solidFill>
                <a:latin typeface="Arial" charset="0"/>
              </a:defRPr>
            </a:lvl2pPr>
            <a:lvl3pPr marL="1143000" indent="-228600">
              <a:tabLst>
                <a:tab pos="5541963" algn="r"/>
              </a:tabLst>
              <a:defRPr sz="2900" b="1">
                <a:solidFill>
                  <a:schemeClr val="tx1"/>
                </a:solidFill>
                <a:latin typeface="Arial" charset="0"/>
              </a:defRPr>
            </a:lvl3pPr>
            <a:lvl4pPr marL="1600200" indent="-228600">
              <a:tabLst>
                <a:tab pos="5541963" algn="r"/>
              </a:tabLst>
              <a:defRPr sz="2900" b="1">
                <a:solidFill>
                  <a:schemeClr val="tx1"/>
                </a:solidFill>
                <a:latin typeface="Arial" charset="0"/>
              </a:defRPr>
            </a:lvl4pPr>
            <a:lvl5pPr marL="2057400" indent="-228600">
              <a:tabLst>
                <a:tab pos="5541963" algn="r"/>
              </a:tabLst>
              <a:defRPr sz="2900" b="1">
                <a:solidFill>
                  <a:schemeClr val="tx1"/>
                </a:solidFill>
                <a:latin typeface="Arial" charset="0"/>
              </a:defRPr>
            </a:lvl5pPr>
            <a:lvl6pPr marL="2514600" indent="-228600" algn="ctr" eaLnBrk="0" fontAlgn="base" hangingPunct="0">
              <a:spcBef>
                <a:spcPct val="0"/>
              </a:spcBef>
              <a:spcAft>
                <a:spcPct val="0"/>
              </a:spcAft>
              <a:tabLst>
                <a:tab pos="5541963" algn="r"/>
              </a:tabLst>
              <a:defRPr sz="2900" b="1">
                <a:solidFill>
                  <a:schemeClr val="tx1"/>
                </a:solidFill>
                <a:latin typeface="Arial" charset="0"/>
              </a:defRPr>
            </a:lvl6pPr>
            <a:lvl7pPr marL="2971800" indent="-228600" algn="ctr" eaLnBrk="0" fontAlgn="base" hangingPunct="0">
              <a:spcBef>
                <a:spcPct val="0"/>
              </a:spcBef>
              <a:spcAft>
                <a:spcPct val="0"/>
              </a:spcAft>
              <a:tabLst>
                <a:tab pos="5541963" algn="r"/>
              </a:tabLst>
              <a:defRPr sz="2900" b="1">
                <a:solidFill>
                  <a:schemeClr val="tx1"/>
                </a:solidFill>
                <a:latin typeface="Arial" charset="0"/>
              </a:defRPr>
            </a:lvl7pPr>
            <a:lvl8pPr marL="3429000" indent="-228600" algn="ctr" eaLnBrk="0" fontAlgn="base" hangingPunct="0">
              <a:spcBef>
                <a:spcPct val="0"/>
              </a:spcBef>
              <a:spcAft>
                <a:spcPct val="0"/>
              </a:spcAft>
              <a:tabLst>
                <a:tab pos="5541963" algn="r"/>
              </a:tabLst>
              <a:defRPr sz="2900" b="1">
                <a:solidFill>
                  <a:schemeClr val="tx1"/>
                </a:solidFill>
                <a:latin typeface="Arial" charset="0"/>
              </a:defRPr>
            </a:lvl8pPr>
            <a:lvl9pPr marL="3886200" indent="-228600" algn="ctr" eaLnBrk="0" fontAlgn="base" hangingPunct="0">
              <a:spcBef>
                <a:spcPct val="0"/>
              </a:spcBef>
              <a:spcAft>
                <a:spcPct val="0"/>
              </a:spcAft>
              <a:tabLst>
                <a:tab pos="5541963" algn="r"/>
              </a:tabLst>
              <a:defRPr sz="2900" b="1">
                <a:solidFill>
                  <a:schemeClr val="tx1"/>
                </a:solidFill>
                <a:latin typeface="Arial" charset="0"/>
              </a:defRPr>
            </a:lvl9pPr>
          </a:lstStyle>
          <a:p>
            <a:pPr algn="l">
              <a:spcBef>
                <a:spcPct val="50000"/>
              </a:spcBef>
            </a:pPr>
            <a:r>
              <a:rPr lang="en-US" altLang="en-US" sz="2300" b="0" dirty="0">
                <a:latin typeface="Liberation Sans" panose="020B0604020202020204" pitchFamily="34" charset="0"/>
                <a:cs typeface="Arial" charset="0"/>
              </a:rPr>
              <a:t>Accumulated Depreciation	32,000</a:t>
            </a:r>
          </a:p>
        </p:txBody>
      </p:sp>
      <p:sp>
        <p:nvSpPr>
          <p:cNvPr id="872458" name="Text Box 10"/>
          <p:cNvSpPr txBox="1">
            <a:spLocks noChangeArrowheads="1"/>
          </p:cNvSpPr>
          <p:nvPr/>
        </p:nvSpPr>
        <p:spPr bwMode="auto">
          <a:xfrm>
            <a:off x="990600" y="3763963"/>
            <a:ext cx="7239000" cy="4462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969125" algn="r"/>
              </a:tabLst>
              <a:defRPr sz="2900" b="1">
                <a:solidFill>
                  <a:schemeClr val="tx1"/>
                </a:solidFill>
                <a:latin typeface="Arial" charset="0"/>
              </a:defRPr>
            </a:lvl1pPr>
            <a:lvl2pPr marL="742950" indent="-285750">
              <a:tabLst>
                <a:tab pos="4862513" algn="r"/>
                <a:tab pos="6969125" algn="r"/>
              </a:tabLst>
              <a:defRPr sz="2900" b="1">
                <a:solidFill>
                  <a:schemeClr val="tx1"/>
                </a:solidFill>
                <a:latin typeface="Arial" charset="0"/>
              </a:defRPr>
            </a:lvl2pPr>
            <a:lvl3pPr marL="1143000" indent="-228600">
              <a:tabLst>
                <a:tab pos="4862513" algn="r"/>
                <a:tab pos="6969125" algn="r"/>
              </a:tabLst>
              <a:defRPr sz="2900" b="1">
                <a:solidFill>
                  <a:schemeClr val="tx1"/>
                </a:solidFill>
                <a:latin typeface="Arial" charset="0"/>
              </a:defRPr>
            </a:lvl3pPr>
            <a:lvl4pPr marL="1600200" indent="-228600">
              <a:tabLst>
                <a:tab pos="4862513" algn="r"/>
                <a:tab pos="6969125" algn="r"/>
              </a:tabLst>
              <a:defRPr sz="2900" b="1">
                <a:solidFill>
                  <a:schemeClr val="tx1"/>
                </a:solidFill>
                <a:latin typeface="Arial" charset="0"/>
              </a:defRPr>
            </a:lvl4pPr>
            <a:lvl5pPr marL="2057400" indent="-228600">
              <a:tabLst>
                <a:tab pos="4862513"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4862513"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4862513"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4862513"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4862513" algn="r"/>
                <a:tab pos="6969125" algn="r"/>
              </a:tabLst>
              <a:defRPr sz="2900" b="1">
                <a:solidFill>
                  <a:schemeClr val="tx1"/>
                </a:solidFill>
                <a:latin typeface="Arial" charset="0"/>
              </a:defRPr>
            </a:lvl9pPr>
          </a:lstStyle>
          <a:p>
            <a:pPr algn="l">
              <a:spcBef>
                <a:spcPct val="50000"/>
              </a:spcBef>
            </a:pPr>
            <a:r>
              <a:rPr lang="en-US" altLang="en-US" sz="2300" b="0" dirty="0">
                <a:latin typeface="Liberation Sans" panose="020B0604020202020204" pitchFamily="34" charset="0"/>
                <a:cs typeface="Arial" charset="0"/>
              </a:rPr>
              <a:t>Equipment		32,000</a:t>
            </a:r>
          </a:p>
        </p:txBody>
      </p:sp>
      <p:sp>
        <p:nvSpPr>
          <p:cNvPr id="43013" name="Rectangle 16"/>
          <p:cNvSpPr>
            <a:spLocks noChangeArrowheads="1"/>
          </p:cNvSpPr>
          <p:nvPr/>
        </p:nvSpPr>
        <p:spPr bwMode="auto">
          <a:xfrm>
            <a:off x="609600" y="4572000"/>
            <a:ext cx="8229600" cy="87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15000"/>
              </a:lnSpc>
            </a:pPr>
            <a:r>
              <a:rPr lang="en-US" altLang="en-US" sz="2300" dirty="0">
                <a:latin typeface="Liberation Sans" panose="020B0604020202020204" pitchFamily="34" charset="0"/>
              </a:rPr>
              <a:t>Question:</a:t>
            </a:r>
            <a:r>
              <a:rPr lang="en-US" altLang="en-US" sz="2300" b="0" dirty="0">
                <a:latin typeface="Liberation Sans" panose="020B0604020202020204" pitchFamily="34" charset="0"/>
              </a:rPr>
              <a:t>  What happens if a fully depreciated plant asset is still useful to the company?</a:t>
            </a:r>
          </a:p>
        </p:txBody>
      </p:sp>
      <p:sp>
        <p:nvSpPr>
          <p:cNvPr id="43015"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301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3</a:t>
            </a:r>
            <a:endParaRPr lang="en-US" altLang="en-US" sz="1600" i="1" dirty="0">
              <a:solidFill>
                <a:schemeClr val="bg2"/>
              </a:solidFill>
              <a:latin typeface="Liberation Sans" panose="020B0604020202020204" pitchFamily="34" charset="0"/>
            </a:endParaRPr>
          </a:p>
        </p:txBody>
      </p:sp>
      <p:sp>
        <p:nvSpPr>
          <p:cNvPr id="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Retirement of Plant Assets</a:t>
            </a:r>
            <a:endParaRPr lang="en-US" altLang="en-US" sz="3200" dirty="0">
              <a:solidFill>
                <a:schemeClr val="tx2">
                  <a:lumMod val="75000"/>
                </a:schemeClr>
              </a:solidFill>
              <a:latin typeface="Liberation Sans" panose="020B0604020202020204" pitchFamily="34" charset="0"/>
            </a:endParaRPr>
          </a:p>
        </p:txBody>
      </p:sp>
      <p:sp>
        <p:nvSpPr>
          <p:cNvPr id="10" name="Rectangle 16"/>
          <p:cNvSpPr>
            <a:spLocks noChangeArrowheads="1"/>
          </p:cNvSpPr>
          <p:nvPr/>
        </p:nvSpPr>
        <p:spPr bwMode="auto">
          <a:xfrm>
            <a:off x="609600" y="5486742"/>
            <a:ext cx="8229600" cy="87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15000"/>
              </a:lnSpc>
            </a:pPr>
            <a:r>
              <a:rPr lang="en-US" altLang="en-US" sz="2200" b="0" dirty="0" smtClean="0">
                <a:latin typeface="Liberation Sans" panose="020B0604020202020204" pitchFamily="34" charset="0"/>
              </a:rPr>
              <a:t>Company continues to use the asset with no additional depreciation being recorded as the asset is fully depreciated.</a:t>
            </a:r>
            <a:endParaRPr lang="en-US" altLang="en-US" sz="2200" b="0"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2456"/>
                                        </p:tgtEl>
                                        <p:attrNameLst>
                                          <p:attrName>style.visibility</p:attrName>
                                        </p:attrNameLst>
                                      </p:cBhvr>
                                      <p:to>
                                        <p:strVal val="visible"/>
                                      </p:to>
                                    </p:set>
                                    <p:animEffect transition="in" filter="wipe(left)">
                                      <p:cBhvr>
                                        <p:cTn id="7" dur="500"/>
                                        <p:tgtEl>
                                          <p:spTgt spid="872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2458"/>
                                        </p:tgtEl>
                                        <p:attrNameLst>
                                          <p:attrName>style.visibility</p:attrName>
                                        </p:attrNameLst>
                                      </p:cBhvr>
                                      <p:to>
                                        <p:strVal val="visible"/>
                                      </p:to>
                                    </p:set>
                                    <p:animEffect transition="in" filter="wipe(left)">
                                      <p:cBhvr>
                                        <p:cTn id="12" dur="500"/>
                                        <p:tgtEl>
                                          <p:spTgt spid="8724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6" grpId="0" autoUpdateAnimBg="0"/>
      <p:bldP spid="872458" grpId="0" autoUpdateAnimBg="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609600" y="1295400"/>
            <a:ext cx="8001000" cy="210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900" b="1">
                <a:solidFill>
                  <a:schemeClr val="tx1"/>
                </a:solidFill>
                <a:latin typeface="Arial" charset="0"/>
              </a:defRPr>
            </a:lvl1pPr>
            <a:lvl2pPr marL="742950" indent="-285750">
              <a:tabLst>
                <a:tab pos="228600" algn="l"/>
              </a:tabLst>
              <a:defRPr sz="2900" b="1">
                <a:solidFill>
                  <a:schemeClr val="tx1"/>
                </a:solidFill>
                <a:latin typeface="Arial" charset="0"/>
              </a:defRPr>
            </a:lvl2pPr>
            <a:lvl3pPr marL="1143000" indent="-228600">
              <a:tabLst>
                <a:tab pos="228600" algn="l"/>
              </a:tabLst>
              <a:defRPr sz="2900" b="1">
                <a:solidFill>
                  <a:schemeClr val="tx1"/>
                </a:solidFill>
                <a:latin typeface="Arial" charset="0"/>
              </a:defRPr>
            </a:lvl3pPr>
            <a:lvl4pPr marL="1600200" indent="-228600">
              <a:tabLst>
                <a:tab pos="228600" algn="l"/>
              </a:tabLst>
              <a:defRPr sz="2900" b="1">
                <a:solidFill>
                  <a:schemeClr val="tx1"/>
                </a:solidFill>
                <a:latin typeface="Arial" charset="0"/>
              </a:defRPr>
            </a:lvl4pPr>
            <a:lvl5pPr marL="2057400" indent="-228600">
              <a:tabLst>
                <a:tab pos="228600" algn="l"/>
              </a:tabLst>
              <a:defRPr sz="2900" b="1">
                <a:solidFill>
                  <a:schemeClr val="tx1"/>
                </a:solidFill>
                <a:latin typeface="Arial" charset="0"/>
              </a:defRPr>
            </a:lvl5pPr>
            <a:lvl6pPr marL="2514600" indent="-228600" algn="ctr" eaLnBrk="0" fontAlgn="base" hangingPunct="0">
              <a:spcBef>
                <a:spcPct val="0"/>
              </a:spcBef>
              <a:spcAft>
                <a:spcPct val="0"/>
              </a:spcAft>
              <a:tabLst>
                <a:tab pos="228600" algn="l"/>
              </a:tabLst>
              <a:defRPr sz="2900" b="1">
                <a:solidFill>
                  <a:schemeClr val="tx1"/>
                </a:solidFill>
                <a:latin typeface="Arial" charset="0"/>
              </a:defRPr>
            </a:lvl6pPr>
            <a:lvl7pPr marL="2971800" indent="-228600" algn="ctr" eaLnBrk="0" fontAlgn="base" hangingPunct="0">
              <a:spcBef>
                <a:spcPct val="0"/>
              </a:spcBef>
              <a:spcAft>
                <a:spcPct val="0"/>
              </a:spcAft>
              <a:tabLst>
                <a:tab pos="228600" algn="l"/>
              </a:tabLst>
              <a:defRPr sz="2900" b="1">
                <a:solidFill>
                  <a:schemeClr val="tx1"/>
                </a:solidFill>
                <a:latin typeface="Arial" charset="0"/>
              </a:defRPr>
            </a:lvl7pPr>
            <a:lvl8pPr marL="3429000" indent="-228600" algn="ctr" eaLnBrk="0" fontAlgn="base" hangingPunct="0">
              <a:spcBef>
                <a:spcPct val="0"/>
              </a:spcBef>
              <a:spcAft>
                <a:spcPct val="0"/>
              </a:spcAft>
              <a:tabLst>
                <a:tab pos="228600" algn="l"/>
              </a:tabLst>
              <a:defRPr sz="2900" b="1">
                <a:solidFill>
                  <a:schemeClr val="tx1"/>
                </a:solidFill>
                <a:latin typeface="Arial" charset="0"/>
              </a:defRPr>
            </a:lvl8pPr>
            <a:lvl9pPr marL="3886200" indent="-228600" algn="ctr" eaLnBrk="0" fontAlgn="base" hangingPunct="0">
              <a:spcBef>
                <a:spcPct val="0"/>
              </a:spcBef>
              <a:spcAft>
                <a:spcPct val="0"/>
              </a:spcAft>
              <a:tabLst>
                <a:tab pos="228600" algn="l"/>
              </a:tabLst>
              <a:defRPr sz="2900" b="1">
                <a:solidFill>
                  <a:schemeClr val="tx1"/>
                </a:solidFill>
                <a:latin typeface="Arial" charset="0"/>
              </a:defRPr>
            </a:lvl9pPr>
          </a:lstStyle>
          <a:p>
            <a:pPr algn="l">
              <a:lnSpc>
                <a:spcPct val="125000"/>
              </a:lnSpc>
              <a:spcBef>
                <a:spcPct val="50000"/>
              </a:spcBef>
            </a:pPr>
            <a:r>
              <a:rPr lang="en-US" altLang="en-US" sz="2400" dirty="0">
                <a:latin typeface="Liberation Sans" panose="020B0604020202020204" pitchFamily="34" charset="0"/>
              </a:rPr>
              <a:t>Historical Cost Principle </a:t>
            </a:r>
            <a:r>
              <a:rPr lang="en-US" altLang="en-US" sz="2300" b="0" dirty="0">
                <a:latin typeface="Liberation Sans" panose="020B0604020202020204" pitchFamily="34" charset="0"/>
              </a:rPr>
              <a:t>requires that companies record plant assets at cost. </a:t>
            </a:r>
          </a:p>
          <a:p>
            <a:pPr>
              <a:lnSpc>
                <a:spcPct val="125000"/>
              </a:lnSpc>
              <a:spcBef>
                <a:spcPct val="50000"/>
              </a:spcBef>
            </a:pPr>
            <a:r>
              <a:rPr lang="en-US" altLang="en-US" sz="2400" b="0" dirty="0">
                <a:latin typeface="Liberation Sans" panose="020B0604020202020204" pitchFamily="34" charset="0"/>
              </a:rPr>
              <a:t>	</a:t>
            </a:r>
            <a:r>
              <a:rPr lang="en-US" altLang="en-US" sz="2200" dirty="0">
                <a:latin typeface="Liberation Sans" panose="020B0604020202020204" pitchFamily="34" charset="0"/>
              </a:rPr>
              <a:t>Cost consists of all expenditures necessary to </a:t>
            </a:r>
            <a:r>
              <a:rPr lang="en-US" altLang="en-US" sz="2200" dirty="0" smtClean="0">
                <a:latin typeface="Liberation Sans" panose="020B0604020202020204" pitchFamily="34" charset="0"/>
              </a:rPr>
              <a:t>acquire </a:t>
            </a:r>
            <a:r>
              <a:rPr lang="en-US" altLang="en-US" sz="2200" dirty="0">
                <a:latin typeface="Liberation Sans" panose="020B0604020202020204" pitchFamily="34" charset="0"/>
              </a:rPr>
              <a:t>an asset and make it ready for its intended use.</a:t>
            </a:r>
            <a:r>
              <a:rPr lang="en-US" altLang="en-US" sz="2400" dirty="0">
                <a:latin typeface="Liberation Sans" panose="020B0604020202020204" pitchFamily="34" charset="0"/>
              </a:rPr>
              <a:t> </a:t>
            </a:r>
          </a:p>
        </p:txBody>
      </p:sp>
      <p:sp>
        <p:nvSpPr>
          <p:cNvPr id="7171"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3"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sz="3200" dirty="0" smtClean="0">
                <a:solidFill>
                  <a:schemeClr val="tx2">
                    <a:lumMod val="75000"/>
                  </a:schemeClr>
                </a:solidFill>
                <a:latin typeface="Liberation Sans" panose="020B0604020202020204" pitchFamily="34" charset="0"/>
              </a:rPr>
              <a:t>Determining the Cost of Plant Assets</a:t>
            </a:r>
          </a:p>
        </p:txBody>
      </p:sp>
      <p:sp>
        <p:nvSpPr>
          <p:cNvPr id="717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09600" y="1295400"/>
            <a:ext cx="8001000" cy="13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pPr>
            <a:r>
              <a:rPr lang="en-US" altLang="en-US" sz="2300" dirty="0">
                <a:latin typeface="Liberation Sans" panose="020B0604020202020204" pitchFamily="34" charset="0"/>
              </a:rPr>
              <a:t>Illustration:  </a:t>
            </a:r>
            <a:r>
              <a:rPr lang="en-US" altLang="en-US" sz="2300" b="0" dirty="0">
                <a:latin typeface="Liberation Sans" panose="020B0604020202020204" pitchFamily="34" charset="0"/>
              </a:rPr>
              <a:t>Sunset Company discards delivery equipment that cost $18,000 and has accumulated depreciation of $14,000. The journal entry is?</a:t>
            </a:r>
          </a:p>
        </p:txBody>
      </p:sp>
      <p:sp>
        <p:nvSpPr>
          <p:cNvPr id="1141765" name="Text Box 5"/>
          <p:cNvSpPr txBox="1">
            <a:spLocks noChangeArrowheads="1"/>
          </p:cNvSpPr>
          <p:nvPr/>
        </p:nvSpPr>
        <p:spPr bwMode="auto">
          <a:xfrm>
            <a:off x="990600" y="2904936"/>
            <a:ext cx="7239000" cy="4462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900" b="1">
                <a:solidFill>
                  <a:schemeClr val="tx1"/>
                </a:solidFill>
                <a:latin typeface="Arial" charset="0"/>
              </a:defRPr>
            </a:lvl1pPr>
            <a:lvl2pPr marL="742950" indent="-285750">
              <a:tabLst>
                <a:tab pos="5541963" algn="r"/>
              </a:tabLst>
              <a:defRPr sz="2900" b="1">
                <a:solidFill>
                  <a:schemeClr val="tx1"/>
                </a:solidFill>
                <a:latin typeface="Arial" charset="0"/>
              </a:defRPr>
            </a:lvl2pPr>
            <a:lvl3pPr marL="1143000" indent="-228600">
              <a:tabLst>
                <a:tab pos="5541963" algn="r"/>
              </a:tabLst>
              <a:defRPr sz="2900" b="1">
                <a:solidFill>
                  <a:schemeClr val="tx1"/>
                </a:solidFill>
                <a:latin typeface="Arial" charset="0"/>
              </a:defRPr>
            </a:lvl3pPr>
            <a:lvl4pPr marL="1600200" indent="-228600">
              <a:tabLst>
                <a:tab pos="5541963" algn="r"/>
              </a:tabLst>
              <a:defRPr sz="2900" b="1">
                <a:solidFill>
                  <a:schemeClr val="tx1"/>
                </a:solidFill>
                <a:latin typeface="Arial" charset="0"/>
              </a:defRPr>
            </a:lvl4pPr>
            <a:lvl5pPr marL="2057400" indent="-228600">
              <a:tabLst>
                <a:tab pos="5541963" algn="r"/>
              </a:tabLst>
              <a:defRPr sz="2900" b="1">
                <a:solidFill>
                  <a:schemeClr val="tx1"/>
                </a:solidFill>
                <a:latin typeface="Arial" charset="0"/>
              </a:defRPr>
            </a:lvl5pPr>
            <a:lvl6pPr marL="2514600" indent="-228600" algn="ctr" eaLnBrk="0" fontAlgn="base" hangingPunct="0">
              <a:spcBef>
                <a:spcPct val="0"/>
              </a:spcBef>
              <a:spcAft>
                <a:spcPct val="0"/>
              </a:spcAft>
              <a:tabLst>
                <a:tab pos="5541963" algn="r"/>
              </a:tabLst>
              <a:defRPr sz="2900" b="1">
                <a:solidFill>
                  <a:schemeClr val="tx1"/>
                </a:solidFill>
                <a:latin typeface="Arial" charset="0"/>
              </a:defRPr>
            </a:lvl6pPr>
            <a:lvl7pPr marL="2971800" indent="-228600" algn="ctr" eaLnBrk="0" fontAlgn="base" hangingPunct="0">
              <a:spcBef>
                <a:spcPct val="0"/>
              </a:spcBef>
              <a:spcAft>
                <a:spcPct val="0"/>
              </a:spcAft>
              <a:tabLst>
                <a:tab pos="5541963" algn="r"/>
              </a:tabLst>
              <a:defRPr sz="2900" b="1">
                <a:solidFill>
                  <a:schemeClr val="tx1"/>
                </a:solidFill>
                <a:latin typeface="Arial" charset="0"/>
              </a:defRPr>
            </a:lvl7pPr>
            <a:lvl8pPr marL="3429000" indent="-228600" algn="ctr" eaLnBrk="0" fontAlgn="base" hangingPunct="0">
              <a:spcBef>
                <a:spcPct val="0"/>
              </a:spcBef>
              <a:spcAft>
                <a:spcPct val="0"/>
              </a:spcAft>
              <a:tabLst>
                <a:tab pos="5541963" algn="r"/>
              </a:tabLst>
              <a:defRPr sz="2900" b="1">
                <a:solidFill>
                  <a:schemeClr val="tx1"/>
                </a:solidFill>
                <a:latin typeface="Arial" charset="0"/>
              </a:defRPr>
            </a:lvl8pPr>
            <a:lvl9pPr marL="3886200" indent="-228600" algn="ctr" eaLnBrk="0" fontAlgn="base" hangingPunct="0">
              <a:spcBef>
                <a:spcPct val="0"/>
              </a:spcBef>
              <a:spcAft>
                <a:spcPct val="0"/>
              </a:spcAft>
              <a:tabLst>
                <a:tab pos="5541963" algn="r"/>
              </a:tabLst>
              <a:defRPr sz="2900" b="1">
                <a:solidFill>
                  <a:schemeClr val="tx1"/>
                </a:solidFill>
                <a:latin typeface="Arial" charset="0"/>
              </a:defRPr>
            </a:lvl9pPr>
          </a:lstStyle>
          <a:p>
            <a:pPr algn="l">
              <a:spcBef>
                <a:spcPct val="50000"/>
              </a:spcBef>
            </a:pPr>
            <a:r>
              <a:rPr lang="en-US" altLang="en-US" sz="2300" b="0" dirty="0">
                <a:latin typeface="Liberation Sans" panose="020B0604020202020204" pitchFamily="34" charset="0"/>
                <a:cs typeface="Arial" charset="0"/>
              </a:rPr>
              <a:t>Accumulated Depreciation	14,000</a:t>
            </a:r>
          </a:p>
        </p:txBody>
      </p:sp>
      <p:sp>
        <p:nvSpPr>
          <p:cNvPr id="1141766" name="Text Box 6"/>
          <p:cNvSpPr txBox="1">
            <a:spLocks noChangeArrowheads="1"/>
          </p:cNvSpPr>
          <p:nvPr/>
        </p:nvSpPr>
        <p:spPr bwMode="auto">
          <a:xfrm>
            <a:off x="990600" y="3362136"/>
            <a:ext cx="7239000" cy="4462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tabLst>
                <a:tab pos="5543550" algn="r"/>
                <a:tab pos="6969125" algn="r"/>
              </a:tabLst>
              <a:defRPr sz="2900" b="1">
                <a:solidFill>
                  <a:schemeClr val="tx1"/>
                </a:solidFill>
                <a:latin typeface="Arial" charset="0"/>
              </a:defRPr>
            </a:lvl1pPr>
            <a:lvl2pPr marL="742950" indent="-285750">
              <a:tabLst>
                <a:tab pos="5543550" algn="r"/>
                <a:tab pos="6969125" algn="r"/>
              </a:tabLst>
              <a:defRPr sz="2900" b="1">
                <a:solidFill>
                  <a:schemeClr val="tx1"/>
                </a:solidFill>
                <a:latin typeface="Arial" charset="0"/>
              </a:defRPr>
            </a:lvl2pPr>
            <a:lvl3pPr marL="1143000" indent="-228600">
              <a:tabLst>
                <a:tab pos="5543550" algn="r"/>
                <a:tab pos="6969125" algn="r"/>
              </a:tabLst>
              <a:defRPr sz="2900" b="1">
                <a:solidFill>
                  <a:schemeClr val="tx1"/>
                </a:solidFill>
                <a:latin typeface="Arial" charset="0"/>
              </a:defRPr>
            </a:lvl3pPr>
            <a:lvl4pPr marL="1600200" indent="-228600">
              <a:tabLst>
                <a:tab pos="5543550" algn="r"/>
                <a:tab pos="6969125" algn="r"/>
              </a:tabLst>
              <a:defRPr sz="2900" b="1">
                <a:solidFill>
                  <a:schemeClr val="tx1"/>
                </a:solidFill>
                <a:latin typeface="Arial" charset="0"/>
              </a:defRPr>
            </a:lvl4pPr>
            <a:lvl5pPr marL="2057400" indent="-228600">
              <a:tabLst>
                <a:tab pos="5543550"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5543550"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5543550"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5543550"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5543550" algn="r"/>
                <a:tab pos="6969125" algn="r"/>
              </a:tabLst>
              <a:defRPr sz="2900" b="1">
                <a:solidFill>
                  <a:schemeClr val="tx1"/>
                </a:solidFill>
                <a:latin typeface="Arial" charset="0"/>
              </a:defRPr>
            </a:lvl9pPr>
          </a:lstStyle>
          <a:p>
            <a:pPr algn="l">
              <a:spcBef>
                <a:spcPct val="50000"/>
              </a:spcBef>
            </a:pPr>
            <a:r>
              <a:rPr lang="en-US" altLang="en-US" sz="2300" b="0" dirty="0">
                <a:latin typeface="Liberation Sans" panose="020B0604020202020204" pitchFamily="34" charset="0"/>
                <a:cs typeface="Arial" charset="0"/>
              </a:rPr>
              <a:t>Loss on Disposal of Plant Assets	4,000</a:t>
            </a:r>
          </a:p>
        </p:txBody>
      </p:sp>
      <p:sp>
        <p:nvSpPr>
          <p:cNvPr id="44037" name="Rectangle 7"/>
          <p:cNvSpPr>
            <a:spLocks noChangeArrowheads="1"/>
          </p:cNvSpPr>
          <p:nvPr/>
        </p:nvSpPr>
        <p:spPr bwMode="auto">
          <a:xfrm>
            <a:off x="609600" y="4876800"/>
            <a:ext cx="8229600" cy="90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15000"/>
              </a:lnSpc>
            </a:pPr>
            <a:r>
              <a:rPr lang="en-US" altLang="en-US" sz="2300" b="0" dirty="0">
                <a:latin typeface="Liberation Sans" panose="020B0604020202020204" pitchFamily="34" charset="0"/>
              </a:rPr>
              <a:t>Companies report a loss on disposal in the </a:t>
            </a:r>
            <a:r>
              <a:rPr lang="en-US" altLang="en-US" sz="2300" dirty="0">
                <a:latin typeface="Liberation Sans" panose="020B0604020202020204" pitchFamily="34" charset="0"/>
              </a:rPr>
              <a:t>“Other expenses and losses”</a:t>
            </a:r>
            <a:r>
              <a:rPr lang="en-US" altLang="en-US" sz="2300" b="0" dirty="0">
                <a:latin typeface="Liberation Sans" panose="020B0604020202020204" pitchFamily="34" charset="0"/>
              </a:rPr>
              <a:t> section of the income statement.</a:t>
            </a:r>
          </a:p>
        </p:txBody>
      </p:sp>
      <p:sp>
        <p:nvSpPr>
          <p:cNvPr id="1141768" name="Text Box 8"/>
          <p:cNvSpPr txBox="1">
            <a:spLocks noChangeArrowheads="1"/>
          </p:cNvSpPr>
          <p:nvPr/>
        </p:nvSpPr>
        <p:spPr bwMode="auto">
          <a:xfrm>
            <a:off x="990600" y="3820924"/>
            <a:ext cx="7239000" cy="4462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969125" algn="r"/>
              </a:tabLst>
              <a:defRPr sz="2900" b="1">
                <a:solidFill>
                  <a:schemeClr val="tx1"/>
                </a:solidFill>
                <a:latin typeface="Arial" charset="0"/>
              </a:defRPr>
            </a:lvl1pPr>
            <a:lvl2pPr marL="742950" indent="-285750">
              <a:tabLst>
                <a:tab pos="4862513" algn="r"/>
                <a:tab pos="6969125" algn="r"/>
              </a:tabLst>
              <a:defRPr sz="2900" b="1">
                <a:solidFill>
                  <a:schemeClr val="tx1"/>
                </a:solidFill>
                <a:latin typeface="Arial" charset="0"/>
              </a:defRPr>
            </a:lvl2pPr>
            <a:lvl3pPr marL="1143000" indent="-228600">
              <a:tabLst>
                <a:tab pos="4862513" algn="r"/>
                <a:tab pos="6969125" algn="r"/>
              </a:tabLst>
              <a:defRPr sz="2900" b="1">
                <a:solidFill>
                  <a:schemeClr val="tx1"/>
                </a:solidFill>
                <a:latin typeface="Arial" charset="0"/>
              </a:defRPr>
            </a:lvl3pPr>
            <a:lvl4pPr marL="1600200" indent="-228600">
              <a:tabLst>
                <a:tab pos="4862513" algn="r"/>
                <a:tab pos="6969125" algn="r"/>
              </a:tabLst>
              <a:defRPr sz="2900" b="1">
                <a:solidFill>
                  <a:schemeClr val="tx1"/>
                </a:solidFill>
                <a:latin typeface="Arial" charset="0"/>
              </a:defRPr>
            </a:lvl4pPr>
            <a:lvl5pPr marL="2057400" indent="-228600">
              <a:tabLst>
                <a:tab pos="4862513"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4862513"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4862513"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4862513"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4862513" algn="r"/>
                <a:tab pos="6969125" algn="r"/>
              </a:tabLst>
              <a:defRPr sz="2900" b="1">
                <a:solidFill>
                  <a:schemeClr val="tx1"/>
                </a:solidFill>
                <a:latin typeface="Arial" charset="0"/>
              </a:defRPr>
            </a:lvl9pPr>
          </a:lstStyle>
          <a:p>
            <a:pPr algn="l">
              <a:spcBef>
                <a:spcPct val="50000"/>
              </a:spcBef>
            </a:pPr>
            <a:r>
              <a:rPr lang="en-US" altLang="en-US" sz="2300" b="0" dirty="0">
                <a:latin typeface="Liberation Sans" panose="020B0604020202020204" pitchFamily="34" charset="0"/>
                <a:cs typeface="Arial" charset="0"/>
              </a:rPr>
              <a:t>Equipment		18,000</a:t>
            </a:r>
          </a:p>
        </p:txBody>
      </p:sp>
      <p:sp>
        <p:nvSpPr>
          <p:cNvPr id="44040"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4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3</a:t>
            </a:r>
            <a:endParaRPr lang="en-US" altLang="en-US" sz="1600" i="1" dirty="0">
              <a:solidFill>
                <a:schemeClr val="bg2"/>
              </a:solidFill>
              <a:latin typeface="Liberation Sans" panose="020B0604020202020204" pitchFamily="34" charset="0"/>
            </a:endParaRPr>
          </a:p>
        </p:txBody>
      </p:sp>
      <p:sp>
        <p:nvSpPr>
          <p:cNvPr id="10"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Retirement of Plant Assets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1765"/>
                                        </p:tgtEl>
                                        <p:attrNameLst>
                                          <p:attrName>style.visibility</p:attrName>
                                        </p:attrNameLst>
                                      </p:cBhvr>
                                      <p:to>
                                        <p:strVal val="visible"/>
                                      </p:to>
                                    </p:set>
                                    <p:animEffect transition="in" filter="wipe(left)">
                                      <p:cBhvr>
                                        <p:cTn id="7" dur="500"/>
                                        <p:tgtEl>
                                          <p:spTgt spid="11417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1766"/>
                                        </p:tgtEl>
                                        <p:attrNameLst>
                                          <p:attrName>style.visibility</p:attrName>
                                        </p:attrNameLst>
                                      </p:cBhvr>
                                      <p:to>
                                        <p:strVal val="visible"/>
                                      </p:to>
                                    </p:set>
                                    <p:animEffect transition="in" filter="wipe(left)">
                                      <p:cBhvr>
                                        <p:cTn id="12" dur="500"/>
                                        <p:tgtEl>
                                          <p:spTgt spid="11417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1768"/>
                                        </p:tgtEl>
                                        <p:attrNameLst>
                                          <p:attrName>style.visibility</p:attrName>
                                        </p:attrNameLst>
                                      </p:cBhvr>
                                      <p:to>
                                        <p:strVal val="visible"/>
                                      </p:to>
                                    </p:set>
                                    <p:animEffect transition="in" filter="wipe(left)">
                                      <p:cBhvr>
                                        <p:cTn id="17" dur="500"/>
                                        <p:tgtEl>
                                          <p:spTgt spid="1141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65" grpId="0" autoUpdateAnimBg="0"/>
      <p:bldP spid="1141766" grpId="0" autoUpdateAnimBg="0"/>
      <p:bldP spid="114176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09600" y="1295400"/>
            <a:ext cx="8001000" cy="3011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682625" indent="-45085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SzPct val="80000"/>
            </a:pPr>
            <a:r>
              <a:rPr lang="en-US" altLang="en-US" sz="2300" b="0" dirty="0">
                <a:latin typeface="Liberation Sans" panose="020B0604020202020204" pitchFamily="34" charset="0"/>
              </a:rPr>
              <a:t>Compare the </a:t>
            </a:r>
            <a:r>
              <a:rPr lang="en-US" altLang="en-US" sz="2300" dirty="0">
                <a:latin typeface="Liberation Sans" panose="020B0604020202020204" pitchFamily="34" charset="0"/>
              </a:rPr>
              <a:t>book value</a:t>
            </a:r>
            <a:r>
              <a:rPr lang="en-US" altLang="en-US" sz="2300" b="0" dirty="0">
                <a:latin typeface="Liberation Sans" panose="020B0604020202020204" pitchFamily="34" charset="0"/>
              </a:rPr>
              <a:t> of the asset with the </a:t>
            </a:r>
            <a:r>
              <a:rPr lang="en-US" altLang="en-US" sz="2300" dirty="0">
                <a:latin typeface="Liberation Sans" panose="020B0604020202020204" pitchFamily="34" charset="0"/>
              </a:rPr>
              <a:t>proceeds</a:t>
            </a:r>
            <a:r>
              <a:rPr lang="en-US" altLang="en-US" sz="2300" b="0" dirty="0">
                <a:latin typeface="Liberation Sans" panose="020B0604020202020204" pitchFamily="34" charset="0"/>
              </a:rPr>
              <a:t> received from the sale. </a:t>
            </a:r>
          </a:p>
          <a:p>
            <a:pPr lvl="2"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If proceeds </a:t>
            </a:r>
            <a:r>
              <a:rPr lang="en-US" altLang="en-US" sz="2200" dirty="0">
                <a:latin typeface="Liberation Sans" panose="020B0604020202020204" pitchFamily="34" charset="0"/>
              </a:rPr>
              <a:t>exceed </a:t>
            </a:r>
            <a:r>
              <a:rPr lang="en-US" altLang="en-US" sz="2200" b="0" dirty="0">
                <a:latin typeface="Liberation Sans" panose="020B0604020202020204" pitchFamily="34" charset="0"/>
              </a:rPr>
              <a:t>the book value, a </a:t>
            </a:r>
            <a:r>
              <a:rPr lang="en-US" altLang="en-US" sz="2200" dirty="0">
                <a:latin typeface="Liberation Sans" panose="020B0604020202020204" pitchFamily="34" charset="0"/>
              </a:rPr>
              <a:t>gain</a:t>
            </a:r>
            <a:r>
              <a:rPr lang="en-US" altLang="en-US" sz="2200" b="0" dirty="0">
                <a:latin typeface="Liberation Sans" panose="020B0604020202020204" pitchFamily="34" charset="0"/>
              </a:rPr>
              <a:t> on disposal occurs. </a:t>
            </a:r>
          </a:p>
          <a:p>
            <a:pPr lvl="2"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If proceeds </a:t>
            </a:r>
            <a:r>
              <a:rPr lang="en-US" altLang="en-US" sz="2200" dirty="0">
                <a:latin typeface="Liberation Sans" panose="020B0604020202020204" pitchFamily="34" charset="0"/>
              </a:rPr>
              <a:t>are less than </a:t>
            </a:r>
            <a:r>
              <a:rPr lang="en-US" altLang="en-US" sz="2200" b="0" dirty="0">
                <a:latin typeface="Liberation Sans" panose="020B0604020202020204" pitchFamily="34" charset="0"/>
              </a:rPr>
              <a:t>the book value, a </a:t>
            </a:r>
            <a:r>
              <a:rPr lang="en-US" altLang="en-US" sz="2200" dirty="0">
                <a:latin typeface="Liberation Sans" panose="020B0604020202020204" pitchFamily="34" charset="0"/>
              </a:rPr>
              <a:t>loss</a:t>
            </a:r>
            <a:r>
              <a:rPr lang="en-US" altLang="en-US" sz="2200" b="0" dirty="0">
                <a:latin typeface="Liberation Sans" panose="020B0604020202020204" pitchFamily="34" charset="0"/>
              </a:rPr>
              <a:t> on disposal occurs.</a:t>
            </a:r>
          </a:p>
        </p:txBody>
      </p:sp>
      <p:sp>
        <p:nvSpPr>
          <p:cNvPr id="4505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Sale of Plant Assets</a:t>
            </a:r>
            <a:endParaRPr lang="en-US" altLang="en-US" sz="3200" dirty="0">
              <a:solidFill>
                <a:schemeClr val="tx2">
                  <a:lumMod val="75000"/>
                </a:schemeClr>
              </a:solidFill>
              <a:latin typeface="Liberation Sans" panose="020B0604020202020204" pitchFamily="34" charset="0"/>
            </a:endParaRPr>
          </a:p>
        </p:txBody>
      </p:sp>
      <p:sp>
        <p:nvSpPr>
          <p:cNvPr id="45060"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506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09600" y="1917700"/>
            <a:ext cx="8001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On July 1, </a:t>
            </a:r>
            <a:r>
              <a:rPr lang="en-US" altLang="en-US" sz="2200" b="0" dirty="0" smtClean="0">
                <a:latin typeface="Liberation Sans" panose="020B0604020202020204" pitchFamily="34" charset="0"/>
              </a:rPr>
              <a:t>2017, </a:t>
            </a:r>
            <a:r>
              <a:rPr lang="en-US" altLang="en-US" sz="2200" b="0" dirty="0">
                <a:latin typeface="Liberation Sans" panose="020B0604020202020204" pitchFamily="34" charset="0"/>
              </a:rPr>
              <a:t>Wright Company sells office furniture for $16,000 cash. The office furniture originally cost $60,000.  As of January 1, </a:t>
            </a:r>
            <a:r>
              <a:rPr lang="en-US" altLang="en-US" sz="2200" b="0" dirty="0" smtClean="0">
                <a:latin typeface="Liberation Sans" panose="020B0604020202020204" pitchFamily="34" charset="0"/>
              </a:rPr>
              <a:t>2017, </a:t>
            </a:r>
            <a:r>
              <a:rPr lang="en-US" altLang="en-US" sz="2200" b="0" dirty="0">
                <a:latin typeface="Liberation Sans" panose="020B0604020202020204" pitchFamily="34" charset="0"/>
              </a:rPr>
              <a:t>it had accumulated depreciation of $41,000. Depreciation for the first six months of </a:t>
            </a:r>
            <a:r>
              <a:rPr lang="en-US" altLang="en-US" sz="2200" b="0" dirty="0" smtClean="0">
                <a:latin typeface="Liberation Sans" panose="020B0604020202020204" pitchFamily="34" charset="0"/>
              </a:rPr>
              <a:t>2017 is </a:t>
            </a:r>
            <a:r>
              <a:rPr lang="en-US" altLang="en-US" sz="2200" b="0" dirty="0">
                <a:latin typeface="Liberation Sans" panose="020B0604020202020204" pitchFamily="34" charset="0"/>
              </a:rPr>
              <a:t>$8,000.  Prepare the journal entry to record depreciation expense up to the date of sale.</a:t>
            </a:r>
          </a:p>
        </p:txBody>
      </p:sp>
      <p:sp>
        <p:nvSpPr>
          <p:cNvPr id="986112" name="Text Box 0"/>
          <p:cNvSpPr txBox="1">
            <a:spLocks noChangeArrowheads="1"/>
          </p:cNvSpPr>
          <p:nvPr/>
        </p:nvSpPr>
        <p:spPr bwMode="auto">
          <a:xfrm>
            <a:off x="1752600" y="4678363"/>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257800" algn="r"/>
              </a:tabLst>
              <a:defRPr sz="2900" b="1">
                <a:solidFill>
                  <a:schemeClr val="tx1"/>
                </a:solidFill>
                <a:latin typeface="Arial" charset="0"/>
              </a:defRPr>
            </a:lvl1pPr>
            <a:lvl2pPr marL="742950" indent="-285750">
              <a:tabLst>
                <a:tab pos="5257800" algn="r"/>
              </a:tabLst>
              <a:defRPr sz="2900" b="1">
                <a:solidFill>
                  <a:schemeClr val="tx1"/>
                </a:solidFill>
                <a:latin typeface="Arial" charset="0"/>
              </a:defRPr>
            </a:lvl2pPr>
            <a:lvl3pPr marL="1143000" indent="-228600">
              <a:tabLst>
                <a:tab pos="5257800" algn="r"/>
              </a:tabLst>
              <a:defRPr sz="2900" b="1">
                <a:solidFill>
                  <a:schemeClr val="tx1"/>
                </a:solidFill>
                <a:latin typeface="Arial" charset="0"/>
              </a:defRPr>
            </a:lvl3pPr>
            <a:lvl4pPr marL="1600200" indent="-228600">
              <a:tabLst>
                <a:tab pos="5257800" algn="r"/>
              </a:tabLst>
              <a:defRPr sz="2900" b="1">
                <a:solidFill>
                  <a:schemeClr val="tx1"/>
                </a:solidFill>
                <a:latin typeface="Arial" charset="0"/>
              </a:defRPr>
            </a:lvl4pPr>
            <a:lvl5pPr marL="2057400" indent="-228600">
              <a:tabLst>
                <a:tab pos="5257800"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cs typeface="Arial" charset="0"/>
              </a:rPr>
              <a:t>Depreciation Expense	8,000</a:t>
            </a:r>
          </a:p>
        </p:txBody>
      </p:sp>
      <p:sp>
        <p:nvSpPr>
          <p:cNvPr id="986113" name="Text Box 1"/>
          <p:cNvSpPr txBox="1">
            <a:spLocks noChangeArrowheads="1"/>
          </p:cNvSpPr>
          <p:nvPr/>
        </p:nvSpPr>
        <p:spPr bwMode="auto">
          <a:xfrm>
            <a:off x="1752600" y="5211763"/>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343650" algn="r"/>
                <a:tab pos="6969125" algn="r"/>
              </a:tabLst>
              <a:defRPr sz="2900" b="1">
                <a:solidFill>
                  <a:schemeClr val="tx1"/>
                </a:solidFill>
                <a:latin typeface="Arial" charset="0"/>
              </a:defRPr>
            </a:lvl1pPr>
            <a:lvl2pPr marL="742950" indent="-285750">
              <a:tabLst>
                <a:tab pos="4862513" algn="r"/>
                <a:tab pos="6343650" algn="r"/>
                <a:tab pos="6969125" algn="r"/>
              </a:tabLst>
              <a:defRPr sz="2900" b="1">
                <a:solidFill>
                  <a:schemeClr val="tx1"/>
                </a:solidFill>
                <a:latin typeface="Arial" charset="0"/>
              </a:defRPr>
            </a:lvl2pPr>
            <a:lvl3pPr marL="1143000" indent="-228600">
              <a:tabLst>
                <a:tab pos="4862513" algn="r"/>
                <a:tab pos="6343650" algn="r"/>
                <a:tab pos="6969125" algn="r"/>
              </a:tabLst>
              <a:defRPr sz="2900" b="1">
                <a:solidFill>
                  <a:schemeClr val="tx1"/>
                </a:solidFill>
                <a:latin typeface="Arial" charset="0"/>
              </a:defRPr>
            </a:lvl3pPr>
            <a:lvl4pPr marL="1600200" indent="-228600">
              <a:tabLst>
                <a:tab pos="4862513" algn="r"/>
                <a:tab pos="6343650" algn="r"/>
                <a:tab pos="6969125" algn="r"/>
              </a:tabLst>
              <a:defRPr sz="2900" b="1">
                <a:solidFill>
                  <a:schemeClr val="tx1"/>
                </a:solidFill>
                <a:latin typeface="Arial" charset="0"/>
              </a:defRPr>
            </a:lvl4pPr>
            <a:lvl5pPr marL="2057400" indent="-228600">
              <a:tabLst>
                <a:tab pos="4862513" algn="r"/>
                <a:tab pos="6343650"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4862513" algn="r"/>
                <a:tab pos="6343650"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4862513" algn="r"/>
                <a:tab pos="6343650"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4862513" algn="r"/>
                <a:tab pos="6343650"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4862513" algn="r"/>
                <a:tab pos="6343650" algn="r"/>
                <a:tab pos="6969125"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Accumulated Depreciation </a:t>
            </a:r>
            <a:r>
              <a:rPr lang="en-US" altLang="en-US" sz="2200" b="0" dirty="0">
                <a:latin typeface="Liberation Sans" panose="020B0604020202020204" pitchFamily="34" charset="0"/>
                <a:cs typeface="Arial" charset="0"/>
              </a:rPr>
              <a:t>		8,000</a:t>
            </a:r>
          </a:p>
        </p:txBody>
      </p:sp>
      <p:sp>
        <p:nvSpPr>
          <p:cNvPr id="46085" name="Text Box 2"/>
          <p:cNvSpPr txBox="1">
            <a:spLocks noChangeArrowheads="1"/>
          </p:cNvSpPr>
          <p:nvPr/>
        </p:nvSpPr>
        <p:spPr bwMode="auto">
          <a:xfrm>
            <a:off x="609600" y="46783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257800" algn="r"/>
              </a:tabLst>
              <a:defRPr sz="2900" b="1">
                <a:solidFill>
                  <a:schemeClr val="tx1"/>
                </a:solidFill>
                <a:latin typeface="Arial" charset="0"/>
              </a:defRPr>
            </a:lvl1pPr>
            <a:lvl2pPr marL="742950" indent="-285750">
              <a:tabLst>
                <a:tab pos="5257800" algn="r"/>
              </a:tabLst>
              <a:defRPr sz="2900" b="1">
                <a:solidFill>
                  <a:schemeClr val="tx1"/>
                </a:solidFill>
                <a:latin typeface="Arial" charset="0"/>
              </a:defRPr>
            </a:lvl2pPr>
            <a:lvl3pPr marL="1143000" indent="-228600">
              <a:tabLst>
                <a:tab pos="5257800" algn="r"/>
              </a:tabLst>
              <a:defRPr sz="2900" b="1">
                <a:solidFill>
                  <a:schemeClr val="tx1"/>
                </a:solidFill>
                <a:latin typeface="Arial" charset="0"/>
              </a:defRPr>
            </a:lvl3pPr>
            <a:lvl4pPr marL="1600200" indent="-228600">
              <a:tabLst>
                <a:tab pos="5257800" algn="r"/>
              </a:tabLst>
              <a:defRPr sz="2900" b="1">
                <a:solidFill>
                  <a:schemeClr val="tx1"/>
                </a:solidFill>
                <a:latin typeface="Arial" charset="0"/>
              </a:defRPr>
            </a:lvl4pPr>
            <a:lvl5pPr marL="2057400" indent="-228600">
              <a:tabLst>
                <a:tab pos="5257800"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cs typeface="Arial" charset="0"/>
              </a:rPr>
              <a:t>July 1</a:t>
            </a:r>
          </a:p>
        </p:txBody>
      </p:sp>
      <p:sp>
        <p:nvSpPr>
          <p:cNvPr id="4608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6088" name="Text Box 8"/>
          <p:cNvSpPr txBox="1">
            <a:spLocks noChangeArrowheads="1"/>
          </p:cNvSpPr>
          <p:nvPr/>
        </p:nvSpPr>
        <p:spPr bwMode="auto">
          <a:xfrm>
            <a:off x="609600" y="1295400"/>
            <a:ext cx="5105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l">
              <a:buSzPct val="80000"/>
              <a:defRPr sz="28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GAIN ON SALE</a:t>
            </a:r>
          </a:p>
        </p:txBody>
      </p:sp>
      <p:sp>
        <p:nvSpPr>
          <p:cNvPr id="4608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3</a:t>
            </a:r>
            <a:endParaRPr lang="en-US" altLang="en-US" sz="1600" i="1" dirty="0">
              <a:solidFill>
                <a:schemeClr val="bg2"/>
              </a:solidFill>
              <a:latin typeface="Liberation Sans" panose="020B0604020202020204" pitchFamily="34" charset="0"/>
            </a:endParaRPr>
          </a:p>
        </p:txBody>
      </p:sp>
      <p:sp>
        <p:nvSpPr>
          <p:cNvPr id="10"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Sale of Plant Assets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6112"/>
                                        </p:tgtEl>
                                        <p:attrNameLst>
                                          <p:attrName>style.visibility</p:attrName>
                                        </p:attrNameLst>
                                      </p:cBhvr>
                                      <p:to>
                                        <p:strVal val="visible"/>
                                      </p:to>
                                    </p:set>
                                    <p:animEffect transition="in" filter="wipe(left)">
                                      <p:cBhvr>
                                        <p:cTn id="7" dur="500"/>
                                        <p:tgtEl>
                                          <p:spTgt spid="9861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6113"/>
                                        </p:tgtEl>
                                        <p:attrNameLst>
                                          <p:attrName>style.visibility</p:attrName>
                                        </p:attrNameLst>
                                      </p:cBhvr>
                                      <p:to>
                                        <p:strVal val="visible"/>
                                      </p:to>
                                    </p:set>
                                    <p:animEffect transition="in" filter="wipe(left)">
                                      <p:cBhvr>
                                        <p:cTn id="12" dur="500"/>
                                        <p:tgtEl>
                                          <p:spTgt spid="986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2" grpId="0" autoUpdateAnimBg="0"/>
      <p:bldP spid="98611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6" name="Picture 1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1" y="1371600"/>
            <a:ext cx="8534400" cy="2029012"/>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47106" name="Text Box 2"/>
          <p:cNvSpPr txBox="1">
            <a:spLocks noChangeArrowheads="1"/>
          </p:cNvSpPr>
          <p:nvPr/>
        </p:nvSpPr>
        <p:spPr bwMode="auto">
          <a:xfrm>
            <a:off x="381000" y="3657600"/>
            <a:ext cx="8229600" cy="44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15000"/>
              </a:lnSpc>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Wright records the sale as follows.</a:t>
            </a:r>
          </a:p>
        </p:txBody>
      </p:sp>
      <p:sp>
        <p:nvSpPr>
          <p:cNvPr id="987141" name="Text Box 5"/>
          <p:cNvSpPr txBox="1">
            <a:spLocks noChangeArrowheads="1"/>
          </p:cNvSpPr>
          <p:nvPr/>
        </p:nvSpPr>
        <p:spPr bwMode="auto">
          <a:xfrm>
            <a:off x="1524000" y="4279159"/>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900" b="1">
                <a:solidFill>
                  <a:schemeClr val="tx1"/>
                </a:solidFill>
                <a:latin typeface="Arial" charset="0"/>
              </a:defRPr>
            </a:lvl1pPr>
            <a:lvl2pPr marL="742950" indent="-285750">
              <a:tabLst>
                <a:tab pos="5541963" algn="r"/>
              </a:tabLst>
              <a:defRPr sz="2900" b="1">
                <a:solidFill>
                  <a:schemeClr val="tx1"/>
                </a:solidFill>
                <a:latin typeface="Arial" charset="0"/>
              </a:defRPr>
            </a:lvl2pPr>
            <a:lvl3pPr marL="1143000" indent="-228600">
              <a:tabLst>
                <a:tab pos="5541963" algn="r"/>
              </a:tabLst>
              <a:defRPr sz="2900" b="1">
                <a:solidFill>
                  <a:schemeClr val="tx1"/>
                </a:solidFill>
                <a:latin typeface="Arial" charset="0"/>
              </a:defRPr>
            </a:lvl3pPr>
            <a:lvl4pPr marL="1600200" indent="-228600">
              <a:tabLst>
                <a:tab pos="5541963" algn="r"/>
              </a:tabLst>
              <a:defRPr sz="2900" b="1">
                <a:solidFill>
                  <a:schemeClr val="tx1"/>
                </a:solidFill>
                <a:latin typeface="Arial" charset="0"/>
              </a:defRPr>
            </a:lvl4pPr>
            <a:lvl5pPr marL="2057400" indent="-228600">
              <a:tabLst>
                <a:tab pos="5541963" algn="r"/>
              </a:tabLst>
              <a:defRPr sz="2900" b="1">
                <a:solidFill>
                  <a:schemeClr val="tx1"/>
                </a:solidFill>
                <a:latin typeface="Arial" charset="0"/>
              </a:defRPr>
            </a:lvl5pPr>
            <a:lvl6pPr marL="2514600" indent="-228600" algn="ctr" eaLnBrk="0" fontAlgn="base" hangingPunct="0">
              <a:spcBef>
                <a:spcPct val="0"/>
              </a:spcBef>
              <a:spcAft>
                <a:spcPct val="0"/>
              </a:spcAft>
              <a:tabLst>
                <a:tab pos="5541963" algn="r"/>
              </a:tabLst>
              <a:defRPr sz="2900" b="1">
                <a:solidFill>
                  <a:schemeClr val="tx1"/>
                </a:solidFill>
                <a:latin typeface="Arial" charset="0"/>
              </a:defRPr>
            </a:lvl6pPr>
            <a:lvl7pPr marL="2971800" indent="-228600" algn="ctr" eaLnBrk="0" fontAlgn="base" hangingPunct="0">
              <a:spcBef>
                <a:spcPct val="0"/>
              </a:spcBef>
              <a:spcAft>
                <a:spcPct val="0"/>
              </a:spcAft>
              <a:tabLst>
                <a:tab pos="5541963" algn="r"/>
              </a:tabLst>
              <a:defRPr sz="2900" b="1">
                <a:solidFill>
                  <a:schemeClr val="tx1"/>
                </a:solidFill>
                <a:latin typeface="Arial" charset="0"/>
              </a:defRPr>
            </a:lvl7pPr>
            <a:lvl8pPr marL="3429000" indent="-228600" algn="ctr" eaLnBrk="0" fontAlgn="base" hangingPunct="0">
              <a:spcBef>
                <a:spcPct val="0"/>
              </a:spcBef>
              <a:spcAft>
                <a:spcPct val="0"/>
              </a:spcAft>
              <a:tabLst>
                <a:tab pos="5541963" algn="r"/>
              </a:tabLst>
              <a:defRPr sz="2900" b="1">
                <a:solidFill>
                  <a:schemeClr val="tx1"/>
                </a:solidFill>
                <a:latin typeface="Arial" charset="0"/>
              </a:defRPr>
            </a:lvl8pPr>
            <a:lvl9pPr marL="3886200" indent="-228600" algn="ctr" eaLnBrk="0" fontAlgn="base" hangingPunct="0">
              <a:spcBef>
                <a:spcPct val="0"/>
              </a:spcBef>
              <a:spcAft>
                <a:spcPct val="0"/>
              </a:spcAft>
              <a:tabLst>
                <a:tab pos="5541963"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cs typeface="Arial" charset="0"/>
              </a:rPr>
              <a:t>Cash	16,000</a:t>
            </a:r>
          </a:p>
        </p:txBody>
      </p:sp>
      <p:sp>
        <p:nvSpPr>
          <p:cNvPr id="987142" name="Text Box 6"/>
          <p:cNvSpPr txBox="1">
            <a:spLocks noChangeArrowheads="1"/>
          </p:cNvSpPr>
          <p:nvPr/>
        </p:nvSpPr>
        <p:spPr bwMode="auto">
          <a:xfrm>
            <a:off x="1524000" y="4736359"/>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tabLst>
                <a:tab pos="5543550" algn="r"/>
                <a:tab pos="6969125" algn="r"/>
              </a:tabLst>
              <a:defRPr sz="2900" b="1">
                <a:solidFill>
                  <a:schemeClr val="tx1"/>
                </a:solidFill>
                <a:latin typeface="Arial" charset="0"/>
              </a:defRPr>
            </a:lvl1pPr>
            <a:lvl2pPr marL="742950" indent="-285750">
              <a:tabLst>
                <a:tab pos="5543550" algn="r"/>
                <a:tab pos="6969125" algn="r"/>
              </a:tabLst>
              <a:defRPr sz="2900" b="1">
                <a:solidFill>
                  <a:schemeClr val="tx1"/>
                </a:solidFill>
                <a:latin typeface="Arial" charset="0"/>
              </a:defRPr>
            </a:lvl2pPr>
            <a:lvl3pPr marL="1143000" indent="-228600">
              <a:tabLst>
                <a:tab pos="5543550" algn="r"/>
                <a:tab pos="6969125" algn="r"/>
              </a:tabLst>
              <a:defRPr sz="2900" b="1">
                <a:solidFill>
                  <a:schemeClr val="tx1"/>
                </a:solidFill>
                <a:latin typeface="Arial" charset="0"/>
              </a:defRPr>
            </a:lvl3pPr>
            <a:lvl4pPr marL="1600200" indent="-228600">
              <a:tabLst>
                <a:tab pos="5543550" algn="r"/>
                <a:tab pos="6969125" algn="r"/>
              </a:tabLst>
              <a:defRPr sz="2900" b="1">
                <a:solidFill>
                  <a:schemeClr val="tx1"/>
                </a:solidFill>
                <a:latin typeface="Arial" charset="0"/>
              </a:defRPr>
            </a:lvl4pPr>
            <a:lvl5pPr marL="2057400" indent="-228600">
              <a:tabLst>
                <a:tab pos="5543550"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5543550"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5543550"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5543550"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5543550" algn="r"/>
                <a:tab pos="6969125"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Accumulated Depreciation </a:t>
            </a:r>
            <a:r>
              <a:rPr lang="en-US" altLang="en-US" sz="2200" b="0" dirty="0">
                <a:latin typeface="Liberation Sans" panose="020B0604020202020204" pitchFamily="34" charset="0"/>
                <a:cs typeface="Arial" charset="0"/>
              </a:rPr>
              <a:t>	49,000</a:t>
            </a:r>
          </a:p>
        </p:txBody>
      </p:sp>
      <p:sp>
        <p:nvSpPr>
          <p:cNvPr id="987145" name="Text Box 9"/>
          <p:cNvSpPr txBox="1">
            <a:spLocks noChangeArrowheads="1"/>
          </p:cNvSpPr>
          <p:nvPr/>
        </p:nvSpPr>
        <p:spPr bwMode="auto">
          <a:xfrm>
            <a:off x="1524000" y="5195146"/>
            <a:ext cx="7239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541963" algn="r"/>
                <a:tab pos="6972300" algn="r"/>
              </a:tabLst>
              <a:defRPr sz="2900" b="1">
                <a:solidFill>
                  <a:schemeClr val="tx1"/>
                </a:solidFill>
                <a:latin typeface="Arial" charset="0"/>
              </a:defRPr>
            </a:lvl1pPr>
            <a:lvl2pPr marL="742950" indent="-285750">
              <a:tabLst>
                <a:tab pos="5541963" algn="r"/>
                <a:tab pos="6972300" algn="r"/>
              </a:tabLst>
              <a:defRPr sz="2900" b="1">
                <a:solidFill>
                  <a:schemeClr val="tx1"/>
                </a:solidFill>
                <a:latin typeface="Arial" charset="0"/>
              </a:defRPr>
            </a:lvl2pPr>
            <a:lvl3pPr marL="1143000" indent="-228600">
              <a:tabLst>
                <a:tab pos="5541963" algn="r"/>
                <a:tab pos="6972300" algn="r"/>
              </a:tabLst>
              <a:defRPr sz="2900" b="1">
                <a:solidFill>
                  <a:schemeClr val="tx1"/>
                </a:solidFill>
                <a:latin typeface="Arial" charset="0"/>
              </a:defRPr>
            </a:lvl3pPr>
            <a:lvl4pPr marL="1600200" indent="-228600">
              <a:tabLst>
                <a:tab pos="5541963" algn="r"/>
                <a:tab pos="6972300" algn="r"/>
              </a:tabLst>
              <a:defRPr sz="2900" b="1">
                <a:solidFill>
                  <a:schemeClr val="tx1"/>
                </a:solidFill>
                <a:latin typeface="Arial" charset="0"/>
              </a:defRPr>
            </a:lvl4pPr>
            <a:lvl5pPr marL="2057400" indent="-228600">
              <a:tabLst>
                <a:tab pos="5541963" algn="r"/>
                <a:tab pos="6972300" algn="r"/>
              </a:tabLst>
              <a:defRPr sz="2900" b="1">
                <a:solidFill>
                  <a:schemeClr val="tx1"/>
                </a:solidFill>
                <a:latin typeface="Arial" charset="0"/>
              </a:defRPr>
            </a:lvl5pPr>
            <a:lvl6pPr marL="2514600" indent="-228600" algn="ctr" eaLnBrk="0" fontAlgn="base" hangingPunct="0">
              <a:spcBef>
                <a:spcPct val="0"/>
              </a:spcBef>
              <a:spcAft>
                <a:spcPct val="0"/>
              </a:spcAft>
              <a:tabLst>
                <a:tab pos="5541963" algn="r"/>
                <a:tab pos="6972300" algn="r"/>
              </a:tabLst>
              <a:defRPr sz="2900" b="1">
                <a:solidFill>
                  <a:schemeClr val="tx1"/>
                </a:solidFill>
                <a:latin typeface="Arial" charset="0"/>
              </a:defRPr>
            </a:lvl6pPr>
            <a:lvl7pPr marL="2971800" indent="-228600" algn="ctr" eaLnBrk="0" fontAlgn="base" hangingPunct="0">
              <a:spcBef>
                <a:spcPct val="0"/>
              </a:spcBef>
              <a:spcAft>
                <a:spcPct val="0"/>
              </a:spcAft>
              <a:tabLst>
                <a:tab pos="5541963" algn="r"/>
                <a:tab pos="6972300" algn="r"/>
              </a:tabLst>
              <a:defRPr sz="2900" b="1">
                <a:solidFill>
                  <a:schemeClr val="tx1"/>
                </a:solidFill>
                <a:latin typeface="Arial" charset="0"/>
              </a:defRPr>
            </a:lvl7pPr>
            <a:lvl8pPr marL="3429000" indent="-228600" algn="ctr" eaLnBrk="0" fontAlgn="base" hangingPunct="0">
              <a:spcBef>
                <a:spcPct val="0"/>
              </a:spcBef>
              <a:spcAft>
                <a:spcPct val="0"/>
              </a:spcAft>
              <a:tabLst>
                <a:tab pos="5541963" algn="r"/>
                <a:tab pos="6972300" algn="r"/>
              </a:tabLst>
              <a:defRPr sz="2900" b="1">
                <a:solidFill>
                  <a:schemeClr val="tx1"/>
                </a:solidFill>
                <a:latin typeface="Arial" charset="0"/>
              </a:defRPr>
            </a:lvl8pPr>
            <a:lvl9pPr marL="3886200" indent="-228600" algn="ctr" eaLnBrk="0" fontAlgn="base" hangingPunct="0">
              <a:spcBef>
                <a:spcPct val="0"/>
              </a:spcBef>
              <a:spcAft>
                <a:spcPct val="0"/>
              </a:spcAft>
              <a:tabLst>
                <a:tab pos="5541963" algn="r"/>
                <a:tab pos="6972300"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cs typeface="Arial" charset="0"/>
              </a:rPr>
              <a:t>	Equipment		60,000</a:t>
            </a:r>
          </a:p>
        </p:txBody>
      </p:sp>
      <p:sp>
        <p:nvSpPr>
          <p:cNvPr id="987146" name="Text Box 10"/>
          <p:cNvSpPr txBox="1">
            <a:spLocks noChangeArrowheads="1"/>
          </p:cNvSpPr>
          <p:nvPr/>
        </p:nvSpPr>
        <p:spPr bwMode="auto">
          <a:xfrm>
            <a:off x="1524000" y="5652346"/>
            <a:ext cx="7239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969125" algn="r"/>
              </a:tabLst>
              <a:defRPr sz="2900" b="1">
                <a:solidFill>
                  <a:schemeClr val="tx1"/>
                </a:solidFill>
                <a:latin typeface="Arial" charset="0"/>
              </a:defRPr>
            </a:lvl1pPr>
            <a:lvl2pPr marL="742950" indent="-285750">
              <a:tabLst>
                <a:tab pos="4862513" algn="r"/>
                <a:tab pos="6969125" algn="r"/>
              </a:tabLst>
              <a:defRPr sz="2900" b="1">
                <a:solidFill>
                  <a:schemeClr val="tx1"/>
                </a:solidFill>
                <a:latin typeface="Arial" charset="0"/>
              </a:defRPr>
            </a:lvl2pPr>
            <a:lvl3pPr marL="1143000" indent="-228600">
              <a:tabLst>
                <a:tab pos="4862513" algn="r"/>
                <a:tab pos="6969125" algn="r"/>
              </a:tabLst>
              <a:defRPr sz="2900" b="1">
                <a:solidFill>
                  <a:schemeClr val="tx1"/>
                </a:solidFill>
                <a:latin typeface="Arial" charset="0"/>
              </a:defRPr>
            </a:lvl3pPr>
            <a:lvl4pPr marL="1600200" indent="-228600">
              <a:tabLst>
                <a:tab pos="4862513" algn="r"/>
                <a:tab pos="6969125" algn="r"/>
              </a:tabLst>
              <a:defRPr sz="2900" b="1">
                <a:solidFill>
                  <a:schemeClr val="tx1"/>
                </a:solidFill>
                <a:latin typeface="Arial" charset="0"/>
              </a:defRPr>
            </a:lvl4pPr>
            <a:lvl5pPr marL="2057400" indent="-228600">
              <a:tabLst>
                <a:tab pos="4862513"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4862513"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4862513"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4862513"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4862513" algn="r"/>
                <a:tab pos="6969125"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Gain on Disposal of Plant Assets</a:t>
            </a:r>
            <a:r>
              <a:rPr lang="en-US" altLang="en-US" sz="2200" b="0" dirty="0">
                <a:latin typeface="Liberation Sans" panose="020B0604020202020204" pitchFamily="34" charset="0"/>
                <a:cs typeface="Arial" charset="0"/>
              </a:rPr>
              <a:t>		5,000</a:t>
            </a:r>
          </a:p>
        </p:txBody>
      </p:sp>
      <p:sp>
        <p:nvSpPr>
          <p:cNvPr id="47112" name="Text Box 11"/>
          <p:cNvSpPr txBox="1">
            <a:spLocks noChangeArrowheads="1"/>
          </p:cNvSpPr>
          <p:nvPr/>
        </p:nvSpPr>
        <p:spPr bwMode="auto">
          <a:xfrm>
            <a:off x="381000" y="4279159"/>
            <a:ext cx="1219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900" b="1">
                <a:solidFill>
                  <a:schemeClr val="tx1"/>
                </a:solidFill>
                <a:latin typeface="Arial" charset="0"/>
              </a:defRPr>
            </a:lvl1pPr>
            <a:lvl2pPr marL="742950" indent="-285750">
              <a:tabLst>
                <a:tab pos="5541963" algn="r"/>
              </a:tabLst>
              <a:defRPr sz="2900" b="1">
                <a:solidFill>
                  <a:schemeClr val="tx1"/>
                </a:solidFill>
                <a:latin typeface="Arial" charset="0"/>
              </a:defRPr>
            </a:lvl2pPr>
            <a:lvl3pPr marL="1143000" indent="-228600">
              <a:tabLst>
                <a:tab pos="5541963" algn="r"/>
              </a:tabLst>
              <a:defRPr sz="2900" b="1">
                <a:solidFill>
                  <a:schemeClr val="tx1"/>
                </a:solidFill>
                <a:latin typeface="Arial" charset="0"/>
              </a:defRPr>
            </a:lvl3pPr>
            <a:lvl4pPr marL="1600200" indent="-228600">
              <a:tabLst>
                <a:tab pos="5541963" algn="r"/>
              </a:tabLst>
              <a:defRPr sz="2900" b="1">
                <a:solidFill>
                  <a:schemeClr val="tx1"/>
                </a:solidFill>
                <a:latin typeface="Arial" charset="0"/>
              </a:defRPr>
            </a:lvl4pPr>
            <a:lvl5pPr marL="2057400" indent="-228600">
              <a:tabLst>
                <a:tab pos="5541963" algn="r"/>
              </a:tabLst>
              <a:defRPr sz="2900" b="1">
                <a:solidFill>
                  <a:schemeClr val="tx1"/>
                </a:solidFill>
                <a:latin typeface="Arial" charset="0"/>
              </a:defRPr>
            </a:lvl5pPr>
            <a:lvl6pPr marL="2514600" indent="-228600" algn="ctr" eaLnBrk="0" fontAlgn="base" hangingPunct="0">
              <a:spcBef>
                <a:spcPct val="0"/>
              </a:spcBef>
              <a:spcAft>
                <a:spcPct val="0"/>
              </a:spcAft>
              <a:tabLst>
                <a:tab pos="5541963" algn="r"/>
              </a:tabLst>
              <a:defRPr sz="2900" b="1">
                <a:solidFill>
                  <a:schemeClr val="tx1"/>
                </a:solidFill>
                <a:latin typeface="Arial" charset="0"/>
              </a:defRPr>
            </a:lvl6pPr>
            <a:lvl7pPr marL="2971800" indent="-228600" algn="ctr" eaLnBrk="0" fontAlgn="base" hangingPunct="0">
              <a:spcBef>
                <a:spcPct val="0"/>
              </a:spcBef>
              <a:spcAft>
                <a:spcPct val="0"/>
              </a:spcAft>
              <a:tabLst>
                <a:tab pos="5541963" algn="r"/>
              </a:tabLst>
              <a:defRPr sz="2900" b="1">
                <a:solidFill>
                  <a:schemeClr val="tx1"/>
                </a:solidFill>
                <a:latin typeface="Arial" charset="0"/>
              </a:defRPr>
            </a:lvl7pPr>
            <a:lvl8pPr marL="3429000" indent="-228600" algn="ctr" eaLnBrk="0" fontAlgn="base" hangingPunct="0">
              <a:spcBef>
                <a:spcPct val="0"/>
              </a:spcBef>
              <a:spcAft>
                <a:spcPct val="0"/>
              </a:spcAft>
              <a:tabLst>
                <a:tab pos="5541963" algn="r"/>
              </a:tabLst>
              <a:defRPr sz="2900" b="1">
                <a:solidFill>
                  <a:schemeClr val="tx1"/>
                </a:solidFill>
                <a:latin typeface="Arial" charset="0"/>
              </a:defRPr>
            </a:lvl8pPr>
            <a:lvl9pPr marL="3886200" indent="-228600" algn="ctr" eaLnBrk="0" fontAlgn="base" hangingPunct="0">
              <a:spcBef>
                <a:spcPct val="0"/>
              </a:spcBef>
              <a:spcAft>
                <a:spcPct val="0"/>
              </a:spcAft>
              <a:tabLst>
                <a:tab pos="5541963"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cs typeface="Arial" charset="0"/>
              </a:rPr>
              <a:t>July 1</a:t>
            </a:r>
          </a:p>
        </p:txBody>
      </p:sp>
      <p:sp>
        <p:nvSpPr>
          <p:cNvPr id="47114"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711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3</a:t>
            </a:r>
            <a:endParaRPr lang="en-US" altLang="en-US" sz="1600" i="1" dirty="0">
              <a:solidFill>
                <a:schemeClr val="bg2"/>
              </a:solidFill>
              <a:latin typeface="Liberation Sans" panose="020B0604020202020204" pitchFamily="34" charset="0"/>
            </a:endParaRPr>
          </a:p>
        </p:txBody>
      </p:sp>
      <p:sp>
        <p:nvSpPr>
          <p:cNvPr id="13"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latin typeface="Liberation Sans" panose="020B0604020202020204" pitchFamily="34" charset="0"/>
              </a:rPr>
              <a:t>GAIN ON SALE</a:t>
            </a:r>
            <a:endParaRPr lang="en-US" altLang="en-US" sz="3200" dirty="0">
              <a:latin typeface="Liberation Sans" panose="020B0604020202020204" pitchFamily="34" charset="0"/>
            </a:endParaRPr>
          </a:p>
        </p:txBody>
      </p:sp>
      <p:sp>
        <p:nvSpPr>
          <p:cNvPr id="47109" name="Rectangle 8"/>
          <p:cNvSpPr>
            <a:spLocks noChangeArrowheads="1"/>
          </p:cNvSpPr>
          <p:nvPr/>
        </p:nvSpPr>
        <p:spPr bwMode="auto">
          <a:xfrm>
            <a:off x="7353300" y="649069"/>
            <a:ext cx="1638300" cy="646331"/>
          </a:xfrm>
          <a:prstGeom prst="rect">
            <a:avLst/>
          </a:prstGeom>
          <a:solidFill>
            <a:schemeClr val="accent3"/>
          </a:solidFill>
          <a:ln>
            <a:noFill/>
          </a:ln>
          <a:effectLst/>
        </p:spPr>
        <p:txBody>
          <a:bodyPr wrap="squar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1200" dirty="0" smtClean="0">
                <a:latin typeface="Liberation Sans" panose="020B0604020202020204" pitchFamily="34" charset="0"/>
              </a:rPr>
              <a:t>Illustration 10-19</a:t>
            </a:r>
            <a:endParaRPr lang="en-US" altLang="en-US" sz="1200" dirty="0">
              <a:latin typeface="Liberation Sans" panose="020B0604020202020204" pitchFamily="34" charset="0"/>
            </a:endParaRPr>
          </a:p>
          <a:p>
            <a:pPr algn="l"/>
            <a:r>
              <a:rPr lang="en-US" altLang="en-US" sz="1200" b="0" dirty="0">
                <a:latin typeface="Liberation Sans" panose="020B0604020202020204" pitchFamily="34" charset="0"/>
              </a:rPr>
              <a:t>Computation of gain on disposal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7141"/>
                                        </p:tgtEl>
                                        <p:attrNameLst>
                                          <p:attrName>style.visibility</p:attrName>
                                        </p:attrNameLst>
                                      </p:cBhvr>
                                      <p:to>
                                        <p:strVal val="visible"/>
                                      </p:to>
                                    </p:set>
                                    <p:animEffect transition="in" filter="wipe(left)">
                                      <p:cBhvr>
                                        <p:cTn id="7" dur="500"/>
                                        <p:tgtEl>
                                          <p:spTgt spid="987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7142"/>
                                        </p:tgtEl>
                                        <p:attrNameLst>
                                          <p:attrName>style.visibility</p:attrName>
                                        </p:attrNameLst>
                                      </p:cBhvr>
                                      <p:to>
                                        <p:strVal val="visible"/>
                                      </p:to>
                                    </p:set>
                                    <p:animEffect transition="in" filter="wipe(left)">
                                      <p:cBhvr>
                                        <p:cTn id="12" dur="500"/>
                                        <p:tgtEl>
                                          <p:spTgt spid="9871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7145"/>
                                        </p:tgtEl>
                                        <p:attrNameLst>
                                          <p:attrName>style.visibility</p:attrName>
                                        </p:attrNameLst>
                                      </p:cBhvr>
                                      <p:to>
                                        <p:strVal val="visible"/>
                                      </p:to>
                                    </p:set>
                                    <p:animEffect transition="in" filter="wipe(left)">
                                      <p:cBhvr>
                                        <p:cTn id="17" dur="500"/>
                                        <p:tgtEl>
                                          <p:spTgt spid="9871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87146"/>
                                        </p:tgtEl>
                                        <p:attrNameLst>
                                          <p:attrName>style.visibility</p:attrName>
                                        </p:attrNameLst>
                                      </p:cBhvr>
                                      <p:to>
                                        <p:strVal val="visible"/>
                                      </p:to>
                                    </p:set>
                                    <p:animEffect transition="in" filter="wipe(left)">
                                      <p:cBhvr>
                                        <p:cTn id="22" dur="500"/>
                                        <p:tgtEl>
                                          <p:spTgt spid="987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1" grpId="0" autoUpdateAnimBg="0"/>
      <p:bldP spid="987142" grpId="0" autoUpdateAnimBg="0"/>
      <p:bldP spid="987145" grpId="0" autoUpdateAnimBg="0"/>
      <p:bldP spid="98714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6" name="Text Box 4"/>
          <p:cNvSpPr txBox="1">
            <a:spLocks noChangeArrowheads="1"/>
          </p:cNvSpPr>
          <p:nvPr/>
        </p:nvSpPr>
        <p:spPr bwMode="auto">
          <a:xfrm>
            <a:off x="1524000" y="4554538"/>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900" b="1">
                <a:solidFill>
                  <a:schemeClr val="tx1"/>
                </a:solidFill>
                <a:latin typeface="Arial" charset="0"/>
              </a:defRPr>
            </a:lvl1pPr>
            <a:lvl2pPr marL="742950" indent="-285750">
              <a:tabLst>
                <a:tab pos="5541963" algn="r"/>
              </a:tabLst>
              <a:defRPr sz="2900" b="1">
                <a:solidFill>
                  <a:schemeClr val="tx1"/>
                </a:solidFill>
                <a:latin typeface="Arial" charset="0"/>
              </a:defRPr>
            </a:lvl2pPr>
            <a:lvl3pPr marL="1143000" indent="-228600">
              <a:tabLst>
                <a:tab pos="5541963" algn="r"/>
              </a:tabLst>
              <a:defRPr sz="2900" b="1">
                <a:solidFill>
                  <a:schemeClr val="tx1"/>
                </a:solidFill>
                <a:latin typeface="Arial" charset="0"/>
              </a:defRPr>
            </a:lvl3pPr>
            <a:lvl4pPr marL="1600200" indent="-228600">
              <a:tabLst>
                <a:tab pos="5541963" algn="r"/>
              </a:tabLst>
              <a:defRPr sz="2900" b="1">
                <a:solidFill>
                  <a:schemeClr val="tx1"/>
                </a:solidFill>
                <a:latin typeface="Arial" charset="0"/>
              </a:defRPr>
            </a:lvl4pPr>
            <a:lvl5pPr marL="2057400" indent="-228600">
              <a:tabLst>
                <a:tab pos="5541963" algn="r"/>
              </a:tabLst>
              <a:defRPr sz="2900" b="1">
                <a:solidFill>
                  <a:schemeClr val="tx1"/>
                </a:solidFill>
                <a:latin typeface="Arial" charset="0"/>
              </a:defRPr>
            </a:lvl5pPr>
            <a:lvl6pPr marL="2514600" indent="-228600" algn="ctr" eaLnBrk="0" fontAlgn="base" hangingPunct="0">
              <a:spcBef>
                <a:spcPct val="0"/>
              </a:spcBef>
              <a:spcAft>
                <a:spcPct val="0"/>
              </a:spcAft>
              <a:tabLst>
                <a:tab pos="5541963" algn="r"/>
              </a:tabLst>
              <a:defRPr sz="2900" b="1">
                <a:solidFill>
                  <a:schemeClr val="tx1"/>
                </a:solidFill>
                <a:latin typeface="Arial" charset="0"/>
              </a:defRPr>
            </a:lvl6pPr>
            <a:lvl7pPr marL="2971800" indent="-228600" algn="ctr" eaLnBrk="0" fontAlgn="base" hangingPunct="0">
              <a:spcBef>
                <a:spcPct val="0"/>
              </a:spcBef>
              <a:spcAft>
                <a:spcPct val="0"/>
              </a:spcAft>
              <a:tabLst>
                <a:tab pos="5541963" algn="r"/>
              </a:tabLst>
              <a:defRPr sz="2900" b="1">
                <a:solidFill>
                  <a:schemeClr val="tx1"/>
                </a:solidFill>
                <a:latin typeface="Arial" charset="0"/>
              </a:defRPr>
            </a:lvl7pPr>
            <a:lvl8pPr marL="3429000" indent="-228600" algn="ctr" eaLnBrk="0" fontAlgn="base" hangingPunct="0">
              <a:spcBef>
                <a:spcPct val="0"/>
              </a:spcBef>
              <a:spcAft>
                <a:spcPct val="0"/>
              </a:spcAft>
              <a:tabLst>
                <a:tab pos="5541963" algn="r"/>
              </a:tabLst>
              <a:defRPr sz="2900" b="1">
                <a:solidFill>
                  <a:schemeClr val="tx1"/>
                </a:solidFill>
                <a:latin typeface="Arial" charset="0"/>
              </a:defRPr>
            </a:lvl8pPr>
            <a:lvl9pPr marL="3886200" indent="-228600" algn="ctr" eaLnBrk="0" fontAlgn="base" hangingPunct="0">
              <a:spcBef>
                <a:spcPct val="0"/>
              </a:spcBef>
              <a:spcAft>
                <a:spcPct val="0"/>
              </a:spcAft>
              <a:tabLst>
                <a:tab pos="5541963"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cs typeface="Arial" charset="0"/>
              </a:rPr>
              <a:t>Cash	9,000</a:t>
            </a:r>
          </a:p>
        </p:txBody>
      </p:sp>
      <p:sp>
        <p:nvSpPr>
          <p:cNvPr id="1037317" name="Text Box 5"/>
          <p:cNvSpPr txBox="1">
            <a:spLocks noChangeArrowheads="1"/>
          </p:cNvSpPr>
          <p:nvPr/>
        </p:nvSpPr>
        <p:spPr bwMode="auto">
          <a:xfrm>
            <a:off x="1524000" y="5011738"/>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tabLst>
                <a:tab pos="5543550" algn="r"/>
                <a:tab pos="6969125" algn="r"/>
              </a:tabLst>
              <a:defRPr sz="2900" b="1">
                <a:solidFill>
                  <a:schemeClr val="tx1"/>
                </a:solidFill>
                <a:latin typeface="Arial" charset="0"/>
              </a:defRPr>
            </a:lvl1pPr>
            <a:lvl2pPr marL="742950" indent="-285750">
              <a:tabLst>
                <a:tab pos="5543550" algn="r"/>
                <a:tab pos="6969125" algn="r"/>
              </a:tabLst>
              <a:defRPr sz="2900" b="1">
                <a:solidFill>
                  <a:schemeClr val="tx1"/>
                </a:solidFill>
                <a:latin typeface="Arial" charset="0"/>
              </a:defRPr>
            </a:lvl2pPr>
            <a:lvl3pPr marL="1143000" indent="-228600">
              <a:tabLst>
                <a:tab pos="5543550" algn="r"/>
                <a:tab pos="6969125" algn="r"/>
              </a:tabLst>
              <a:defRPr sz="2900" b="1">
                <a:solidFill>
                  <a:schemeClr val="tx1"/>
                </a:solidFill>
                <a:latin typeface="Arial" charset="0"/>
              </a:defRPr>
            </a:lvl3pPr>
            <a:lvl4pPr marL="1600200" indent="-228600">
              <a:tabLst>
                <a:tab pos="5543550" algn="r"/>
                <a:tab pos="6969125" algn="r"/>
              </a:tabLst>
              <a:defRPr sz="2900" b="1">
                <a:solidFill>
                  <a:schemeClr val="tx1"/>
                </a:solidFill>
                <a:latin typeface="Arial" charset="0"/>
              </a:defRPr>
            </a:lvl4pPr>
            <a:lvl5pPr marL="2057400" indent="-228600">
              <a:tabLst>
                <a:tab pos="5543550"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5543550"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5543550"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5543550"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5543550" algn="r"/>
                <a:tab pos="6969125"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Accumulated Depreciation </a:t>
            </a:r>
            <a:r>
              <a:rPr lang="en-US" altLang="en-US" sz="2200" b="0" dirty="0">
                <a:latin typeface="Liberation Sans" panose="020B0604020202020204" pitchFamily="34" charset="0"/>
                <a:cs typeface="Arial" charset="0"/>
              </a:rPr>
              <a:t>	49,000</a:t>
            </a:r>
          </a:p>
        </p:txBody>
      </p:sp>
      <p:sp>
        <p:nvSpPr>
          <p:cNvPr id="48132" name="Rectangle 7"/>
          <p:cNvSpPr>
            <a:spLocks noChangeArrowheads="1"/>
          </p:cNvSpPr>
          <p:nvPr/>
        </p:nvSpPr>
        <p:spPr bwMode="auto">
          <a:xfrm>
            <a:off x="609600" y="2362200"/>
            <a:ext cx="1447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1200" dirty="0" smtClean="0">
                <a:latin typeface="Liberation Sans" panose="020B0604020202020204" pitchFamily="34" charset="0"/>
              </a:rPr>
              <a:t>Illustration 10-20</a:t>
            </a:r>
            <a:endParaRPr lang="en-US" altLang="en-US" sz="1200" dirty="0">
              <a:latin typeface="Liberation Sans" panose="020B0604020202020204" pitchFamily="34" charset="0"/>
            </a:endParaRPr>
          </a:p>
          <a:p>
            <a:pPr algn="l"/>
            <a:r>
              <a:rPr lang="en-US" altLang="en-US" sz="1200" b="0" dirty="0">
                <a:latin typeface="Liberation Sans" panose="020B0604020202020204" pitchFamily="34" charset="0"/>
              </a:rPr>
              <a:t>Computation of loss on disposal</a:t>
            </a:r>
          </a:p>
        </p:txBody>
      </p:sp>
      <p:sp>
        <p:nvSpPr>
          <p:cNvPr id="1037320" name="Text Box 8"/>
          <p:cNvSpPr txBox="1">
            <a:spLocks noChangeArrowheads="1"/>
          </p:cNvSpPr>
          <p:nvPr/>
        </p:nvSpPr>
        <p:spPr bwMode="auto">
          <a:xfrm>
            <a:off x="1524000" y="5897563"/>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541963" algn="r"/>
                <a:tab pos="6972300" algn="r"/>
              </a:tabLst>
              <a:defRPr sz="2900" b="1">
                <a:solidFill>
                  <a:schemeClr val="tx1"/>
                </a:solidFill>
                <a:latin typeface="Arial" charset="0"/>
              </a:defRPr>
            </a:lvl1pPr>
            <a:lvl2pPr marL="742950" indent="-285750">
              <a:tabLst>
                <a:tab pos="5541963" algn="r"/>
                <a:tab pos="6972300" algn="r"/>
              </a:tabLst>
              <a:defRPr sz="2900" b="1">
                <a:solidFill>
                  <a:schemeClr val="tx1"/>
                </a:solidFill>
                <a:latin typeface="Arial" charset="0"/>
              </a:defRPr>
            </a:lvl2pPr>
            <a:lvl3pPr marL="1143000" indent="-228600">
              <a:tabLst>
                <a:tab pos="5541963" algn="r"/>
                <a:tab pos="6972300" algn="r"/>
              </a:tabLst>
              <a:defRPr sz="2900" b="1">
                <a:solidFill>
                  <a:schemeClr val="tx1"/>
                </a:solidFill>
                <a:latin typeface="Arial" charset="0"/>
              </a:defRPr>
            </a:lvl3pPr>
            <a:lvl4pPr marL="1600200" indent="-228600">
              <a:tabLst>
                <a:tab pos="5541963" algn="r"/>
                <a:tab pos="6972300" algn="r"/>
              </a:tabLst>
              <a:defRPr sz="2900" b="1">
                <a:solidFill>
                  <a:schemeClr val="tx1"/>
                </a:solidFill>
                <a:latin typeface="Arial" charset="0"/>
              </a:defRPr>
            </a:lvl4pPr>
            <a:lvl5pPr marL="2057400" indent="-228600">
              <a:tabLst>
                <a:tab pos="5541963" algn="r"/>
                <a:tab pos="6972300" algn="r"/>
              </a:tabLst>
              <a:defRPr sz="2900" b="1">
                <a:solidFill>
                  <a:schemeClr val="tx1"/>
                </a:solidFill>
                <a:latin typeface="Arial" charset="0"/>
              </a:defRPr>
            </a:lvl5pPr>
            <a:lvl6pPr marL="2514600" indent="-228600" algn="ctr" eaLnBrk="0" fontAlgn="base" hangingPunct="0">
              <a:spcBef>
                <a:spcPct val="0"/>
              </a:spcBef>
              <a:spcAft>
                <a:spcPct val="0"/>
              </a:spcAft>
              <a:tabLst>
                <a:tab pos="5541963" algn="r"/>
                <a:tab pos="6972300" algn="r"/>
              </a:tabLst>
              <a:defRPr sz="2900" b="1">
                <a:solidFill>
                  <a:schemeClr val="tx1"/>
                </a:solidFill>
                <a:latin typeface="Arial" charset="0"/>
              </a:defRPr>
            </a:lvl6pPr>
            <a:lvl7pPr marL="2971800" indent="-228600" algn="ctr" eaLnBrk="0" fontAlgn="base" hangingPunct="0">
              <a:spcBef>
                <a:spcPct val="0"/>
              </a:spcBef>
              <a:spcAft>
                <a:spcPct val="0"/>
              </a:spcAft>
              <a:tabLst>
                <a:tab pos="5541963" algn="r"/>
                <a:tab pos="6972300" algn="r"/>
              </a:tabLst>
              <a:defRPr sz="2900" b="1">
                <a:solidFill>
                  <a:schemeClr val="tx1"/>
                </a:solidFill>
                <a:latin typeface="Arial" charset="0"/>
              </a:defRPr>
            </a:lvl7pPr>
            <a:lvl8pPr marL="3429000" indent="-228600" algn="ctr" eaLnBrk="0" fontAlgn="base" hangingPunct="0">
              <a:spcBef>
                <a:spcPct val="0"/>
              </a:spcBef>
              <a:spcAft>
                <a:spcPct val="0"/>
              </a:spcAft>
              <a:tabLst>
                <a:tab pos="5541963" algn="r"/>
                <a:tab pos="6972300" algn="r"/>
              </a:tabLst>
              <a:defRPr sz="2900" b="1">
                <a:solidFill>
                  <a:schemeClr val="tx1"/>
                </a:solidFill>
                <a:latin typeface="Arial" charset="0"/>
              </a:defRPr>
            </a:lvl8pPr>
            <a:lvl9pPr marL="3886200" indent="-228600" algn="ctr" eaLnBrk="0" fontAlgn="base" hangingPunct="0">
              <a:spcBef>
                <a:spcPct val="0"/>
              </a:spcBef>
              <a:spcAft>
                <a:spcPct val="0"/>
              </a:spcAft>
              <a:tabLst>
                <a:tab pos="5541963" algn="r"/>
                <a:tab pos="6972300"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cs typeface="Arial" charset="0"/>
              </a:rPr>
              <a:t>	Equipment		60,000</a:t>
            </a:r>
          </a:p>
        </p:txBody>
      </p:sp>
      <p:sp>
        <p:nvSpPr>
          <p:cNvPr id="1037321" name="Text Box 9"/>
          <p:cNvSpPr txBox="1">
            <a:spLocks noChangeArrowheads="1"/>
          </p:cNvSpPr>
          <p:nvPr/>
        </p:nvSpPr>
        <p:spPr bwMode="auto">
          <a:xfrm>
            <a:off x="1524000" y="5472113"/>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tabLst>
                <a:tab pos="5549900" algn="r"/>
                <a:tab pos="6969125" algn="r"/>
              </a:tabLst>
              <a:defRPr sz="2900" b="1">
                <a:solidFill>
                  <a:schemeClr val="tx1"/>
                </a:solidFill>
                <a:latin typeface="Arial" charset="0"/>
              </a:defRPr>
            </a:lvl1pPr>
            <a:lvl2pPr marL="742950" indent="-285750">
              <a:tabLst>
                <a:tab pos="5549900" algn="r"/>
                <a:tab pos="6969125" algn="r"/>
              </a:tabLst>
              <a:defRPr sz="2900" b="1">
                <a:solidFill>
                  <a:schemeClr val="tx1"/>
                </a:solidFill>
                <a:latin typeface="Arial" charset="0"/>
              </a:defRPr>
            </a:lvl2pPr>
            <a:lvl3pPr marL="1143000" indent="-228600">
              <a:tabLst>
                <a:tab pos="5549900" algn="r"/>
                <a:tab pos="6969125" algn="r"/>
              </a:tabLst>
              <a:defRPr sz="2900" b="1">
                <a:solidFill>
                  <a:schemeClr val="tx1"/>
                </a:solidFill>
                <a:latin typeface="Arial" charset="0"/>
              </a:defRPr>
            </a:lvl3pPr>
            <a:lvl4pPr marL="1600200" indent="-228600">
              <a:tabLst>
                <a:tab pos="5549900" algn="r"/>
                <a:tab pos="6969125" algn="r"/>
              </a:tabLst>
              <a:defRPr sz="2900" b="1">
                <a:solidFill>
                  <a:schemeClr val="tx1"/>
                </a:solidFill>
                <a:latin typeface="Arial" charset="0"/>
              </a:defRPr>
            </a:lvl4pPr>
            <a:lvl5pPr marL="2057400" indent="-228600">
              <a:tabLst>
                <a:tab pos="5549900"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5549900"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5549900"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5549900"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5549900" algn="r"/>
                <a:tab pos="6969125"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Loss on Disposal of Plant Assets</a:t>
            </a:r>
            <a:r>
              <a:rPr lang="en-US" altLang="en-US" sz="2200" b="0" dirty="0">
                <a:latin typeface="Liberation Sans" panose="020B0604020202020204" pitchFamily="34" charset="0"/>
                <a:cs typeface="Arial" charset="0"/>
              </a:rPr>
              <a:t>	2,000</a:t>
            </a:r>
          </a:p>
        </p:txBody>
      </p:sp>
      <p:sp>
        <p:nvSpPr>
          <p:cNvPr id="48135" name="Text Box 10"/>
          <p:cNvSpPr txBox="1">
            <a:spLocks noChangeArrowheads="1"/>
          </p:cNvSpPr>
          <p:nvPr/>
        </p:nvSpPr>
        <p:spPr bwMode="auto">
          <a:xfrm>
            <a:off x="381000" y="4554538"/>
            <a:ext cx="1219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900" b="1">
                <a:solidFill>
                  <a:schemeClr val="tx1"/>
                </a:solidFill>
                <a:latin typeface="Arial" charset="0"/>
              </a:defRPr>
            </a:lvl1pPr>
            <a:lvl2pPr marL="742950" indent="-285750">
              <a:tabLst>
                <a:tab pos="5541963" algn="r"/>
              </a:tabLst>
              <a:defRPr sz="2900" b="1">
                <a:solidFill>
                  <a:schemeClr val="tx1"/>
                </a:solidFill>
                <a:latin typeface="Arial" charset="0"/>
              </a:defRPr>
            </a:lvl2pPr>
            <a:lvl3pPr marL="1143000" indent="-228600">
              <a:tabLst>
                <a:tab pos="5541963" algn="r"/>
              </a:tabLst>
              <a:defRPr sz="2900" b="1">
                <a:solidFill>
                  <a:schemeClr val="tx1"/>
                </a:solidFill>
                <a:latin typeface="Arial" charset="0"/>
              </a:defRPr>
            </a:lvl3pPr>
            <a:lvl4pPr marL="1600200" indent="-228600">
              <a:tabLst>
                <a:tab pos="5541963" algn="r"/>
              </a:tabLst>
              <a:defRPr sz="2900" b="1">
                <a:solidFill>
                  <a:schemeClr val="tx1"/>
                </a:solidFill>
                <a:latin typeface="Arial" charset="0"/>
              </a:defRPr>
            </a:lvl4pPr>
            <a:lvl5pPr marL="2057400" indent="-228600">
              <a:tabLst>
                <a:tab pos="5541963" algn="r"/>
              </a:tabLst>
              <a:defRPr sz="2900" b="1">
                <a:solidFill>
                  <a:schemeClr val="tx1"/>
                </a:solidFill>
                <a:latin typeface="Arial" charset="0"/>
              </a:defRPr>
            </a:lvl5pPr>
            <a:lvl6pPr marL="2514600" indent="-228600" algn="ctr" eaLnBrk="0" fontAlgn="base" hangingPunct="0">
              <a:spcBef>
                <a:spcPct val="0"/>
              </a:spcBef>
              <a:spcAft>
                <a:spcPct val="0"/>
              </a:spcAft>
              <a:tabLst>
                <a:tab pos="5541963" algn="r"/>
              </a:tabLst>
              <a:defRPr sz="2900" b="1">
                <a:solidFill>
                  <a:schemeClr val="tx1"/>
                </a:solidFill>
                <a:latin typeface="Arial" charset="0"/>
              </a:defRPr>
            </a:lvl6pPr>
            <a:lvl7pPr marL="2971800" indent="-228600" algn="ctr" eaLnBrk="0" fontAlgn="base" hangingPunct="0">
              <a:spcBef>
                <a:spcPct val="0"/>
              </a:spcBef>
              <a:spcAft>
                <a:spcPct val="0"/>
              </a:spcAft>
              <a:tabLst>
                <a:tab pos="5541963" algn="r"/>
              </a:tabLst>
              <a:defRPr sz="2900" b="1">
                <a:solidFill>
                  <a:schemeClr val="tx1"/>
                </a:solidFill>
                <a:latin typeface="Arial" charset="0"/>
              </a:defRPr>
            </a:lvl7pPr>
            <a:lvl8pPr marL="3429000" indent="-228600" algn="ctr" eaLnBrk="0" fontAlgn="base" hangingPunct="0">
              <a:spcBef>
                <a:spcPct val="0"/>
              </a:spcBef>
              <a:spcAft>
                <a:spcPct val="0"/>
              </a:spcAft>
              <a:tabLst>
                <a:tab pos="5541963" algn="r"/>
              </a:tabLst>
              <a:defRPr sz="2900" b="1">
                <a:solidFill>
                  <a:schemeClr val="tx1"/>
                </a:solidFill>
                <a:latin typeface="Arial" charset="0"/>
              </a:defRPr>
            </a:lvl8pPr>
            <a:lvl9pPr marL="3886200" indent="-228600" algn="ctr" eaLnBrk="0" fontAlgn="base" hangingPunct="0">
              <a:spcBef>
                <a:spcPct val="0"/>
              </a:spcBef>
              <a:spcAft>
                <a:spcPct val="0"/>
              </a:spcAft>
              <a:tabLst>
                <a:tab pos="5541963"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cs typeface="Arial" charset="0"/>
              </a:rPr>
              <a:t>July 1</a:t>
            </a:r>
          </a:p>
        </p:txBody>
      </p:sp>
      <p:sp>
        <p:nvSpPr>
          <p:cNvPr id="48136" name="Text Box 12"/>
          <p:cNvSpPr txBox="1">
            <a:spLocks noChangeArrowheads="1"/>
          </p:cNvSpPr>
          <p:nvPr/>
        </p:nvSpPr>
        <p:spPr bwMode="auto">
          <a:xfrm>
            <a:off x="609600" y="1295400"/>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15000"/>
              </a:lnSpc>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Assume that instead of selling the office furniture for $16,000, Wright sells it for $9,000.</a:t>
            </a:r>
          </a:p>
        </p:txBody>
      </p:sp>
      <p:sp>
        <p:nvSpPr>
          <p:cNvPr id="48138"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3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3</a:t>
            </a:r>
            <a:endParaRPr lang="en-US" altLang="en-US" sz="1600" i="1" dirty="0">
              <a:solidFill>
                <a:schemeClr val="bg2"/>
              </a:solidFill>
              <a:latin typeface="Liberation Sans" panose="020B0604020202020204" pitchFamily="34" charset="0"/>
            </a:endParaRPr>
          </a:p>
        </p:txBody>
      </p:sp>
      <p:pic>
        <p:nvPicPr>
          <p:cNvPr id="48140" name="Picture 1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133600" y="2362200"/>
            <a:ext cx="6629400" cy="198138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13"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dirty="0">
                <a:latin typeface="Liberation Sans" panose="020B0604020202020204" pitchFamily="34" charset="0"/>
              </a:rPr>
              <a:t>LOSS ON SALE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7316"/>
                                        </p:tgtEl>
                                        <p:attrNameLst>
                                          <p:attrName>style.visibility</p:attrName>
                                        </p:attrNameLst>
                                      </p:cBhvr>
                                      <p:to>
                                        <p:strVal val="visible"/>
                                      </p:to>
                                    </p:set>
                                    <p:animEffect transition="in" filter="wipe(left)">
                                      <p:cBhvr>
                                        <p:cTn id="7" dur="500"/>
                                        <p:tgtEl>
                                          <p:spTgt spid="1037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7317"/>
                                        </p:tgtEl>
                                        <p:attrNameLst>
                                          <p:attrName>style.visibility</p:attrName>
                                        </p:attrNameLst>
                                      </p:cBhvr>
                                      <p:to>
                                        <p:strVal val="visible"/>
                                      </p:to>
                                    </p:set>
                                    <p:animEffect transition="in" filter="wipe(left)">
                                      <p:cBhvr>
                                        <p:cTn id="12" dur="500"/>
                                        <p:tgtEl>
                                          <p:spTgt spid="1037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7321"/>
                                        </p:tgtEl>
                                        <p:attrNameLst>
                                          <p:attrName>style.visibility</p:attrName>
                                        </p:attrNameLst>
                                      </p:cBhvr>
                                      <p:to>
                                        <p:strVal val="visible"/>
                                      </p:to>
                                    </p:set>
                                    <p:animEffect transition="in" filter="wipe(left)">
                                      <p:cBhvr>
                                        <p:cTn id="17" dur="500"/>
                                        <p:tgtEl>
                                          <p:spTgt spid="10373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37320"/>
                                        </p:tgtEl>
                                        <p:attrNameLst>
                                          <p:attrName>style.visibility</p:attrName>
                                        </p:attrNameLst>
                                      </p:cBhvr>
                                      <p:to>
                                        <p:strVal val="visible"/>
                                      </p:to>
                                    </p:set>
                                    <p:animEffect transition="in" filter="wipe(left)">
                                      <p:cBhvr>
                                        <p:cTn id="22" dur="500"/>
                                        <p:tgtEl>
                                          <p:spTgt spid="1037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16" grpId="0" autoUpdateAnimBg="0"/>
      <p:bldP spid="1037317" grpId="0" autoUpdateAnimBg="0"/>
      <p:bldP spid="1037320" grpId="0" autoUpdateAnimBg="0"/>
      <p:bldP spid="103732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599" y="1447800"/>
            <a:ext cx="8001001" cy="226215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900"/>
              </a:spcBef>
              <a:buClrTx/>
              <a:buSzTx/>
              <a:buNone/>
            </a:pPr>
            <a:r>
              <a:rPr lang="en-US" sz="2100" b="0" dirty="0" smtClean="0">
                <a:solidFill>
                  <a:schemeClr val="tx1"/>
                </a:solidFill>
                <a:latin typeface="Liberation Sans" panose="020B0604020202020204" pitchFamily="34" charset="0"/>
              </a:rPr>
              <a:t>Overland </a:t>
            </a:r>
            <a:r>
              <a:rPr lang="en-US" sz="2100" b="0" dirty="0">
                <a:solidFill>
                  <a:schemeClr val="tx1"/>
                </a:solidFill>
                <a:latin typeface="Liberation Sans" panose="020B0604020202020204" pitchFamily="34" charset="0"/>
              </a:rPr>
              <a:t>Trucking has an old truck that cost $30,000, and it has accumulated </a:t>
            </a:r>
            <a:r>
              <a:rPr lang="en-US" sz="2100" b="0" dirty="0" smtClean="0">
                <a:solidFill>
                  <a:schemeClr val="tx1"/>
                </a:solidFill>
                <a:latin typeface="Liberation Sans" panose="020B0604020202020204" pitchFamily="34" charset="0"/>
              </a:rPr>
              <a:t>depreciation of </a:t>
            </a:r>
            <a:r>
              <a:rPr lang="en-US" sz="2100" b="0" dirty="0">
                <a:solidFill>
                  <a:schemeClr val="tx1"/>
                </a:solidFill>
                <a:latin typeface="Liberation Sans" panose="020B0604020202020204" pitchFamily="34" charset="0"/>
              </a:rPr>
              <a:t>$16,000 on this truck. Overland has decided to sell the truck.</a:t>
            </a:r>
            <a:r>
              <a:rPr lang="en-US" sz="2100" dirty="0">
                <a:solidFill>
                  <a:schemeClr val="tx1"/>
                </a:solidFill>
                <a:latin typeface="Liberation Sans" panose="020B0604020202020204" pitchFamily="34" charset="0"/>
              </a:rPr>
              <a:t> (a) </a:t>
            </a:r>
            <a:r>
              <a:rPr lang="en-US" sz="2100" b="0" dirty="0">
                <a:solidFill>
                  <a:schemeClr val="tx1"/>
                </a:solidFill>
                <a:latin typeface="Liberation Sans" panose="020B0604020202020204" pitchFamily="34" charset="0"/>
              </a:rPr>
              <a:t>What </a:t>
            </a:r>
            <a:r>
              <a:rPr lang="en-US" sz="2100" b="0" dirty="0" smtClean="0">
                <a:solidFill>
                  <a:schemeClr val="tx1"/>
                </a:solidFill>
                <a:latin typeface="Liberation Sans" panose="020B0604020202020204" pitchFamily="34" charset="0"/>
              </a:rPr>
              <a:t>entry would </a:t>
            </a:r>
            <a:r>
              <a:rPr lang="en-US" sz="2100" b="0" dirty="0">
                <a:solidFill>
                  <a:schemeClr val="tx1"/>
                </a:solidFill>
                <a:latin typeface="Liberation Sans" panose="020B0604020202020204" pitchFamily="34" charset="0"/>
              </a:rPr>
              <a:t>Overland Trucking make to record the sale of the truck for </a:t>
            </a:r>
            <a:r>
              <a:rPr lang="en-US" sz="2100" dirty="0">
                <a:solidFill>
                  <a:schemeClr val="tx1"/>
                </a:solidFill>
                <a:latin typeface="Liberation Sans" panose="020B0604020202020204" pitchFamily="34" charset="0"/>
              </a:rPr>
              <a:t>$17,000 cash</a:t>
            </a:r>
            <a:r>
              <a:rPr lang="en-US" sz="2100" b="0" dirty="0" smtClean="0">
                <a:solidFill>
                  <a:schemeClr val="tx1"/>
                </a:solidFill>
                <a:latin typeface="Liberation Sans" panose="020B0604020202020204" pitchFamily="34" charset="0"/>
              </a:rPr>
              <a:t>? </a:t>
            </a:r>
            <a:endParaRPr lang="en-US" sz="2100" b="0" dirty="0">
              <a:solidFill>
                <a:schemeClr val="tx1"/>
              </a:solidFill>
              <a:latin typeface="Liberation Sans" panose="020B0604020202020204" pitchFamily="34" charset="0"/>
            </a:endParaRPr>
          </a:p>
          <a:p>
            <a:pPr>
              <a:lnSpc>
                <a:spcPct val="120000"/>
              </a:lnSpc>
              <a:spcBef>
                <a:spcPts val="1800"/>
              </a:spcBef>
              <a:buClrTx/>
              <a:buSzTx/>
              <a:buNone/>
            </a:pPr>
            <a:r>
              <a:rPr lang="en-US" altLang="en-US" sz="2100" dirty="0" smtClean="0">
                <a:solidFill>
                  <a:srgbClr val="FF0000"/>
                </a:solidFill>
                <a:latin typeface="Liberation Sans" panose="020B0604020202020204" pitchFamily="34" charset="0"/>
              </a:rPr>
              <a:t>Solution</a:t>
            </a:r>
            <a:endParaRPr lang="en-US" altLang="en-US" sz="2100" dirty="0">
              <a:solidFill>
                <a:srgbClr val="FF0000"/>
              </a:solidFill>
              <a:latin typeface="Liberation Sans" panose="020B0604020202020204" pitchFamily="34" charset="0"/>
            </a:endParaRP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15" name="Text Box 35"/>
          <p:cNvSpPr txBox="1">
            <a:spLocks noChangeArrowheads="1"/>
          </p:cNvSpPr>
          <p:nvPr/>
        </p:nvSpPr>
        <p:spPr bwMode="auto">
          <a:xfrm>
            <a:off x="838200" y="3796428"/>
            <a:ext cx="7772400" cy="1731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257800" algn="r"/>
                <a:tab pos="6286500" algn="r"/>
                <a:tab pos="7426325" algn="r"/>
              </a:tabLst>
              <a:defRPr sz="2900" b="1">
                <a:solidFill>
                  <a:schemeClr val="tx1"/>
                </a:solidFill>
                <a:latin typeface="Arial" charset="0"/>
              </a:defRPr>
            </a:lvl1pPr>
            <a:lvl2pPr marL="742950" indent="-285750">
              <a:tabLst>
                <a:tab pos="5257800" algn="r"/>
                <a:tab pos="6286500" algn="r"/>
                <a:tab pos="7426325" algn="r"/>
              </a:tabLst>
              <a:defRPr sz="2900" b="1">
                <a:solidFill>
                  <a:schemeClr val="tx1"/>
                </a:solidFill>
                <a:latin typeface="Arial" charset="0"/>
              </a:defRPr>
            </a:lvl2pPr>
            <a:lvl3pPr marL="1143000" indent="-228600">
              <a:tabLst>
                <a:tab pos="5257800" algn="r"/>
                <a:tab pos="6286500" algn="r"/>
                <a:tab pos="7426325" algn="r"/>
              </a:tabLst>
              <a:defRPr sz="2900" b="1">
                <a:solidFill>
                  <a:schemeClr val="tx1"/>
                </a:solidFill>
                <a:latin typeface="Arial" charset="0"/>
              </a:defRPr>
            </a:lvl3pPr>
            <a:lvl4pPr marL="1600200" indent="-228600">
              <a:tabLst>
                <a:tab pos="5257800" algn="r"/>
                <a:tab pos="6286500" algn="r"/>
                <a:tab pos="7426325" algn="r"/>
              </a:tabLst>
              <a:defRPr sz="2900" b="1">
                <a:solidFill>
                  <a:schemeClr val="tx1"/>
                </a:solidFill>
                <a:latin typeface="Arial" charset="0"/>
              </a:defRPr>
            </a:lvl4pPr>
            <a:lvl5pPr marL="2057400" indent="-228600">
              <a:tabLst>
                <a:tab pos="5257800" algn="r"/>
                <a:tab pos="6286500" algn="r"/>
                <a:tab pos="7426325"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9pPr>
          </a:lstStyle>
          <a:p>
            <a:pPr algn="l">
              <a:spcBef>
                <a:spcPts val="900"/>
              </a:spcBef>
              <a:spcAft>
                <a:spcPts val="0"/>
              </a:spcAft>
              <a:buSzPct val="80000"/>
            </a:pPr>
            <a:r>
              <a:rPr lang="en-US" sz="2100" b="0" dirty="0" smtClean="0">
                <a:latin typeface="Liberation Sans" panose="020B0604020202020204" pitchFamily="34" charset="0"/>
              </a:rPr>
              <a:t>Cash 		17,000</a:t>
            </a:r>
          </a:p>
          <a:p>
            <a:pPr algn="l">
              <a:spcBef>
                <a:spcPts val="900"/>
              </a:spcBef>
              <a:spcAft>
                <a:spcPts val="0"/>
              </a:spcAft>
              <a:buSzPct val="80000"/>
            </a:pPr>
            <a:r>
              <a:rPr lang="en-US" sz="2100" b="0" dirty="0" smtClean="0">
                <a:latin typeface="Liberation Sans" panose="020B0604020202020204" pitchFamily="34" charset="0"/>
              </a:rPr>
              <a:t>Accumulated </a:t>
            </a:r>
            <a:r>
              <a:rPr lang="en-US" sz="2100" b="0" dirty="0">
                <a:latin typeface="Liberation Sans" panose="020B0604020202020204" pitchFamily="34" charset="0"/>
              </a:rPr>
              <a:t>Depreciation—Equipment </a:t>
            </a:r>
            <a:r>
              <a:rPr lang="en-US" sz="2100" b="0" dirty="0" smtClean="0">
                <a:latin typeface="Liberation Sans" panose="020B0604020202020204" pitchFamily="34" charset="0"/>
              </a:rPr>
              <a:t>		16,000</a:t>
            </a:r>
          </a:p>
          <a:p>
            <a:pPr algn="l">
              <a:spcBef>
                <a:spcPts val="900"/>
              </a:spcBef>
              <a:spcAft>
                <a:spcPts val="0"/>
              </a:spcAft>
              <a:buSzPct val="80000"/>
            </a:pPr>
            <a:r>
              <a:rPr lang="en-US" sz="2100" b="0" dirty="0" smtClean="0">
                <a:latin typeface="Liberation Sans" panose="020B0604020202020204" pitchFamily="34" charset="0"/>
              </a:rPr>
              <a:t>	Equipment 			30,000</a:t>
            </a:r>
          </a:p>
          <a:p>
            <a:pPr algn="l">
              <a:spcBef>
                <a:spcPts val="900"/>
              </a:spcBef>
              <a:spcAft>
                <a:spcPts val="0"/>
              </a:spcAft>
              <a:buSzPct val="80000"/>
            </a:pPr>
            <a:r>
              <a:rPr lang="en-US" sz="2100" b="0" dirty="0" smtClean="0">
                <a:latin typeface="Liberation Sans" panose="020B0604020202020204" pitchFamily="34" charset="0"/>
              </a:rPr>
              <a:t>	Gain </a:t>
            </a:r>
            <a:r>
              <a:rPr lang="en-US" sz="2100" b="0" dirty="0">
                <a:latin typeface="Liberation Sans" panose="020B0604020202020204" pitchFamily="34" charset="0"/>
              </a:rPr>
              <a:t>on Disposal of Plant </a:t>
            </a:r>
            <a:r>
              <a:rPr lang="en-US" sz="2100" b="0" dirty="0" smtClean="0">
                <a:latin typeface="Liberation Sans" panose="020B0604020202020204" pitchFamily="34" charset="0"/>
              </a:rPr>
              <a:t>Assets 			3,000</a:t>
            </a:r>
            <a:endParaRPr lang="en-US" altLang="en-US" sz="2100" b="0" dirty="0">
              <a:latin typeface="Liberation Sans" panose="020B0604020202020204" pitchFamily="34" charset="0"/>
            </a:endParaRPr>
          </a:p>
        </p:txBody>
      </p:sp>
      <p:sp>
        <p:nvSpPr>
          <p:cNvPr id="16" name="Text Box 35"/>
          <p:cNvSpPr txBox="1">
            <a:spLocks noChangeArrowheads="1"/>
          </p:cNvSpPr>
          <p:nvPr/>
        </p:nvSpPr>
        <p:spPr bwMode="auto">
          <a:xfrm>
            <a:off x="838200" y="5604302"/>
            <a:ext cx="7772400"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257800" algn="r"/>
                <a:tab pos="6286500" algn="r"/>
                <a:tab pos="7426325" algn="r"/>
              </a:tabLst>
              <a:defRPr sz="2900" b="1">
                <a:solidFill>
                  <a:schemeClr val="tx1"/>
                </a:solidFill>
                <a:latin typeface="Arial" charset="0"/>
              </a:defRPr>
            </a:lvl1pPr>
            <a:lvl2pPr marL="742950" indent="-285750">
              <a:tabLst>
                <a:tab pos="5257800" algn="r"/>
                <a:tab pos="6286500" algn="r"/>
                <a:tab pos="7426325" algn="r"/>
              </a:tabLst>
              <a:defRPr sz="2900" b="1">
                <a:solidFill>
                  <a:schemeClr val="tx1"/>
                </a:solidFill>
                <a:latin typeface="Arial" charset="0"/>
              </a:defRPr>
            </a:lvl2pPr>
            <a:lvl3pPr marL="1143000" indent="-228600">
              <a:tabLst>
                <a:tab pos="5257800" algn="r"/>
                <a:tab pos="6286500" algn="r"/>
                <a:tab pos="7426325" algn="r"/>
              </a:tabLst>
              <a:defRPr sz="2900" b="1">
                <a:solidFill>
                  <a:schemeClr val="tx1"/>
                </a:solidFill>
                <a:latin typeface="Arial" charset="0"/>
              </a:defRPr>
            </a:lvl3pPr>
            <a:lvl4pPr marL="1600200" indent="-228600">
              <a:tabLst>
                <a:tab pos="5257800" algn="r"/>
                <a:tab pos="6286500" algn="r"/>
                <a:tab pos="7426325" algn="r"/>
              </a:tabLst>
              <a:defRPr sz="2900" b="1">
                <a:solidFill>
                  <a:schemeClr val="tx1"/>
                </a:solidFill>
                <a:latin typeface="Arial" charset="0"/>
              </a:defRPr>
            </a:lvl4pPr>
            <a:lvl5pPr marL="2057400" indent="-228600">
              <a:tabLst>
                <a:tab pos="5257800" algn="r"/>
                <a:tab pos="6286500" algn="r"/>
                <a:tab pos="7426325"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9pPr>
          </a:lstStyle>
          <a:p>
            <a:pPr algn="l">
              <a:spcBef>
                <a:spcPct val="5000"/>
              </a:spcBef>
              <a:spcAft>
                <a:spcPct val="20000"/>
              </a:spcAft>
              <a:buSzPct val="80000"/>
            </a:pPr>
            <a:r>
              <a:rPr lang="en-US" sz="2100" b="0" dirty="0" smtClean="0">
                <a:latin typeface="Liberation Sans" panose="020B0604020202020204" pitchFamily="34" charset="0"/>
              </a:rPr>
              <a:t>[$17,000 - ($30,000 - $16,000)]</a:t>
            </a:r>
            <a:endParaRPr lang="en-US" altLang="en-US" sz="2100" b="0" dirty="0">
              <a:latin typeface="Liberation Sans" panose="020B0604020202020204" pitchFamily="34" charset="0"/>
            </a:endParaRPr>
          </a:p>
        </p:txBody>
      </p:sp>
      <p:sp>
        <p:nvSpPr>
          <p:cNvPr id="17" name="TextBox 16"/>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8" name="TextBox 27"/>
          <p:cNvSpPr txBox="1"/>
          <p:nvPr/>
        </p:nvSpPr>
        <p:spPr>
          <a:xfrm>
            <a:off x="3276600" y="429772"/>
            <a:ext cx="5486400" cy="628216"/>
          </a:xfrm>
          <a:prstGeom prst="rect">
            <a:avLst/>
          </a:prstGeom>
          <a:solidFill>
            <a:srgbClr val="0027A4"/>
          </a:solidFill>
          <a:ln>
            <a:noFill/>
          </a:ln>
          <a:effectLst/>
        </p:spPr>
        <p:txBody>
          <a:bodyPr wrap="square" tIns="27432" rIns="365760" anchor="ctr"/>
          <a:lstStyle>
            <a:defPPr>
              <a:defRPr lang="en-US"/>
            </a:defPPr>
            <a:lvl1pPr marL="117475" algn="l">
              <a:defRPr b="1">
                <a:solidFill>
                  <a:schemeClr val="accent3"/>
                </a:solidFill>
                <a:latin typeface="Liberation Sans" panose="020B0604020202020204" pitchFamily="34" charset="0"/>
              </a:defRPr>
            </a:lvl1pPr>
          </a:lstStyle>
          <a:p>
            <a:pPr marL="49213"/>
            <a:r>
              <a:rPr lang="en-US" sz="3100" dirty="0" smtClean="0"/>
              <a:t>Plant Asset Disposal</a:t>
            </a:r>
            <a:endParaRPr lang="en-US" sz="3100" dirty="0"/>
          </a:p>
        </p:txBody>
      </p:sp>
      <p:sp>
        <p:nvSpPr>
          <p:cNvPr id="29" name="Oval 28"/>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3</a:t>
            </a:r>
            <a:endParaRPr lang="en-US" sz="42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0459677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599" y="1447800"/>
            <a:ext cx="8001001" cy="226215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900"/>
              </a:spcBef>
              <a:buClrTx/>
              <a:buSzTx/>
              <a:buNone/>
            </a:pPr>
            <a:r>
              <a:rPr lang="en-US" sz="2100" b="0" dirty="0" smtClean="0">
                <a:solidFill>
                  <a:schemeClr val="tx1"/>
                </a:solidFill>
                <a:latin typeface="Liberation Sans" panose="020B0604020202020204" pitchFamily="34" charset="0"/>
              </a:rPr>
              <a:t>Overland </a:t>
            </a:r>
            <a:r>
              <a:rPr lang="en-US" sz="2100" b="0" dirty="0">
                <a:solidFill>
                  <a:schemeClr val="tx1"/>
                </a:solidFill>
                <a:latin typeface="Liberation Sans" panose="020B0604020202020204" pitchFamily="34" charset="0"/>
              </a:rPr>
              <a:t>Trucking has an old truck that cost $30,000, and it has accumulated </a:t>
            </a:r>
            <a:r>
              <a:rPr lang="en-US" sz="2100" b="0" dirty="0" smtClean="0">
                <a:solidFill>
                  <a:schemeClr val="tx1"/>
                </a:solidFill>
                <a:latin typeface="Liberation Sans" panose="020B0604020202020204" pitchFamily="34" charset="0"/>
              </a:rPr>
              <a:t>depreciation of </a:t>
            </a:r>
            <a:r>
              <a:rPr lang="en-US" sz="2100" b="0" dirty="0">
                <a:solidFill>
                  <a:schemeClr val="tx1"/>
                </a:solidFill>
                <a:latin typeface="Liberation Sans" panose="020B0604020202020204" pitchFamily="34" charset="0"/>
              </a:rPr>
              <a:t>$16,000 on this truck. Overland has decided to sell the truck. </a:t>
            </a:r>
            <a:r>
              <a:rPr lang="en-US" sz="2100" dirty="0" smtClean="0">
                <a:solidFill>
                  <a:schemeClr val="tx1"/>
                </a:solidFill>
                <a:latin typeface="Liberation Sans" panose="020B0604020202020204" pitchFamily="34" charset="0"/>
              </a:rPr>
              <a:t>(</a:t>
            </a:r>
            <a:r>
              <a:rPr lang="en-US" sz="2100" dirty="0">
                <a:solidFill>
                  <a:schemeClr val="tx1"/>
                </a:solidFill>
                <a:latin typeface="Liberation Sans" panose="020B0604020202020204" pitchFamily="34" charset="0"/>
              </a:rPr>
              <a:t>b) </a:t>
            </a:r>
            <a:r>
              <a:rPr lang="en-US" sz="2100" b="0" dirty="0">
                <a:solidFill>
                  <a:schemeClr val="tx1"/>
                </a:solidFill>
                <a:latin typeface="Liberation Sans" panose="020B0604020202020204" pitchFamily="34" charset="0"/>
              </a:rPr>
              <a:t>What entry would Overland Trucking make to record the sale of the truck for </a:t>
            </a:r>
            <a:r>
              <a:rPr lang="en-US" sz="2100" dirty="0">
                <a:solidFill>
                  <a:schemeClr val="tx1"/>
                </a:solidFill>
                <a:latin typeface="Liberation Sans" panose="020B0604020202020204" pitchFamily="34" charset="0"/>
              </a:rPr>
              <a:t>$10,000 cash</a:t>
            </a:r>
            <a:r>
              <a:rPr lang="en-US" sz="2100" b="0" dirty="0">
                <a:solidFill>
                  <a:schemeClr val="tx1"/>
                </a:solidFill>
                <a:latin typeface="Liberation Sans" panose="020B0604020202020204" pitchFamily="34" charset="0"/>
              </a:rPr>
              <a:t>?</a:t>
            </a:r>
            <a:endParaRPr lang="en-US" altLang="en-US" sz="2100" b="0" dirty="0">
              <a:solidFill>
                <a:schemeClr val="tx1"/>
              </a:solidFill>
              <a:latin typeface="Liberation Sans" panose="020B0604020202020204" pitchFamily="34" charset="0"/>
            </a:endParaRPr>
          </a:p>
          <a:p>
            <a:pPr>
              <a:lnSpc>
                <a:spcPct val="120000"/>
              </a:lnSpc>
              <a:spcBef>
                <a:spcPts val="1800"/>
              </a:spcBef>
              <a:buClrTx/>
              <a:buSzTx/>
              <a:buNone/>
            </a:pPr>
            <a:r>
              <a:rPr lang="en-US" altLang="en-US" sz="2100" dirty="0">
                <a:solidFill>
                  <a:srgbClr val="FF0000"/>
                </a:solidFill>
                <a:latin typeface="Liberation Sans" panose="020B0604020202020204" pitchFamily="34" charset="0"/>
              </a:rPr>
              <a:t>Solution</a:t>
            </a: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17" name="Text Box 35"/>
          <p:cNvSpPr txBox="1">
            <a:spLocks noChangeArrowheads="1"/>
          </p:cNvSpPr>
          <p:nvPr/>
        </p:nvSpPr>
        <p:spPr bwMode="auto">
          <a:xfrm>
            <a:off x="838200" y="3796428"/>
            <a:ext cx="7772400" cy="2054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257800" algn="r"/>
                <a:tab pos="6286500" algn="r"/>
                <a:tab pos="7426325" algn="r"/>
              </a:tabLst>
              <a:defRPr sz="2900" b="1">
                <a:solidFill>
                  <a:schemeClr val="tx1"/>
                </a:solidFill>
                <a:latin typeface="Arial" charset="0"/>
              </a:defRPr>
            </a:lvl1pPr>
            <a:lvl2pPr marL="742950" indent="-285750">
              <a:tabLst>
                <a:tab pos="5257800" algn="r"/>
                <a:tab pos="6286500" algn="r"/>
                <a:tab pos="7426325" algn="r"/>
              </a:tabLst>
              <a:defRPr sz="2900" b="1">
                <a:solidFill>
                  <a:schemeClr val="tx1"/>
                </a:solidFill>
                <a:latin typeface="Arial" charset="0"/>
              </a:defRPr>
            </a:lvl2pPr>
            <a:lvl3pPr marL="1143000" indent="-228600">
              <a:tabLst>
                <a:tab pos="5257800" algn="r"/>
                <a:tab pos="6286500" algn="r"/>
                <a:tab pos="7426325" algn="r"/>
              </a:tabLst>
              <a:defRPr sz="2900" b="1">
                <a:solidFill>
                  <a:schemeClr val="tx1"/>
                </a:solidFill>
                <a:latin typeface="Arial" charset="0"/>
              </a:defRPr>
            </a:lvl3pPr>
            <a:lvl4pPr marL="1600200" indent="-228600">
              <a:tabLst>
                <a:tab pos="5257800" algn="r"/>
                <a:tab pos="6286500" algn="r"/>
                <a:tab pos="7426325" algn="r"/>
              </a:tabLst>
              <a:defRPr sz="2900" b="1">
                <a:solidFill>
                  <a:schemeClr val="tx1"/>
                </a:solidFill>
                <a:latin typeface="Arial" charset="0"/>
              </a:defRPr>
            </a:lvl4pPr>
            <a:lvl5pPr marL="2057400" indent="-228600">
              <a:tabLst>
                <a:tab pos="5257800" algn="r"/>
                <a:tab pos="6286500" algn="r"/>
                <a:tab pos="7426325"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9pPr>
          </a:lstStyle>
          <a:p>
            <a:pPr algn="l">
              <a:spcBef>
                <a:spcPts val="900"/>
              </a:spcBef>
              <a:spcAft>
                <a:spcPts val="0"/>
              </a:spcAft>
              <a:buSzPct val="80000"/>
            </a:pPr>
            <a:r>
              <a:rPr lang="en-US" sz="2100" b="0" dirty="0" smtClean="0">
                <a:latin typeface="Liberation Sans" panose="020B0604020202020204" pitchFamily="34" charset="0"/>
              </a:rPr>
              <a:t>Cash 		10,000</a:t>
            </a:r>
          </a:p>
          <a:p>
            <a:pPr algn="l">
              <a:spcBef>
                <a:spcPts val="900"/>
              </a:spcBef>
              <a:spcAft>
                <a:spcPts val="0"/>
              </a:spcAft>
              <a:buSzPct val="80000"/>
            </a:pPr>
            <a:r>
              <a:rPr lang="en-US" sz="2100" b="0" dirty="0" smtClean="0">
                <a:latin typeface="Liberation Sans" panose="020B0604020202020204" pitchFamily="34" charset="0"/>
              </a:rPr>
              <a:t>Accumulated </a:t>
            </a:r>
            <a:r>
              <a:rPr lang="en-US" sz="2100" b="0" dirty="0">
                <a:latin typeface="Liberation Sans" panose="020B0604020202020204" pitchFamily="34" charset="0"/>
              </a:rPr>
              <a:t>Depreciation—Equipment </a:t>
            </a:r>
            <a:r>
              <a:rPr lang="en-US" sz="2100" b="0" dirty="0" smtClean="0">
                <a:latin typeface="Liberation Sans" panose="020B0604020202020204" pitchFamily="34" charset="0"/>
              </a:rPr>
              <a:t>		16,000</a:t>
            </a:r>
          </a:p>
          <a:p>
            <a:pPr algn="l">
              <a:spcBef>
                <a:spcPts val="900"/>
              </a:spcBef>
              <a:spcAft>
                <a:spcPts val="0"/>
              </a:spcAft>
              <a:buSzPct val="80000"/>
            </a:pPr>
            <a:r>
              <a:rPr lang="en-US" sz="2100" b="0" dirty="0" smtClean="0">
                <a:latin typeface="Liberation Sans" panose="020B0604020202020204" pitchFamily="34" charset="0"/>
              </a:rPr>
              <a:t>Loss on Disposal of Plant Assets 		4,000</a:t>
            </a:r>
            <a:endParaRPr lang="en-US" altLang="en-US" sz="2100" b="0" dirty="0" smtClean="0">
              <a:latin typeface="Liberation Sans" panose="020B0604020202020204" pitchFamily="34" charset="0"/>
            </a:endParaRPr>
          </a:p>
          <a:p>
            <a:pPr algn="l">
              <a:spcBef>
                <a:spcPts val="900"/>
              </a:spcBef>
              <a:spcAft>
                <a:spcPts val="0"/>
              </a:spcAft>
              <a:buSzPct val="80000"/>
            </a:pPr>
            <a:r>
              <a:rPr lang="en-US" sz="2100" b="0" dirty="0" smtClean="0">
                <a:latin typeface="Liberation Sans" panose="020B0604020202020204" pitchFamily="34" charset="0"/>
              </a:rPr>
              <a:t>	Equipment 			30,000	</a:t>
            </a:r>
            <a:endParaRPr lang="en-US" altLang="en-US" sz="2100" b="0" dirty="0">
              <a:latin typeface="Liberation Sans" panose="020B0604020202020204" pitchFamily="34" charset="0"/>
            </a:endParaRPr>
          </a:p>
        </p:txBody>
      </p:sp>
      <p:sp>
        <p:nvSpPr>
          <p:cNvPr id="28" name="Text Box 35"/>
          <p:cNvSpPr txBox="1">
            <a:spLocks noChangeArrowheads="1"/>
          </p:cNvSpPr>
          <p:nvPr/>
        </p:nvSpPr>
        <p:spPr bwMode="auto">
          <a:xfrm>
            <a:off x="838200" y="5604302"/>
            <a:ext cx="7772400"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257800" algn="r"/>
                <a:tab pos="6286500" algn="r"/>
                <a:tab pos="7426325" algn="r"/>
              </a:tabLst>
              <a:defRPr sz="2900" b="1">
                <a:solidFill>
                  <a:schemeClr val="tx1"/>
                </a:solidFill>
                <a:latin typeface="Arial" charset="0"/>
              </a:defRPr>
            </a:lvl1pPr>
            <a:lvl2pPr marL="742950" indent="-285750">
              <a:tabLst>
                <a:tab pos="5257800" algn="r"/>
                <a:tab pos="6286500" algn="r"/>
                <a:tab pos="7426325" algn="r"/>
              </a:tabLst>
              <a:defRPr sz="2900" b="1">
                <a:solidFill>
                  <a:schemeClr val="tx1"/>
                </a:solidFill>
                <a:latin typeface="Arial" charset="0"/>
              </a:defRPr>
            </a:lvl2pPr>
            <a:lvl3pPr marL="1143000" indent="-228600">
              <a:tabLst>
                <a:tab pos="5257800" algn="r"/>
                <a:tab pos="6286500" algn="r"/>
                <a:tab pos="7426325" algn="r"/>
              </a:tabLst>
              <a:defRPr sz="2900" b="1">
                <a:solidFill>
                  <a:schemeClr val="tx1"/>
                </a:solidFill>
                <a:latin typeface="Arial" charset="0"/>
              </a:defRPr>
            </a:lvl3pPr>
            <a:lvl4pPr marL="1600200" indent="-228600">
              <a:tabLst>
                <a:tab pos="5257800" algn="r"/>
                <a:tab pos="6286500" algn="r"/>
                <a:tab pos="7426325" algn="r"/>
              </a:tabLst>
              <a:defRPr sz="2900" b="1">
                <a:solidFill>
                  <a:schemeClr val="tx1"/>
                </a:solidFill>
                <a:latin typeface="Arial" charset="0"/>
              </a:defRPr>
            </a:lvl4pPr>
            <a:lvl5pPr marL="2057400" indent="-228600">
              <a:tabLst>
                <a:tab pos="5257800" algn="r"/>
                <a:tab pos="6286500" algn="r"/>
                <a:tab pos="7426325"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9pPr>
          </a:lstStyle>
          <a:p>
            <a:pPr algn="l">
              <a:spcBef>
                <a:spcPct val="5000"/>
              </a:spcBef>
              <a:spcAft>
                <a:spcPct val="20000"/>
              </a:spcAft>
              <a:buSzPct val="80000"/>
            </a:pPr>
            <a:r>
              <a:rPr lang="en-US" sz="2100" b="0" dirty="0" smtClean="0">
                <a:latin typeface="Liberation Sans" panose="020B0604020202020204" pitchFamily="34" charset="0"/>
              </a:rPr>
              <a:t>[$10,000 - ($30,000 - $16,000)]</a:t>
            </a:r>
            <a:endParaRPr lang="en-US" altLang="en-US" sz="2100" b="0" dirty="0">
              <a:latin typeface="Liberation Sans" panose="020B0604020202020204" pitchFamily="34" charset="0"/>
            </a:endParaRPr>
          </a:p>
        </p:txBody>
      </p:sp>
      <p:sp>
        <p:nvSpPr>
          <p:cNvPr id="15" name="TextBox 14"/>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6" name="TextBox 15"/>
          <p:cNvSpPr txBox="1"/>
          <p:nvPr/>
        </p:nvSpPr>
        <p:spPr>
          <a:xfrm>
            <a:off x="3276600" y="429772"/>
            <a:ext cx="5486400" cy="628216"/>
          </a:xfrm>
          <a:prstGeom prst="rect">
            <a:avLst/>
          </a:prstGeom>
          <a:solidFill>
            <a:srgbClr val="0027A4"/>
          </a:solidFill>
          <a:ln>
            <a:noFill/>
          </a:ln>
          <a:effectLst/>
        </p:spPr>
        <p:txBody>
          <a:bodyPr wrap="square" tIns="27432" rIns="365760" anchor="ctr"/>
          <a:lstStyle>
            <a:defPPr>
              <a:defRPr lang="en-US"/>
            </a:defPPr>
            <a:lvl1pPr marL="117475" algn="l">
              <a:defRPr b="1">
                <a:solidFill>
                  <a:schemeClr val="accent3"/>
                </a:solidFill>
                <a:latin typeface="Liberation Sans" panose="020B0604020202020204" pitchFamily="34" charset="0"/>
              </a:defRPr>
            </a:lvl1pPr>
          </a:lstStyle>
          <a:p>
            <a:pPr marL="49213"/>
            <a:r>
              <a:rPr lang="en-US" sz="3100" dirty="0" smtClean="0"/>
              <a:t>Plant Asset Disposal</a:t>
            </a:r>
            <a:endParaRPr lang="en-US" sz="3100" dirty="0"/>
          </a:p>
        </p:txBody>
      </p:sp>
      <p:sp>
        <p:nvSpPr>
          <p:cNvPr id="29" name="Oval 28"/>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3</a:t>
            </a:r>
            <a:endParaRPr lang="en-US" sz="42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23748927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p:bldP spid="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09600" y="3082046"/>
            <a:ext cx="7556500" cy="1092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Physically extracted in operations. </a:t>
            </a:r>
          </a:p>
          <a:p>
            <a:pPr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Replaceable only by an act of nature.</a:t>
            </a:r>
          </a:p>
        </p:txBody>
      </p:sp>
      <p:sp>
        <p:nvSpPr>
          <p:cNvPr id="50179" name="Text Box 3"/>
          <p:cNvSpPr txBox="1">
            <a:spLocks noChangeArrowheads="1"/>
          </p:cNvSpPr>
          <p:nvPr/>
        </p:nvSpPr>
        <p:spPr bwMode="auto">
          <a:xfrm>
            <a:off x="609600" y="1481846"/>
            <a:ext cx="8305800" cy="1592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SzPct val="80000"/>
            </a:pPr>
            <a:r>
              <a:rPr lang="en-US" altLang="en-US" sz="2400" dirty="0">
                <a:solidFill>
                  <a:schemeClr val="tx2">
                    <a:lumMod val="75000"/>
                  </a:schemeClr>
                </a:solidFill>
                <a:latin typeface="Liberation Sans" panose="020B0604020202020204" pitchFamily="34" charset="0"/>
              </a:rPr>
              <a:t>Natural resources </a:t>
            </a:r>
            <a:r>
              <a:rPr lang="en-US" altLang="en-US" sz="2300" b="0" dirty="0">
                <a:solidFill>
                  <a:srgbClr val="000000"/>
                </a:solidFill>
                <a:latin typeface="Liberation Sans" panose="020B0604020202020204" pitchFamily="34" charset="0"/>
              </a:rPr>
              <a:t>consist of standing timber and underground deposits of oil, gas, and minerals.</a:t>
            </a:r>
          </a:p>
          <a:p>
            <a:pPr algn="l">
              <a:lnSpc>
                <a:spcPct val="125000"/>
              </a:lnSpc>
              <a:spcBef>
                <a:spcPts val="1200"/>
              </a:spcBef>
              <a:buSzPct val="80000"/>
            </a:pPr>
            <a:r>
              <a:rPr lang="en-US" altLang="en-US" sz="2300" dirty="0">
                <a:latin typeface="Liberation Sans" panose="020B0604020202020204" pitchFamily="34" charset="0"/>
              </a:rPr>
              <a:t>Distinguishing characteristics</a:t>
            </a:r>
            <a:r>
              <a:rPr lang="en-US" altLang="en-US" sz="2300" b="0" dirty="0">
                <a:latin typeface="Liberation Sans" panose="020B0604020202020204" pitchFamily="34" charset="0"/>
              </a:rPr>
              <a:t>:</a:t>
            </a:r>
          </a:p>
        </p:txBody>
      </p:sp>
      <p:sp>
        <p:nvSpPr>
          <p:cNvPr id="5018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p:sp>
        <p:nvSpPr>
          <p:cNvPr id="50183" name="Text Box 3"/>
          <p:cNvSpPr txBox="1">
            <a:spLocks noChangeArrowheads="1"/>
          </p:cNvSpPr>
          <p:nvPr/>
        </p:nvSpPr>
        <p:spPr bwMode="auto">
          <a:xfrm>
            <a:off x="609600" y="4280609"/>
            <a:ext cx="8077200" cy="977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SzPct val="80000"/>
            </a:pPr>
            <a:r>
              <a:rPr lang="en-US" altLang="en-US" sz="2400" dirty="0">
                <a:latin typeface="Liberation Sans" panose="020B0604020202020204" pitchFamily="34" charset="0"/>
              </a:rPr>
              <a:t>Cost</a:t>
            </a:r>
            <a:r>
              <a:rPr lang="en-US" altLang="en-US" sz="2200" dirty="0">
                <a:latin typeface="Liberation Sans" panose="020B0604020202020204" pitchFamily="34" charset="0"/>
              </a:rPr>
              <a:t> </a:t>
            </a:r>
            <a:r>
              <a:rPr lang="en-US" altLang="en-US" sz="2200" b="0" dirty="0">
                <a:solidFill>
                  <a:srgbClr val="000000"/>
                </a:solidFill>
                <a:latin typeface="Liberation Sans" panose="020B0604020202020204" pitchFamily="34" charset="0"/>
              </a:rPr>
              <a:t>is </a:t>
            </a:r>
            <a:r>
              <a:rPr lang="en-US" altLang="en-US" sz="2200" b="0" dirty="0" smtClean="0">
                <a:solidFill>
                  <a:srgbClr val="000000"/>
                </a:solidFill>
                <a:latin typeface="Liberation Sans" panose="020B0604020202020204" pitchFamily="34" charset="0"/>
              </a:rPr>
              <a:t>the </a:t>
            </a:r>
            <a:r>
              <a:rPr lang="en-US" altLang="en-US" sz="2200" b="0" dirty="0">
                <a:solidFill>
                  <a:srgbClr val="000000"/>
                </a:solidFill>
                <a:latin typeface="Liberation Sans" panose="020B0604020202020204" pitchFamily="34" charset="0"/>
              </a:rPr>
              <a:t>price needed to acquire the resource </a:t>
            </a:r>
            <a:r>
              <a:rPr lang="en-US" altLang="en-US" sz="2200" dirty="0">
                <a:solidFill>
                  <a:srgbClr val="000000"/>
                </a:solidFill>
                <a:latin typeface="Liberation Sans" panose="020B0604020202020204" pitchFamily="34" charset="0"/>
              </a:rPr>
              <a:t>and </a:t>
            </a:r>
            <a:r>
              <a:rPr lang="en-US" altLang="en-US" sz="2200" b="0" dirty="0">
                <a:solidFill>
                  <a:srgbClr val="000000"/>
                </a:solidFill>
                <a:latin typeface="Liberation Sans" panose="020B0604020202020204" pitchFamily="34" charset="0"/>
              </a:rPr>
              <a:t>prepare it for its intended use.</a:t>
            </a:r>
          </a:p>
        </p:txBody>
      </p:sp>
      <p:sp>
        <p:nvSpPr>
          <p:cNvPr id="8" name="Rectangle 7"/>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dirty="0">
                <a:solidFill>
                  <a:schemeClr val="accent3"/>
                </a:solidFill>
                <a:latin typeface="Liberation Sans" panose="020B0604020202020204" pitchFamily="34" charset="0"/>
              </a:rPr>
              <a:t>Describe how to account for natural resources and intangible assets.</a:t>
            </a:r>
          </a:p>
        </p:txBody>
      </p:sp>
      <p:sp>
        <p:nvSpPr>
          <p:cNvPr id="10" name="Oval 9"/>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73152"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4</a:t>
            </a:r>
            <a:endParaRPr lang="en-US" sz="2500" b="1" dirty="0">
              <a:solidFill>
                <a:schemeClr val="bg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9"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1" y="3653135"/>
            <a:ext cx="8534400" cy="2120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51202"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1203" name="Rectangle 7"/>
          <p:cNvSpPr>
            <a:spLocks noChangeArrowheads="1"/>
          </p:cNvSpPr>
          <p:nvPr/>
        </p:nvSpPr>
        <p:spPr bwMode="auto">
          <a:xfrm>
            <a:off x="609600" y="304800"/>
            <a:ext cx="5257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Depletion</a:t>
            </a:r>
            <a:endParaRPr lang="en-US" altLang="en-US" sz="3200" dirty="0">
              <a:solidFill>
                <a:schemeClr val="tx2">
                  <a:lumMod val="75000"/>
                </a:schemeClr>
              </a:solidFill>
              <a:latin typeface="Liberation Sans" panose="020B0604020202020204" pitchFamily="34" charset="0"/>
            </a:endParaRPr>
          </a:p>
        </p:txBody>
      </p:sp>
      <p:sp>
        <p:nvSpPr>
          <p:cNvPr id="51207" name="Text Box 3"/>
          <p:cNvSpPr txBox="1">
            <a:spLocks noChangeArrowheads="1"/>
          </p:cNvSpPr>
          <p:nvPr/>
        </p:nvSpPr>
        <p:spPr bwMode="auto">
          <a:xfrm>
            <a:off x="609600" y="1295400"/>
            <a:ext cx="8077200" cy="205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ts val="1200"/>
              </a:spcBef>
              <a:spcAft>
                <a:spcPts val="0"/>
              </a:spcAft>
              <a:buSzPct val="80000"/>
              <a:defRPr/>
            </a:pPr>
            <a:r>
              <a:rPr lang="en-US" sz="2300" b="0" dirty="0" smtClean="0">
                <a:solidFill>
                  <a:srgbClr val="000000"/>
                </a:solidFill>
                <a:latin typeface="Liberation Sans" panose="020B0604020202020204" pitchFamily="34" charset="0"/>
              </a:rPr>
              <a:t>The allocation of the cost to expense in a rational and systematic manner over the resource’s useful life.</a:t>
            </a:r>
          </a:p>
          <a:p>
            <a:pPr marL="682625" indent="-450850" algn="l">
              <a:lnSpc>
                <a:spcPct val="120000"/>
              </a:lnSpc>
              <a:spcBef>
                <a:spcPts val="1200"/>
              </a:spcBef>
              <a:buClr>
                <a:srgbClr val="800000"/>
              </a:buClr>
              <a:buSzPct val="80000"/>
              <a:buFont typeface="Wingdings" pitchFamily="2" charset="2"/>
              <a:buChar char="u"/>
              <a:defRPr/>
            </a:pPr>
            <a:r>
              <a:rPr lang="en-US" sz="2200" b="0" dirty="0" smtClean="0">
                <a:latin typeface="Liberation Sans" panose="020B0604020202020204" pitchFamily="34" charset="0"/>
              </a:rPr>
              <a:t>Companies generally use </a:t>
            </a:r>
            <a:r>
              <a:rPr lang="en-US" sz="2200" dirty="0" smtClean="0">
                <a:latin typeface="Liberation Sans" panose="020B0604020202020204" pitchFamily="34" charset="0"/>
              </a:rPr>
              <a:t>units-of-activity</a:t>
            </a:r>
            <a:r>
              <a:rPr lang="en-US" sz="2200" b="0" dirty="0" smtClean="0">
                <a:latin typeface="Liberation Sans" panose="020B0604020202020204" pitchFamily="34" charset="0"/>
              </a:rPr>
              <a:t> method. </a:t>
            </a:r>
          </a:p>
          <a:p>
            <a:pPr marL="682625" indent="-450850" algn="l">
              <a:lnSpc>
                <a:spcPct val="120000"/>
              </a:lnSpc>
              <a:spcBef>
                <a:spcPts val="1200"/>
              </a:spcBef>
              <a:buClr>
                <a:srgbClr val="800000"/>
              </a:buClr>
              <a:buSzPct val="80000"/>
              <a:buFont typeface="Wingdings" pitchFamily="2" charset="2"/>
              <a:buChar char="u"/>
              <a:defRPr/>
            </a:pPr>
            <a:r>
              <a:rPr lang="en-US" sz="2200" b="0" dirty="0" smtClean="0">
                <a:latin typeface="Liberation Sans" panose="020B0604020202020204" pitchFamily="34" charset="0"/>
              </a:rPr>
              <a:t>Depletion generally is a function of the </a:t>
            </a:r>
            <a:r>
              <a:rPr lang="en-US" sz="2200" dirty="0" smtClean="0">
                <a:latin typeface="Liberation Sans" panose="020B0604020202020204" pitchFamily="34" charset="0"/>
              </a:rPr>
              <a:t>units extracted</a:t>
            </a:r>
            <a:r>
              <a:rPr lang="en-US" sz="2200" b="0" dirty="0" smtClean="0">
                <a:latin typeface="Liberation Sans" panose="020B0604020202020204" pitchFamily="34" charset="0"/>
              </a:rPr>
              <a:t>.</a:t>
            </a:r>
          </a:p>
        </p:txBody>
      </p:sp>
      <p:sp>
        <p:nvSpPr>
          <p:cNvPr id="5120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p:sp>
        <p:nvSpPr>
          <p:cNvPr id="3" name="Rectangle 2"/>
          <p:cNvSpPr/>
          <p:nvPr/>
        </p:nvSpPr>
        <p:spPr bwMode="auto">
          <a:xfrm>
            <a:off x="228600" y="4713261"/>
            <a:ext cx="8763000" cy="1059826"/>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900" b="1" i="0" u="none" strike="noStrike" cap="none" normalizeH="0" baseline="0" smtClean="0">
              <a:ln>
                <a:noFill/>
              </a:ln>
              <a:solidFill>
                <a:schemeClr val="tx1"/>
              </a:solidFill>
              <a:effectLst/>
              <a:latin typeface="Arial" charset="0"/>
            </a:endParaRPr>
          </a:p>
        </p:txBody>
      </p:sp>
      <p:sp>
        <p:nvSpPr>
          <p:cNvPr id="2" name="Rectangle 1"/>
          <p:cNvSpPr>
            <a:spLocks noChangeArrowheads="1"/>
          </p:cNvSpPr>
          <p:nvPr/>
        </p:nvSpPr>
        <p:spPr bwMode="auto">
          <a:xfrm>
            <a:off x="228600" y="4800600"/>
            <a:ext cx="30099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1200" dirty="0" smtClean="0">
                <a:latin typeface="Liberation Sans" panose="020B0604020202020204" pitchFamily="34" charset="0"/>
              </a:rPr>
              <a:t>Illustration 10-21</a:t>
            </a:r>
            <a:endParaRPr lang="en-US" altLang="en-US" sz="1200" dirty="0">
              <a:latin typeface="Liberation Sans" panose="020B0604020202020204" pitchFamily="34" charset="0"/>
            </a:endParaRPr>
          </a:p>
          <a:p>
            <a:pPr algn="l"/>
            <a:r>
              <a:rPr lang="en-US" altLang="en-US" sz="1200" b="0" dirty="0">
                <a:latin typeface="Liberation Sans" panose="020B0604020202020204" pitchFamily="34" charset="0"/>
              </a:rPr>
              <a:t>Formula to compute depletion expense</a:t>
            </a:r>
            <a:endParaRPr lang="en-US" altLang="en-US" sz="1200"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09600" y="1295400"/>
            <a:ext cx="82296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Lane Coal Company invests $5 million in a mine estimated to have </a:t>
            </a:r>
            <a:r>
              <a:rPr lang="en-US" altLang="en-US" sz="2200" b="0" dirty="0" smtClean="0">
                <a:latin typeface="Liberation Sans" panose="020B0604020202020204" pitchFamily="34" charset="0"/>
              </a:rPr>
              <a:t>1 </a:t>
            </a:r>
            <a:r>
              <a:rPr lang="en-US" altLang="en-US" sz="2200" b="0" dirty="0">
                <a:latin typeface="Liberation Sans" panose="020B0604020202020204" pitchFamily="34" charset="0"/>
              </a:rPr>
              <a:t>million tons of coal and no salvage value. </a:t>
            </a:r>
            <a:endParaRPr lang="en-US" altLang="en-US" sz="2000" b="0" dirty="0">
              <a:latin typeface="Liberation Sans" panose="020B0604020202020204" pitchFamily="34" charset="0"/>
            </a:endParaRPr>
          </a:p>
        </p:txBody>
      </p:sp>
      <p:sp>
        <p:nvSpPr>
          <p:cNvPr id="52231"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223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p:pic>
        <p:nvPicPr>
          <p:cNvPr id="10"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1" y="2514600"/>
            <a:ext cx="8534400" cy="2120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1" name="Rectangle 10"/>
          <p:cNvSpPr>
            <a:spLocks noChangeArrowheads="1"/>
          </p:cNvSpPr>
          <p:nvPr/>
        </p:nvSpPr>
        <p:spPr bwMode="auto">
          <a:xfrm>
            <a:off x="228600" y="4648200"/>
            <a:ext cx="30099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1200" dirty="0" smtClean="0">
                <a:latin typeface="Liberation Sans" panose="020B0604020202020204" pitchFamily="34" charset="0"/>
              </a:rPr>
              <a:t>Illustration 10-21</a:t>
            </a:r>
            <a:endParaRPr lang="en-US" altLang="en-US" sz="1200" dirty="0">
              <a:latin typeface="Liberation Sans" panose="020B0604020202020204" pitchFamily="34" charset="0"/>
            </a:endParaRPr>
          </a:p>
          <a:p>
            <a:pPr algn="l"/>
            <a:r>
              <a:rPr lang="en-US" altLang="en-US" sz="1200" b="0" dirty="0">
                <a:latin typeface="Liberation Sans" panose="020B0604020202020204" pitchFamily="34" charset="0"/>
              </a:rPr>
              <a:t>Formula to compute depletion expense</a:t>
            </a:r>
            <a:endParaRPr lang="en-US" altLang="en-US" sz="1200" dirty="0">
              <a:latin typeface="Liberation Sans" panose="020B0604020202020204" pitchFamily="34" charset="0"/>
            </a:endParaRPr>
          </a:p>
        </p:txBody>
      </p:sp>
      <p:sp>
        <p:nvSpPr>
          <p:cNvPr id="12" name="Rectangle 7"/>
          <p:cNvSpPr>
            <a:spLocks noChangeArrowheads="1"/>
          </p:cNvSpPr>
          <p:nvPr/>
        </p:nvSpPr>
        <p:spPr bwMode="auto">
          <a:xfrm>
            <a:off x="609600" y="304800"/>
            <a:ext cx="5257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Depletion</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905000"/>
            <a:ext cx="7861300" cy="933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pPr>
            <a:r>
              <a:rPr lang="en-US" altLang="en-US" sz="2300" dirty="0">
                <a:latin typeface="Liberation Sans" panose="020B0604020202020204" pitchFamily="34" charset="0"/>
              </a:rPr>
              <a:t>All necessary costs</a:t>
            </a:r>
            <a:r>
              <a:rPr lang="en-US" altLang="en-US" sz="2300" b="0" dirty="0">
                <a:latin typeface="Liberation Sans" panose="020B0604020202020204" pitchFamily="34" charset="0"/>
              </a:rPr>
              <a:t> incurred in making the land </a:t>
            </a:r>
            <a:r>
              <a:rPr lang="en-US" altLang="en-US" sz="2300" dirty="0">
                <a:latin typeface="Liberation Sans" panose="020B0604020202020204" pitchFamily="34" charset="0"/>
              </a:rPr>
              <a:t>ready for its intended use</a:t>
            </a:r>
            <a:r>
              <a:rPr lang="en-US" altLang="en-US" sz="2300" b="0" dirty="0">
                <a:latin typeface="Liberation Sans" panose="020B0604020202020204" pitchFamily="34" charset="0"/>
              </a:rPr>
              <a:t> increase </a:t>
            </a:r>
            <a:r>
              <a:rPr lang="en-US" altLang="en-US" sz="2300" dirty="0">
                <a:latin typeface="Liberation Sans" panose="020B0604020202020204" pitchFamily="34" charset="0"/>
              </a:rPr>
              <a:t>(debit)</a:t>
            </a:r>
            <a:r>
              <a:rPr lang="en-US" altLang="en-US" sz="2300" b="0" dirty="0">
                <a:latin typeface="Liberation Sans" panose="020B0604020202020204" pitchFamily="34" charset="0"/>
              </a:rPr>
              <a:t> the Land account.</a:t>
            </a:r>
          </a:p>
        </p:txBody>
      </p:sp>
      <p:sp>
        <p:nvSpPr>
          <p:cNvPr id="8195" name="Text Box 5"/>
          <p:cNvSpPr txBox="1">
            <a:spLocks noChangeArrowheads="1"/>
          </p:cNvSpPr>
          <p:nvPr/>
        </p:nvSpPr>
        <p:spPr bwMode="auto">
          <a:xfrm>
            <a:off x="596900" y="2930525"/>
            <a:ext cx="7861300" cy="3266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900" b="1">
                <a:solidFill>
                  <a:schemeClr val="tx1"/>
                </a:solidFill>
                <a:latin typeface="Arial" charset="0"/>
              </a:defRPr>
            </a:lvl1pPr>
            <a:lvl2pPr marL="4763">
              <a:defRPr sz="2900" b="1">
                <a:solidFill>
                  <a:schemeClr val="tx1"/>
                </a:solidFill>
                <a:latin typeface="Arial" charset="0"/>
              </a:defRPr>
            </a:lvl2pPr>
            <a:lvl3pPr marL="688975" indent="-4572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lvl="1" algn="l">
              <a:lnSpc>
                <a:spcPct val="125000"/>
              </a:lnSpc>
              <a:spcBef>
                <a:spcPts val="1200"/>
              </a:spcBef>
              <a:buClr>
                <a:srgbClr val="800000"/>
              </a:buClr>
            </a:pPr>
            <a:r>
              <a:rPr lang="en-US" altLang="en-US" sz="2300" dirty="0">
                <a:latin typeface="Liberation Sans" panose="020B0604020202020204" pitchFamily="34" charset="0"/>
              </a:rPr>
              <a:t>Costs typically include</a:t>
            </a:r>
            <a:r>
              <a:rPr lang="en-US" altLang="en-US" sz="2300" b="0" dirty="0">
                <a:latin typeface="Liberation Sans" panose="020B0604020202020204" pitchFamily="34" charset="0"/>
              </a:rPr>
              <a:t>:</a:t>
            </a:r>
          </a:p>
          <a:p>
            <a:pPr lvl="2" algn="l">
              <a:lnSpc>
                <a:spcPct val="125000"/>
              </a:lnSpc>
              <a:spcBef>
                <a:spcPts val="1200"/>
              </a:spcBef>
              <a:buClr>
                <a:schemeClr val="tx1"/>
              </a:buClr>
              <a:buFont typeface="Comic Sans MS" pitchFamily="66" charset="0"/>
              <a:buAutoNum type="arabicPeriod"/>
            </a:pPr>
            <a:r>
              <a:rPr lang="en-US" altLang="en-US" sz="2200" b="0" dirty="0">
                <a:latin typeface="Liberation Sans" panose="020B0604020202020204" pitchFamily="34" charset="0"/>
              </a:rPr>
              <a:t>cash purchase price, </a:t>
            </a:r>
          </a:p>
          <a:p>
            <a:pPr lvl="2" algn="l">
              <a:lnSpc>
                <a:spcPct val="125000"/>
              </a:lnSpc>
              <a:spcBef>
                <a:spcPts val="1200"/>
              </a:spcBef>
              <a:buClr>
                <a:schemeClr val="tx1"/>
              </a:buClr>
              <a:buFont typeface="Comic Sans MS" pitchFamily="66" charset="0"/>
              <a:buAutoNum type="arabicPeriod"/>
            </a:pPr>
            <a:r>
              <a:rPr lang="en-US" altLang="en-US" sz="2200" b="0" dirty="0">
                <a:latin typeface="Liberation Sans" panose="020B0604020202020204" pitchFamily="34" charset="0"/>
              </a:rPr>
              <a:t>closing costs such as title and attorney’s fees, </a:t>
            </a:r>
          </a:p>
          <a:p>
            <a:pPr lvl="2" algn="l">
              <a:lnSpc>
                <a:spcPct val="125000"/>
              </a:lnSpc>
              <a:spcBef>
                <a:spcPts val="1200"/>
              </a:spcBef>
              <a:buClr>
                <a:schemeClr val="tx1"/>
              </a:buClr>
              <a:buFont typeface="Comic Sans MS" pitchFamily="66" charset="0"/>
              <a:buAutoNum type="arabicPeriod"/>
            </a:pPr>
            <a:r>
              <a:rPr lang="en-US" altLang="en-US" sz="2200" b="0" dirty="0">
                <a:latin typeface="Liberation Sans" panose="020B0604020202020204" pitchFamily="34" charset="0"/>
              </a:rPr>
              <a:t>real estate brokers’ commissions, and </a:t>
            </a:r>
          </a:p>
          <a:p>
            <a:pPr lvl="2" algn="l">
              <a:lnSpc>
                <a:spcPct val="125000"/>
              </a:lnSpc>
              <a:spcBef>
                <a:spcPts val="1200"/>
              </a:spcBef>
              <a:buClr>
                <a:schemeClr val="tx1"/>
              </a:buClr>
              <a:buFont typeface="Comic Sans MS" pitchFamily="66" charset="0"/>
              <a:buAutoNum type="arabicPeriod"/>
            </a:pPr>
            <a:r>
              <a:rPr lang="en-US" altLang="en-US" sz="2200" b="0" dirty="0">
                <a:latin typeface="Liberation Sans" panose="020B0604020202020204" pitchFamily="34" charset="0"/>
              </a:rPr>
              <a:t>accrued property taxes and other liens on the land assumed by the purchaser.</a:t>
            </a:r>
          </a:p>
        </p:txBody>
      </p:sp>
      <p:sp>
        <p:nvSpPr>
          <p:cNvPr id="8196"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75000"/>
                  </a:schemeClr>
                </a:solidFill>
                <a:latin typeface="Liberation Sans" panose="020B0604020202020204" pitchFamily="34" charset="0"/>
              </a:rPr>
              <a:t>Determining the Cost of Plant Assets</a:t>
            </a:r>
          </a:p>
        </p:txBody>
      </p:sp>
      <p:sp>
        <p:nvSpPr>
          <p:cNvPr id="8197"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198" name="Text Box 10"/>
          <p:cNvSpPr txBox="1">
            <a:spLocks noChangeArrowheads="1"/>
          </p:cNvSpPr>
          <p:nvPr/>
        </p:nvSpPr>
        <p:spPr bwMode="auto">
          <a:xfrm>
            <a:off x="609600" y="1295400"/>
            <a:ext cx="7620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2800" dirty="0" smtClean="0">
                <a:latin typeface="Liberation Sans" panose="020B0604020202020204" pitchFamily="34" charset="0"/>
              </a:rPr>
              <a:t>LAND</a:t>
            </a:r>
            <a:endParaRPr lang="en-US" altLang="en-US" sz="2800" dirty="0">
              <a:latin typeface="Liberation Sans" panose="020B0604020202020204" pitchFamily="34" charset="0"/>
            </a:endParaRPr>
          </a:p>
        </p:txBody>
      </p:sp>
      <p:sp>
        <p:nvSpPr>
          <p:cNvPr id="819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09600" y="1295400"/>
            <a:ext cx="82296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Lane Coal Company invests $5 million in a mine estimated to have </a:t>
            </a:r>
            <a:r>
              <a:rPr lang="en-US" altLang="en-US" sz="2200" b="0" dirty="0" smtClean="0">
                <a:latin typeface="Liberation Sans" panose="020B0604020202020204" pitchFamily="34" charset="0"/>
              </a:rPr>
              <a:t>1 </a:t>
            </a:r>
            <a:r>
              <a:rPr lang="en-US" altLang="en-US" sz="2200" b="0" dirty="0">
                <a:latin typeface="Liberation Sans" panose="020B0604020202020204" pitchFamily="34" charset="0"/>
              </a:rPr>
              <a:t>million tons of coal and no salvage value. In the first year, Lane extracts and sells </a:t>
            </a:r>
            <a:r>
              <a:rPr lang="en-US" altLang="en-US" sz="2200" b="0" dirty="0" smtClean="0">
                <a:latin typeface="Liberation Sans" panose="020B0604020202020204" pitchFamily="34" charset="0"/>
              </a:rPr>
              <a:t>250,000 </a:t>
            </a:r>
            <a:r>
              <a:rPr lang="en-US" altLang="en-US" sz="2200" b="0" dirty="0">
                <a:latin typeface="Liberation Sans" panose="020B0604020202020204" pitchFamily="34" charset="0"/>
              </a:rPr>
              <a:t>tons of coal. Lane computes the depletion expense as follows:</a:t>
            </a:r>
            <a:endParaRPr lang="en-US" altLang="en-US" sz="2000" b="0" dirty="0">
              <a:latin typeface="Liberation Sans" panose="020B0604020202020204" pitchFamily="34" charset="0"/>
            </a:endParaRPr>
          </a:p>
        </p:txBody>
      </p:sp>
      <p:sp>
        <p:nvSpPr>
          <p:cNvPr id="52227" name="Rectangle 5"/>
          <p:cNvSpPr>
            <a:spLocks noChangeArrowheads="1"/>
          </p:cNvSpPr>
          <p:nvPr/>
        </p:nvSpPr>
        <p:spPr bwMode="auto">
          <a:xfrm>
            <a:off x="609600" y="3124200"/>
            <a:ext cx="7848600" cy="10541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pPr>
            <a:r>
              <a:rPr lang="en-US" altLang="en-US" sz="2100" b="0" dirty="0">
                <a:latin typeface="Liberation Sans" panose="020B0604020202020204" pitchFamily="34" charset="0"/>
              </a:rPr>
              <a:t>	$5,000,000 ÷ </a:t>
            </a:r>
            <a:r>
              <a:rPr lang="en-US" altLang="en-US" sz="2100" b="0" dirty="0" smtClean="0">
                <a:latin typeface="Liberation Sans" panose="020B0604020202020204" pitchFamily="34" charset="0"/>
              </a:rPr>
              <a:t>1,000,000 </a:t>
            </a:r>
            <a:r>
              <a:rPr lang="en-US" altLang="en-US" sz="2100" b="0" dirty="0">
                <a:latin typeface="Liberation Sans" panose="020B0604020202020204" pitchFamily="34" charset="0"/>
              </a:rPr>
              <a:t>= </a:t>
            </a:r>
            <a:r>
              <a:rPr lang="en-US" altLang="en-US" sz="2100" b="0" dirty="0" smtClean="0">
                <a:latin typeface="Liberation Sans" panose="020B0604020202020204" pitchFamily="34" charset="0"/>
              </a:rPr>
              <a:t>$</a:t>
            </a:r>
            <a:r>
              <a:rPr lang="en-US" altLang="en-US" sz="2100" b="0" dirty="0" smtClean="0">
                <a:latin typeface="Liberation Sans" panose="020B0604020202020204" pitchFamily="34" charset="0"/>
              </a:rPr>
              <a:t>5  </a:t>
            </a:r>
            <a:r>
              <a:rPr lang="en-US" altLang="en-US" sz="2100" b="0" dirty="0">
                <a:latin typeface="Liberation Sans" panose="020B0604020202020204" pitchFamily="34" charset="0"/>
              </a:rPr>
              <a:t>depletion cost per ton</a:t>
            </a:r>
          </a:p>
          <a:p>
            <a:pPr algn="l">
              <a:lnSpc>
                <a:spcPct val="125000"/>
              </a:lnSpc>
              <a:spcBef>
                <a:spcPts val="1200"/>
              </a:spcBef>
            </a:pPr>
            <a:r>
              <a:rPr lang="en-US" altLang="en-US" sz="2100" b="0" dirty="0">
                <a:latin typeface="Liberation Sans" panose="020B0604020202020204" pitchFamily="34" charset="0"/>
              </a:rPr>
              <a:t>	</a:t>
            </a:r>
            <a:r>
              <a:rPr lang="en-US" altLang="en-US" sz="2100" b="0" dirty="0" smtClean="0">
                <a:latin typeface="Liberation Sans" panose="020B0604020202020204" pitchFamily="34" charset="0"/>
              </a:rPr>
              <a:t>$</a:t>
            </a:r>
            <a:r>
              <a:rPr lang="en-US" altLang="en-US" sz="2100" b="0" dirty="0" smtClean="0">
                <a:latin typeface="Liberation Sans" panose="020B0604020202020204" pitchFamily="34" charset="0"/>
              </a:rPr>
              <a:t>5 </a:t>
            </a:r>
            <a:r>
              <a:rPr lang="en-US" altLang="en-US" sz="2100" b="0" dirty="0">
                <a:latin typeface="Liberation Sans" panose="020B0604020202020204" pitchFamily="34" charset="0"/>
              </a:rPr>
              <a:t>x </a:t>
            </a:r>
            <a:r>
              <a:rPr lang="en-US" altLang="en-US" sz="2100" b="0" dirty="0" smtClean="0">
                <a:latin typeface="Liberation Sans" panose="020B0604020202020204" pitchFamily="34" charset="0"/>
              </a:rPr>
              <a:t>250,000 </a:t>
            </a:r>
            <a:r>
              <a:rPr lang="en-US" altLang="en-US" sz="2100" b="0" dirty="0">
                <a:latin typeface="Liberation Sans" panose="020B0604020202020204" pitchFamily="34" charset="0"/>
              </a:rPr>
              <a:t>= </a:t>
            </a:r>
            <a:r>
              <a:rPr lang="en-US" altLang="en-US" sz="2100" b="0" dirty="0" smtClean="0">
                <a:latin typeface="Liberation Sans" panose="020B0604020202020204" pitchFamily="34" charset="0"/>
              </a:rPr>
              <a:t>$1,250,000  </a:t>
            </a:r>
            <a:r>
              <a:rPr lang="en-US" altLang="en-US" sz="2100" b="0" dirty="0">
                <a:latin typeface="Liberation Sans" panose="020B0604020202020204" pitchFamily="34" charset="0"/>
              </a:rPr>
              <a:t>annual depletion expense</a:t>
            </a:r>
          </a:p>
        </p:txBody>
      </p:sp>
      <p:sp>
        <p:nvSpPr>
          <p:cNvPr id="1156102" name="Text Box 6"/>
          <p:cNvSpPr txBox="1">
            <a:spLocks noChangeArrowheads="1"/>
          </p:cNvSpPr>
          <p:nvPr/>
        </p:nvSpPr>
        <p:spPr bwMode="auto">
          <a:xfrm>
            <a:off x="990600" y="4992688"/>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900" b="1">
                <a:solidFill>
                  <a:schemeClr val="tx1"/>
                </a:solidFill>
                <a:latin typeface="Arial" charset="0"/>
              </a:defRPr>
            </a:lvl1pPr>
            <a:lvl2pPr marL="742950" indent="-285750">
              <a:tabLst>
                <a:tab pos="5541963" algn="r"/>
              </a:tabLst>
              <a:defRPr sz="2900" b="1">
                <a:solidFill>
                  <a:schemeClr val="tx1"/>
                </a:solidFill>
                <a:latin typeface="Arial" charset="0"/>
              </a:defRPr>
            </a:lvl2pPr>
            <a:lvl3pPr marL="1143000" indent="-228600">
              <a:tabLst>
                <a:tab pos="5541963" algn="r"/>
              </a:tabLst>
              <a:defRPr sz="2900" b="1">
                <a:solidFill>
                  <a:schemeClr val="tx1"/>
                </a:solidFill>
                <a:latin typeface="Arial" charset="0"/>
              </a:defRPr>
            </a:lvl3pPr>
            <a:lvl4pPr marL="1600200" indent="-228600">
              <a:tabLst>
                <a:tab pos="5541963" algn="r"/>
              </a:tabLst>
              <a:defRPr sz="2900" b="1">
                <a:solidFill>
                  <a:schemeClr val="tx1"/>
                </a:solidFill>
                <a:latin typeface="Arial" charset="0"/>
              </a:defRPr>
            </a:lvl4pPr>
            <a:lvl5pPr marL="2057400" indent="-228600">
              <a:tabLst>
                <a:tab pos="5541963" algn="r"/>
              </a:tabLst>
              <a:defRPr sz="2900" b="1">
                <a:solidFill>
                  <a:schemeClr val="tx1"/>
                </a:solidFill>
                <a:latin typeface="Arial" charset="0"/>
              </a:defRPr>
            </a:lvl5pPr>
            <a:lvl6pPr marL="2514600" indent="-228600" algn="ctr" eaLnBrk="0" fontAlgn="base" hangingPunct="0">
              <a:spcBef>
                <a:spcPct val="0"/>
              </a:spcBef>
              <a:spcAft>
                <a:spcPct val="0"/>
              </a:spcAft>
              <a:tabLst>
                <a:tab pos="5541963" algn="r"/>
              </a:tabLst>
              <a:defRPr sz="2900" b="1">
                <a:solidFill>
                  <a:schemeClr val="tx1"/>
                </a:solidFill>
                <a:latin typeface="Arial" charset="0"/>
              </a:defRPr>
            </a:lvl6pPr>
            <a:lvl7pPr marL="2971800" indent="-228600" algn="ctr" eaLnBrk="0" fontAlgn="base" hangingPunct="0">
              <a:spcBef>
                <a:spcPct val="0"/>
              </a:spcBef>
              <a:spcAft>
                <a:spcPct val="0"/>
              </a:spcAft>
              <a:tabLst>
                <a:tab pos="5541963" algn="r"/>
              </a:tabLst>
              <a:defRPr sz="2900" b="1">
                <a:solidFill>
                  <a:schemeClr val="tx1"/>
                </a:solidFill>
                <a:latin typeface="Arial" charset="0"/>
              </a:defRPr>
            </a:lvl7pPr>
            <a:lvl8pPr marL="3429000" indent="-228600" algn="ctr" eaLnBrk="0" fontAlgn="base" hangingPunct="0">
              <a:spcBef>
                <a:spcPct val="0"/>
              </a:spcBef>
              <a:spcAft>
                <a:spcPct val="0"/>
              </a:spcAft>
              <a:tabLst>
                <a:tab pos="5541963" algn="r"/>
              </a:tabLst>
              <a:defRPr sz="2900" b="1">
                <a:solidFill>
                  <a:schemeClr val="tx1"/>
                </a:solidFill>
                <a:latin typeface="Arial" charset="0"/>
              </a:defRPr>
            </a:lvl8pPr>
            <a:lvl9pPr marL="3886200" indent="-228600" algn="ctr" eaLnBrk="0" fontAlgn="base" hangingPunct="0">
              <a:spcBef>
                <a:spcPct val="0"/>
              </a:spcBef>
              <a:spcAft>
                <a:spcPct val="0"/>
              </a:spcAft>
              <a:tabLst>
                <a:tab pos="5541963" algn="r"/>
              </a:tabLst>
              <a:defRPr sz="2900" b="1">
                <a:solidFill>
                  <a:schemeClr val="tx1"/>
                </a:solidFill>
                <a:latin typeface="Arial" charset="0"/>
              </a:defRPr>
            </a:lvl9pPr>
          </a:lstStyle>
          <a:p>
            <a:pPr algn="l">
              <a:spcBef>
                <a:spcPct val="50000"/>
              </a:spcBef>
            </a:pPr>
            <a:r>
              <a:rPr lang="en-US" altLang="en-US" sz="2200" b="0" dirty="0" smtClean="0">
                <a:latin typeface="Liberation Sans" panose="020B0604020202020204" pitchFamily="34" charset="0"/>
                <a:cs typeface="Arial" charset="0"/>
              </a:rPr>
              <a:t>Inventory (coal)</a:t>
            </a:r>
            <a:r>
              <a:rPr lang="en-US" altLang="en-US" sz="2200" b="0" dirty="0">
                <a:latin typeface="Liberation Sans" panose="020B0604020202020204" pitchFamily="34" charset="0"/>
                <a:cs typeface="Arial" charset="0"/>
              </a:rPr>
              <a:t>	</a:t>
            </a:r>
            <a:r>
              <a:rPr lang="en-US" altLang="en-US" sz="2200" b="0" dirty="0" smtClean="0">
                <a:latin typeface="Liberation Sans" panose="020B0604020202020204" pitchFamily="34" charset="0"/>
                <a:cs typeface="Arial" charset="0"/>
              </a:rPr>
              <a:t>1,250,000</a:t>
            </a:r>
            <a:endParaRPr lang="en-US" altLang="en-US" sz="2200" b="0" dirty="0">
              <a:latin typeface="Liberation Sans" panose="020B0604020202020204" pitchFamily="34" charset="0"/>
              <a:cs typeface="Arial" charset="0"/>
            </a:endParaRPr>
          </a:p>
        </p:txBody>
      </p:sp>
      <p:sp>
        <p:nvSpPr>
          <p:cNvPr id="1156103" name="Text Box 7"/>
          <p:cNvSpPr txBox="1">
            <a:spLocks noChangeArrowheads="1"/>
          </p:cNvSpPr>
          <p:nvPr/>
        </p:nvSpPr>
        <p:spPr bwMode="auto">
          <a:xfrm>
            <a:off x="990600" y="5449888"/>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969125" algn="r"/>
              </a:tabLst>
              <a:defRPr sz="2900" b="1">
                <a:solidFill>
                  <a:schemeClr val="tx1"/>
                </a:solidFill>
                <a:latin typeface="Arial" charset="0"/>
              </a:defRPr>
            </a:lvl1pPr>
            <a:lvl2pPr marL="742950" indent="-285750">
              <a:tabLst>
                <a:tab pos="4862513" algn="r"/>
                <a:tab pos="6969125" algn="r"/>
              </a:tabLst>
              <a:defRPr sz="2900" b="1">
                <a:solidFill>
                  <a:schemeClr val="tx1"/>
                </a:solidFill>
                <a:latin typeface="Arial" charset="0"/>
              </a:defRPr>
            </a:lvl2pPr>
            <a:lvl3pPr marL="1143000" indent="-228600">
              <a:tabLst>
                <a:tab pos="4862513" algn="r"/>
                <a:tab pos="6969125" algn="r"/>
              </a:tabLst>
              <a:defRPr sz="2900" b="1">
                <a:solidFill>
                  <a:schemeClr val="tx1"/>
                </a:solidFill>
                <a:latin typeface="Arial" charset="0"/>
              </a:defRPr>
            </a:lvl3pPr>
            <a:lvl4pPr marL="1600200" indent="-228600">
              <a:tabLst>
                <a:tab pos="4862513" algn="r"/>
                <a:tab pos="6969125" algn="r"/>
              </a:tabLst>
              <a:defRPr sz="2900" b="1">
                <a:solidFill>
                  <a:schemeClr val="tx1"/>
                </a:solidFill>
                <a:latin typeface="Arial" charset="0"/>
              </a:defRPr>
            </a:lvl4pPr>
            <a:lvl5pPr marL="2057400" indent="-228600">
              <a:tabLst>
                <a:tab pos="4862513"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4862513"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4862513"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4862513"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4862513" algn="r"/>
                <a:tab pos="6969125"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Accumulated Depletion </a:t>
            </a:r>
            <a:r>
              <a:rPr lang="en-US" altLang="en-US" sz="2200" b="0" dirty="0">
                <a:latin typeface="Liberation Sans" panose="020B0604020202020204" pitchFamily="34" charset="0"/>
                <a:cs typeface="Arial" charset="0"/>
              </a:rPr>
              <a:t>		</a:t>
            </a:r>
            <a:r>
              <a:rPr lang="en-US" altLang="en-US" sz="2200" b="0" dirty="0" smtClean="0">
                <a:latin typeface="Liberation Sans" panose="020B0604020202020204" pitchFamily="34" charset="0"/>
                <a:cs typeface="Arial" charset="0"/>
              </a:rPr>
              <a:t>1,250,000</a:t>
            </a:r>
            <a:endParaRPr lang="en-US" altLang="en-US" sz="2200" b="0" dirty="0">
              <a:latin typeface="Liberation Sans" panose="020B0604020202020204" pitchFamily="34" charset="0"/>
              <a:cs typeface="Arial" charset="0"/>
            </a:endParaRPr>
          </a:p>
        </p:txBody>
      </p:sp>
      <p:sp>
        <p:nvSpPr>
          <p:cNvPr id="52230" name="Text Box 8"/>
          <p:cNvSpPr txBox="1">
            <a:spLocks noChangeArrowheads="1"/>
          </p:cNvSpPr>
          <p:nvPr/>
        </p:nvSpPr>
        <p:spPr bwMode="auto">
          <a:xfrm>
            <a:off x="609600" y="4419600"/>
            <a:ext cx="2209800" cy="44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15000"/>
              </a:lnSpc>
            </a:pPr>
            <a:r>
              <a:rPr lang="en-US" altLang="en-US" sz="2200" dirty="0">
                <a:latin typeface="Liberation Sans" panose="020B0604020202020204" pitchFamily="34" charset="0"/>
              </a:rPr>
              <a:t>Journal entry:</a:t>
            </a:r>
            <a:endParaRPr lang="en-US" altLang="en-US" sz="2000" b="0" dirty="0">
              <a:latin typeface="Liberation Sans" panose="020B0604020202020204" pitchFamily="34" charset="0"/>
            </a:endParaRPr>
          </a:p>
        </p:txBody>
      </p:sp>
      <p:sp>
        <p:nvSpPr>
          <p:cNvPr id="52231"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223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p:sp>
        <p:nvSpPr>
          <p:cNvPr id="10" name="Rectangle 7"/>
          <p:cNvSpPr>
            <a:spLocks noChangeArrowheads="1"/>
          </p:cNvSpPr>
          <p:nvPr/>
        </p:nvSpPr>
        <p:spPr bwMode="auto">
          <a:xfrm>
            <a:off x="609600" y="304800"/>
            <a:ext cx="5257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3200" dirty="0" smtClean="0">
                <a:solidFill>
                  <a:schemeClr val="tx2">
                    <a:lumMod val="75000"/>
                  </a:schemeClr>
                </a:solidFill>
                <a:latin typeface="Liberation Sans" panose="020B0604020202020204" pitchFamily="34" charset="0"/>
              </a:rPr>
              <a:t>Depletion</a:t>
            </a:r>
            <a:endParaRPr lang="en-US" altLang="en-US" sz="3200"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228442530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102"/>
                                        </p:tgtEl>
                                        <p:attrNameLst>
                                          <p:attrName>style.visibility</p:attrName>
                                        </p:attrNameLst>
                                      </p:cBhvr>
                                      <p:to>
                                        <p:strVal val="visible"/>
                                      </p:to>
                                    </p:set>
                                    <p:animEffect transition="in" filter="wipe(left)">
                                      <p:cBhvr>
                                        <p:cTn id="7" dur="500"/>
                                        <p:tgtEl>
                                          <p:spTgt spid="1156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6103"/>
                                        </p:tgtEl>
                                        <p:attrNameLst>
                                          <p:attrName>style.visibility</p:attrName>
                                        </p:attrNameLst>
                                      </p:cBhvr>
                                      <p:to>
                                        <p:strVal val="visible"/>
                                      </p:to>
                                    </p:set>
                                    <p:animEffect transition="in" filter="wipe(left)">
                                      <p:cBhvr>
                                        <p:cTn id="12" dur="500"/>
                                        <p:tgtEl>
                                          <p:spTgt spid="1156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102" grpId="0" autoUpdateAnimBg="0"/>
      <p:bldP spid="1156103"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09600" y="1295400"/>
            <a:ext cx="8001000"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pPr>
            <a:r>
              <a:rPr lang="en-US" altLang="en-US" sz="2400" dirty="0">
                <a:solidFill>
                  <a:schemeClr val="tx2">
                    <a:lumMod val="75000"/>
                  </a:schemeClr>
                </a:solidFill>
                <a:latin typeface="Liberation Sans" panose="020B0604020202020204" pitchFamily="34" charset="0"/>
              </a:rPr>
              <a:t>Intangible assets </a:t>
            </a:r>
            <a:r>
              <a:rPr lang="en-US" altLang="en-US" sz="2300" b="0" dirty="0">
                <a:solidFill>
                  <a:srgbClr val="000000"/>
                </a:solidFill>
                <a:latin typeface="Liberation Sans" panose="020B0604020202020204" pitchFamily="34" charset="0"/>
              </a:rPr>
              <a:t>are rights, privileges, and competitive advantages that result from ownership of long-lived assets that do not possess physical substance.</a:t>
            </a:r>
          </a:p>
        </p:txBody>
      </p:sp>
      <p:sp>
        <p:nvSpPr>
          <p:cNvPr id="55299" name="Text Box 4"/>
          <p:cNvSpPr txBox="1">
            <a:spLocks noChangeArrowheads="1"/>
          </p:cNvSpPr>
          <p:nvPr/>
        </p:nvSpPr>
        <p:spPr bwMode="auto">
          <a:xfrm>
            <a:off x="838200" y="3962400"/>
            <a:ext cx="2438400" cy="1581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4025" indent="-454025">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Patents</a:t>
            </a:r>
          </a:p>
          <a:p>
            <a:pPr algn="l">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Copyrights</a:t>
            </a:r>
          </a:p>
          <a:p>
            <a:pPr algn="l">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Goodwill</a:t>
            </a:r>
          </a:p>
        </p:txBody>
      </p:sp>
      <p:sp>
        <p:nvSpPr>
          <p:cNvPr id="55300" name="Text Box 5"/>
          <p:cNvSpPr txBox="1">
            <a:spLocks noChangeArrowheads="1"/>
          </p:cNvSpPr>
          <p:nvPr/>
        </p:nvSpPr>
        <p:spPr bwMode="auto">
          <a:xfrm>
            <a:off x="3886200" y="3962400"/>
            <a:ext cx="44958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4025" indent="-454025">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Trademarks and Trade Names</a:t>
            </a:r>
          </a:p>
          <a:p>
            <a:pPr algn="l">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Franchises</a:t>
            </a:r>
          </a:p>
        </p:txBody>
      </p:sp>
      <p:sp>
        <p:nvSpPr>
          <p:cNvPr id="55301" name="Text Box 6"/>
          <p:cNvSpPr txBox="1">
            <a:spLocks noChangeArrowheads="1"/>
          </p:cNvSpPr>
          <p:nvPr/>
        </p:nvSpPr>
        <p:spPr bwMode="auto">
          <a:xfrm>
            <a:off x="609600" y="2743200"/>
            <a:ext cx="7772400"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ct val="50000"/>
              </a:spcBef>
            </a:pPr>
            <a:r>
              <a:rPr lang="en-US" altLang="en-US" sz="2300" dirty="0">
                <a:latin typeface="Liberation Sans" panose="020B0604020202020204" pitchFamily="34" charset="0"/>
              </a:rPr>
              <a:t>Limited life</a:t>
            </a:r>
            <a:r>
              <a:rPr lang="en-US" altLang="en-US" sz="2300" b="0" dirty="0">
                <a:latin typeface="Liberation Sans" panose="020B0604020202020204" pitchFamily="34" charset="0"/>
              </a:rPr>
              <a:t> or </a:t>
            </a:r>
            <a:r>
              <a:rPr lang="en-US" altLang="en-US" sz="2300" dirty="0">
                <a:latin typeface="Liberation Sans" panose="020B0604020202020204" pitchFamily="34" charset="0"/>
              </a:rPr>
              <a:t>indefinite life</a:t>
            </a:r>
            <a:r>
              <a:rPr lang="en-US" altLang="en-US" sz="2300" b="0" dirty="0">
                <a:latin typeface="Liberation Sans" panose="020B0604020202020204" pitchFamily="34" charset="0"/>
              </a:rPr>
              <a:t>.</a:t>
            </a:r>
          </a:p>
          <a:p>
            <a:pPr algn="l">
              <a:lnSpc>
                <a:spcPct val="120000"/>
              </a:lnSpc>
              <a:spcBef>
                <a:spcPct val="50000"/>
              </a:spcBef>
            </a:pPr>
            <a:r>
              <a:rPr lang="en-US" altLang="en-US" sz="2300" dirty="0">
                <a:latin typeface="Liberation Sans" panose="020B0604020202020204" pitchFamily="34" charset="0"/>
              </a:rPr>
              <a:t>Common types</a:t>
            </a:r>
            <a:r>
              <a:rPr lang="en-US" altLang="en-US" sz="2300" b="0" dirty="0">
                <a:latin typeface="Liberation Sans" panose="020B0604020202020204" pitchFamily="34" charset="0"/>
              </a:rPr>
              <a:t> of intangibles:</a:t>
            </a:r>
          </a:p>
        </p:txBody>
      </p:sp>
      <p:sp>
        <p:nvSpPr>
          <p:cNvPr id="5530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5303"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a:solidFill>
                  <a:schemeClr val="tx2">
                    <a:lumMod val="75000"/>
                  </a:schemeClr>
                </a:solidFill>
                <a:latin typeface="Liberation Sans" panose="020B0604020202020204" pitchFamily="34" charset="0"/>
              </a:rPr>
              <a:t>Intangible Assets</a:t>
            </a:r>
          </a:p>
        </p:txBody>
      </p:sp>
      <p:sp>
        <p:nvSpPr>
          <p:cNvPr id="5530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30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3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p:cNvSpPr txBox="1">
            <a:spLocks noChangeArrowheads="1"/>
          </p:cNvSpPr>
          <p:nvPr/>
        </p:nvSpPr>
        <p:spPr bwMode="auto">
          <a:xfrm>
            <a:off x="609600" y="1295400"/>
            <a:ext cx="7861300" cy="16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ct val="40000"/>
              </a:spcBef>
              <a:buSzPct val="80000"/>
            </a:pPr>
            <a:r>
              <a:rPr lang="en-US" altLang="en-US" sz="2300" dirty="0">
                <a:latin typeface="Liberation Sans" panose="020B0604020202020204" pitchFamily="34" charset="0"/>
              </a:rPr>
              <a:t>Limited-Life </a:t>
            </a:r>
            <a:r>
              <a:rPr lang="en-US" altLang="en-US" sz="2300" b="0" dirty="0">
                <a:latin typeface="Liberation Sans" panose="020B0604020202020204" pitchFamily="34" charset="0"/>
              </a:rPr>
              <a:t>Intangibles:</a:t>
            </a:r>
          </a:p>
          <a:p>
            <a:pPr lvl="1" algn="l">
              <a:lnSpc>
                <a:spcPct val="120000"/>
              </a:lnSpc>
              <a:spcBef>
                <a:spcPct val="40000"/>
              </a:spcBef>
              <a:buClr>
                <a:srgbClr val="800000"/>
              </a:buClr>
              <a:buSzPct val="80000"/>
              <a:buFont typeface="Wingdings" pitchFamily="2" charset="2"/>
              <a:buChar char="u"/>
            </a:pPr>
            <a:r>
              <a:rPr lang="en-US" altLang="en-US" sz="2200" b="0" dirty="0">
                <a:latin typeface="Liberation Sans" panose="020B0604020202020204" pitchFamily="34" charset="0"/>
              </a:rPr>
              <a:t>Amortize to expense.</a:t>
            </a:r>
          </a:p>
          <a:p>
            <a:pPr lvl="1" algn="l">
              <a:lnSpc>
                <a:spcPct val="120000"/>
              </a:lnSpc>
              <a:spcBef>
                <a:spcPct val="40000"/>
              </a:spcBef>
              <a:buClr>
                <a:srgbClr val="800000"/>
              </a:buClr>
              <a:buSzPct val="80000"/>
              <a:buFont typeface="Wingdings" pitchFamily="2" charset="2"/>
              <a:buChar char="u"/>
            </a:pPr>
            <a:r>
              <a:rPr lang="en-US" altLang="en-US" sz="2200" b="0" dirty="0">
                <a:latin typeface="Liberation Sans" panose="020B0604020202020204" pitchFamily="34" charset="0"/>
              </a:rPr>
              <a:t>Credit asset account.</a:t>
            </a:r>
          </a:p>
        </p:txBody>
      </p:sp>
      <p:sp>
        <p:nvSpPr>
          <p:cNvPr id="56323" name="Text Box 6"/>
          <p:cNvSpPr txBox="1">
            <a:spLocks noChangeArrowheads="1"/>
          </p:cNvSpPr>
          <p:nvPr/>
        </p:nvSpPr>
        <p:spPr bwMode="auto">
          <a:xfrm>
            <a:off x="609600" y="3179763"/>
            <a:ext cx="7861300" cy="2006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ct val="40000"/>
              </a:spcBef>
              <a:buSzPct val="80000"/>
            </a:pPr>
            <a:r>
              <a:rPr lang="en-US" altLang="en-US" sz="2300" dirty="0">
                <a:latin typeface="Liberation Sans" panose="020B0604020202020204" pitchFamily="34" charset="0"/>
              </a:rPr>
              <a:t>Indefinite-Life </a:t>
            </a:r>
            <a:r>
              <a:rPr lang="en-US" altLang="en-US" sz="2300" b="0" dirty="0">
                <a:latin typeface="Liberation Sans" panose="020B0604020202020204" pitchFamily="34" charset="0"/>
              </a:rPr>
              <a:t>Intangibles:</a:t>
            </a:r>
          </a:p>
          <a:p>
            <a:pPr lvl="1" algn="l">
              <a:lnSpc>
                <a:spcPct val="120000"/>
              </a:lnSpc>
              <a:spcBef>
                <a:spcPct val="40000"/>
              </a:spcBef>
              <a:buClr>
                <a:srgbClr val="800000"/>
              </a:buClr>
              <a:buSzPct val="80000"/>
              <a:buFont typeface="Wingdings" pitchFamily="2" charset="2"/>
              <a:buChar char="u"/>
            </a:pPr>
            <a:r>
              <a:rPr lang="en-US" altLang="en-US" sz="2200" b="0" dirty="0">
                <a:latin typeface="Liberation Sans" panose="020B0604020202020204" pitchFamily="34" charset="0"/>
              </a:rPr>
              <a:t>No foreseeable limit on time the asset is expected to provide cash flows. </a:t>
            </a:r>
          </a:p>
          <a:p>
            <a:pPr lvl="1" algn="l">
              <a:lnSpc>
                <a:spcPct val="120000"/>
              </a:lnSpc>
              <a:spcBef>
                <a:spcPct val="40000"/>
              </a:spcBef>
              <a:buClr>
                <a:srgbClr val="800000"/>
              </a:buClr>
              <a:buSzPct val="80000"/>
              <a:buFont typeface="Wingdings" pitchFamily="2" charset="2"/>
              <a:buChar char="u"/>
            </a:pPr>
            <a:r>
              <a:rPr lang="en-US" altLang="en-US" sz="2200" b="0" dirty="0">
                <a:latin typeface="Liberation Sans" panose="020B0604020202020204" pitchFamily="34" charset="0"/>
              </a:rPr>
              <a:t>No amortization.</a:t>
            </a:r>
          </a:p>
        </p:txBody>
      </p:sp>
      <p:sp>
        <p:nvSpPr>
          <p:cNvPr id="5632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25"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a:solidFill>
                  <a:schemeClr val="tx2">
                    <a:lumMod val="75000"/>
                  </a:schemeClr>
                </a:solidFill>
                <a:latin typeface="Liberation Sans" panose="020B0604020202020204" pitchFamily="34" charset="0"/>
              </a:rPr>
              <a:t>Accounting for Intangible Assets</a:t>
            </a:r>
          </a:p>
        </p:txBody>
      </p:sp>
      <p:sp>
        <p:nvSpPr>
          <p:cNvPr id="2" name="Rectangle 1"/>
          <p:cNvSpPr/>
          <p:nvPr/>
        </p:nvSpPr>
        <p:spPr>
          <a:xfrm>
            <a:off x="5192713" y="1630740"/>
            <a:ext cx="2655887" cy="1569660"/>
          </a:xfrm>
          <a:prstGeom prst="rect">
            <a:avLst/>
          </a:prstGeom>
          <a:solidFill>
            <a:schemeClr val="accent3"/>
          </a:solidFill>
          <a:ln>
            <a:solidFill>
              <a:schemeClr val="tx1"/>
            </a:solidFill>
          </a:ln>
          <a:effectLst>
            <a:outerShdw blurRad="50800" dist="38100" dir="2700000" algn="tl" rotWithShape="0">
              <a:prstClr val="black">
                <a:alpha val="40000"/>
              </a:prstClr>
            </a:outerShdw>
          </a:effectLst>
        </p:spPr>
        <p:txBody>
          <a:bodyPr>
            <a:spAutoFit/>
          </a:bodyPr>
          <a:lstStyle/>
          <a:p>
            <a:pPr algn="l">
              <a:defRPr/>
            </a:pPr>
            <a:r>
              <a:rPr lang="en-US" sz="1600" dirty="0">
                <a:solidFill>
                  <a:srgbClr val="002060"/>
                </a:solidFill>
                <a:latin typeface="Liberation Sans" panose="020B0604020202020204" pitchFamily="34" charset="0"/>
              </a:rPr>
              <a:t>Helpful Hint </a:t>
            </a:r>
            <a:endParaRPr lang="en-US" sz="1600" dirty="0" smtClean="0">
              <a:solidFill>
                <a:srgbClr val="002060"/>
              </a:solidFill>
              <a:latin typeface="Liberation Sans" panose="020B0604020202020204" pitchFamily="34" charset="0"/>
            </a:endParaRPr>
          </a:p>
          <a:p>
            <a:pPr algn="l">
              <a:defRPr/>
            </a:pPr>
            <a:r>
              <a:rPr lang="en-US" sz="1600" b="0" dirty="0" smtClean="0">
                <a:latin typeface="Liberation Sans" panose="020B0604020202020204" pitchFamily="34" charset="0"/>
              </a:rPr>
              <a:t>Amortization is </a:t>
            </a:r>
            <a:r>
              <a:rPr lang="en-US" sz="1600" b="0" dirty="0">
                <a:latin typeface="Liberation Sans" panose="020B0604020202020204" pitchFamily="34" charset="0"/>
              </a:rPr>
              <a:t>to intangibles </a:t>
            </a:r>
            <a:r>
              <a:rPr lang="en-US" sz="1600" b="0" dirty="0" smtClean="0">
                <a:latin typeface="Liberation Sans" panose="020B0604020202020204" pitchFamily="34" charset="0"/>
              </a:rPr>
              <a:t>what depreciation </a:t>
            </a:r>
            <a:r>
              <a:rPr lang="en-US" sz="1600" b="0" dirty="0">
                <a:latin typeface="Liberation Sans" panose="020B0604020202020204" pitchFamily="34" charset="0"/>
              </a:rPr>
              <a:t>is to plant</a:t>
            </a:r>
          </a:p>
          <a:p>
            <a:pPr algn="l">
              <a:defRPr/>
            </a:pPr>
            <a:r>
              <a:rPr lang="en-US" sz="1600" b="0" dirty="0">
                <a:latin typeface="Liberation Sans" panose="020B0604020202020204" pitchFamily="34" charset="0"/>
              </a:rPr>
              <a:t>assets and depletion is to</a:t>
            </a:r>
          </a:p>
          <a:p>
            <a:pPr algn="l">
              <a:defRPr/>
            </a:pPr>
            <a:r>
              <a:rPr lang="en-US" sz="1600" b="0" dirty="0">
                <a:latin typeface="Liberation Sans" panose="020B0604020202020204" pitchFamily="34" charset="0"/>
              </a:rPr>
              <a:t>natural resources.</a:t>
            </a:r>
          </a:p>
        </p:txBody>
      </p:sp>
      <p:sp>
        <p:nvSpPr>
          <p:cNvPr id="5632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558720" y="1352520"/>
              <a:ext cx="2064240" cy="3258000"/>
            </p14:xfrm>
          </p:contentPart>
        </mc:Choice>
        <mc:Fallback>
          <p:pic>
            <p:nvPicPr>
              <p:cNvPr id="3" name="Ink 2"/>
              <p:cNvPicPr/>
              <p:nvPr/>
            </p:nvPicPr>
            <p:blipFill>
              <a:blip r:embed="rId4"/>
              <a:stretch>
                <a:fillRect/>
              </a:stretch>
            </p:blipFill>
            <p:spPr>
              <a:xfrm>
                <a:off x="549360" y="1343160"/>
                <a:ext cx="2082960" cy="3276720"/>
              </a:xfrm>
              <a:prstGeom prst="rect">
                <a:avLst/>
              </a:prstGeom>
            </p:spPr>
          </p:pic>
        </mc:Fallback>
      </mc:AlternateContent>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l">
              <a:buSzPct val="80000"/>
              <a:defRPr sz="28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PATENTS</a:t>
            </a:r>
          </a:p>
        </p:txBody>
      </p:sp>
      <p:sp>
        <p:nvSpPr>
          <p:cNvPr id="57347" name="Text Box 5"/>
          <p:cNvSpPr txBox="1">
            <a:spLocks noChangeArrowheads="1"/>
          </p:cNvSpPr>
          <p:nvPr/>
        </p:nvSpPr>
        <p:spPr bwMode="auto">
          <a:xfrm>
            <a:off x="609600" y="1905000"/>
            <a:ext cx="8001000" cy="3939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88975"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Exclusive right to manufacture, sell, or otherwise control an invention for a period of </a:t>
            </a:r>
            <a:r>
              <a:rPr lang="en-US" altLang="en-US" sz="2200" dirty="0">
                <a:latin typeface="Liberation Sans" panose="020B0604020202020204" pitchFamily="34" charset="0"/>
              </a:rPr>
              <a:t>20 years</a:t>
            </a:r>
            <a:r>
              <a:rPr lang="en-US" altLang="en-US" sz="2200" b="0" dirty="0">
                <a:latin typeface="Liberation Sans" panose="020B0604020202020204" pitchFamily="34" charset="0"/>
              </a:rPr>
              <a:t> from the date of the grant.</a:t>
            </a:r>
          </a:p>
          <a:p>
            <a:pPr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Capitalize costs of purchasing</a:t>
            </a:r>
            <a:r>
              <a:rPr lang="en-US" altLang="en-US" sz="2200" b="0" dirty="0">
                <a:latin typeface="Liberation Sans" panose="020B0604020202020204" pitchFamily="34" charset="0"/>
              </a:rPr>
              <a:t> a patent and amortize over its 20-year life or its useful life, whichever is shorter.</a:t>
            </a:r>
          </a:p>
          <a:p>
            <a:pPr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Expense any R&amp;D</a:t>
            </a:r>
            <a:r>
              <a:rPr lang="en-US" altLang="en-US" sz="2200" b="0" dirty="0">
                <a:latin typeface="Liberation Sans" panose="020B0604020202020204" pitchFamily="34" charset="0"/>
              </a:rPr>
              <a:t> costs in developing a patent. </a:t>
            </a:r>
          </a:p>
          <a:p>
            <a:pPr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Legal fees</a:t>
            </a:r>
            <a:r>
              <a:rPr lang="en-US" altLang="en-US" sz="2200" b="0" dirty="0">
                <a:latin typeface="Liberation Sans" panose="020B0604020202020204" pitchFamily="34" charset="0"/>
              </a:rPr>
              <a:t> incurred successfully defending a patent are capitalized to the Patent account.</a:t>
            </a:r>
          </a:p>
        </p:txBody>
      </p:sp>
      <p:sp>
        <p:nvSpPr>
          <p:cNvPr id="5734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734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a:solidFill>
                  <a:schemeClr val="tx2">
                    <a:lumMod val="75000"/>
                  </a:schemeClr>
                </a:solidFill>
                <a:latin typeface="Liberation Sans" panose="020B0604020202020204" pitchFamily="34" charset="0"/>
              </a:rPr>
              <a:t>Accounting for Intangible Assets</a:t>
            </a:r>
          </a:p>
        </p:txBody>
      </p:sp>
      <p:sp>
        <p:nvSpPr>
          <p:cNvPr id="5735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800600" y="2781360"/>
              <a:ext cx="3118320" cy="1391040"/>
            </p14:xfrm>
          </p:contentPart>
        </mc:Choice>
        <mc:Fallback>
          <p:pic>
            <p:nvPicPr>
              <p:cNvPr id="2" name="Ink 1"/>
              <p:cNvPicPr/>
              <p:nvPr/>
            </p:nvPicPr>
            <p:blipFill>
              <a:blip r:embed="rId4"/>
              <a:stretch>
                <a:fillRect/>
              </a:stretch>
            </p:blipFill>
            <p:spPr>
              <a:xfrm>
                <a:off x="4791240" y="2772000"/>
                <a:ext cx="3137040" cy="1409760"/>
              </a:xfrm>
              <a:prstGeom prst="rect">
                <a:avLst/>
              </a:prstGeom>
            </p:spPr>
          </p:pic>
        </mc:Fallback>
      </mc:AlternateContent>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09600" y="1295400"/>
            <a:ext cx="82296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National Labs purchases a patent at a cost of $</a:t>
            </a:r>
            <a:r>
              <a:rPr lang="en-US" altLang="en-US" sz="2200" b="0" dirty="0" smtClean="0">
                <a:latin typeface="Liberation Sans" panose="020B0604020202020204" pitchFamily="34" charset="0"/>
              </a:rPr>
              <a:t>60,000.  </a:t>
            </a:r>
            <a:r>
              <a:rPr lang="en-US" altLang="en-US" sz="2200" b="0" dirty="0">
                <a:latin typeface="Liberation Sans" panose="020B0604020202020204" pitchFamily="34" charset="0"/>
              </a:rPr>
              <a:t>National estimates the useful life of the patent to be eight years.  Prepare the journal entry to record </a:t>
            </a:r>
            <a:r>
              <a:rPr lang="en-US" altLang="en-US" sz="2200" b="0" dirty="0" smtClean="0">
                <a:latin typeface="Liberation Sans" panose="020B0604020202020204" pitchFamily="34" charset="0"/>
              </a:rPr>
              <a:t>the annual amortization expense.</a:t>
            </a:r>
            <a:endParaRPr lang="en-US" altLang="en-US" sz="2200" b="0" dirty="0">
              <a:latin typeface="Liberation Sans" panose="020B0604020202020204" pitchFamily="34" charset="0"/>
            </a:endParaRPr>
          </a:p>
        </p:txBody>
      </p:sp>
      <p:sp>
        <p:nvSpPr>
          <p:cNvPr id="951298" name="Text Box 2"/>
          <p:cNvSpPr txBox="1">
            <a:spLocks noChangeArrowheads="1"/>
          </p:cNvSpPr>
          <p:nvPr/>
        </p:nvSpPr>
        <p:spPr bwMode="auto">
          <a:xfrm>
            <a:off x="1143000" y="4745414"/>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900" b="1">
                <a:solidFill>
                  <a:schemeClr val="tx1"/>
                </a:solidFill>
                <a:latin typeface="Arial" charset="0"/>
              </a:defRPr>
            </a:lvl1pPr>
            <a:lvl2pPr marL="742950" indent="-285750">
              <a:tabLst>
                <a:tab pos="5541963" algn="r"/>
              </a:tabLst>
              <a:defRPr sz="2900" b="1">
                <a:solidFill>
                  <a:schemeClr val="tx1"/>
                </a:solidFill>
                <a:latin typeface="Arial" charset="0"/>
              </a:defRPr>
            </a:lvl2pPr>
            <a:lvl3pPr marL="1143000" indent="-228600">
              <a:tabLst>
                <a:tab pos="5541963" algn="r"/>
              </a:tabLst>
              <a:defRPr sz="2900" b="1">
                <a:solidFill>
                  <a:schemeClr val="tx1"/>
                </a:solidFill>
                <a:latin typeface="Arial" charset="0"/>
              </a:defRPr>
            </a:lvl3pPr>
            <a:lvl4pPr marL="1600200" indent="-228600">
              <a:tabLst>
                <a:tab pos="5541963" algn="r"/>
              </a:tabLst>
              <a:defRPr sz="2900" b="1">
                <a:solidFill>
                  <a:schemeClr val="tx1"/>
                </a:solidFill>
                <a:latin typeface="Arial" charset="0"/>
              </a:defRPr>
            </a:lvl4pPr>
            <a:lvl5pPr marL="2057400" indent="-228600">
              <a:tabLst>
                <a:tab pos="5541963" algn="r"/>
              </a:tabLst>
              <a:defRPr sz="2900" b="1">
                <a:solidFill>
                  <a:schemeClr val="tx1"/>
                </a:solidFill>
                <a:latin typeface="Arial" charset="0"/>
              </a:defRPr>
            </a:lvl5pPr>
            <a:lvl6pPr marL="2514600" indent="-228600" algn="ctr" eaLnBrk="0" fontAlgn="base" hangingPunct="0">
              <a:spcBef>
                <a:spcPct val="0"/>
              </a:spcBef>
              <a:spcAft>
                <a:spcPct val="0"/>
              </a:spcAft>
              <a:tabLst>
                <a:tab pos="5541963" algn="r"/>
              </a:tabLst>
              <a:defRPr sz="2900" b="1">
                <a:solidFill>
                  <a:schemeClr val="tx1"/>
                </a:solidFill>
                <a:latin typeface="Arial" charset="0"/>
              </a:defRPr>
            </a:lvl6pPr>
            <a:lvl7pPr marL="2971800" indent="-228600" algn="ctr" eaLnBrk="0" fontAlgn="base" hangingPunct="0">
              <a:spcBef>
                <a:spcPct val="0"/>
              </a:spcBef>
              <a:spcAft>
                <a:spcPct val="0"/>
              </a:spcAft>
              <a:tabLst>
                <a:tab pos="5541963" algn="r"/>
              </a:tabLst>
              <a:defRPr sz="2900" b="1">
                <a:solidFill>
                  <a:schemeClr val="tx1"/>
                </a:solidFill>
                <a:latin typeface="Arial" charset="0"/>
              </a:defRPr>
            </a:lvl7pPr>
            <a:lvl8pPr marL="3429000" indent="-228600" algn="ctr" eaLnBrk="0" fontAlgn="base" hangingPunct="0">
              <a:spcBef>
                <a:spcPct val="0"/>
              </a:spcBef>
              <a:spcAft>
                <a:spcPct val="0"/>
              </a:spcAft>
              <a:tabLst>
                <a:tab pos="5541963" algn="r"/>
              </a:tabLst>
              <a:defRPr sz="2900" b="1">
                <a:solidFill>
                  <a:schemeClr val="tx1"/>
                </a:solidFill>
                <a:latin typeface="Arial" charset="0"/>
              </a:defRPr>
            </a:lvl8pPr>
            <a:lvl9pPr marL="3886200" indent="-228600" algn="ctr" eaLnBrk="0" fontAlgn="base" hangingPunct="0">
              <a:spcBef>
                <a:spcPct val="0"/>
              </a:spcBef>
              <a:spcAft>
                <a:spcPct val="0"/>
              </a:spcAft>
              <a:tabLst>
                <a:tab pos="5541963"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Amortization Expense </a:t>
            </a:r>
            <a:r>
              <a:rPr lang="en-US" altLang="en-US" sz="2200" b="0" dirty="0">
                <a:latin typeface="Liberation Sans" panose="020B0604020202020204" pitchFamily="34" charset="0"/>
                <a:cs typeface="Arial" charset="0"/>
              </a:rPr>
              <a:t>	</a:t>
            </a:r>
            <a:r>
              <a:rPr lang="en-US" altLang="en-US" sz="2200" b="0" dirty="0" smtClean="0">
                <a:latin typeface="Liberation Sans" panose="020B0604020202020204" pitchFamily="34" charset="0"/>
                <a:cs typeface="Arial" charset="0"/>
              </a:rPr>
              <a:t>7,500</a:t>
            </a:r>
            <a:endParaRPr lang="en-US" altLang="en-US" sz="2200" b="0" dirty="0">
              <a:latin typeface="Liberation Sans" panose="020B0604020202020204" pitchFamily="34" charset="0"/>
              <a:cs typeface="Arial" charset="0"/>
            </a:endParaRPr>
          </a:p>
        </p:txBody>
      </p:sp>
      <p:sp>
        <p:nvSpPr>
          <p:cNvPr id="951299" name="Text Box 3"/>
          <p:cNvSpPr txBox="1">
            <a:spLocks noChangeArrowheads="1"/>
          </p:cNvSpPr>
          <p:nvPr/>
        </p:nvSpPr>
        <p:spPr bwMode="auto">
          <a:xfrm>
            <a:off x="1143000" y="5202614"/>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969125" algn="r"/>
              </a:tabLst>
              <a:defRPr sz="2900" b="1">
                <a:solidFill>
                  <a:schemeClr val="tx1"/>
                </a:solidFill>
                <a:latin typeface="Arial" charset="0"/>
              </a:defRPr>
            </a:lvl1pPr>
            <a:lvl2pPr marL="742950" indent="-285750">
              <a:tabLst>
                <a:tab pos="4862513" algn="r"/>
                <a:tab pos="6969125" algn="r"/>
              </a:tabLst>
              <a:defRPr sz="2900" b="1">
                <a:solidFill>
                  <a:schemeClr val="tx1"/>
                </a:solidFill>
                <a:latin typeface="Arial" charset="0"/>
              </a:defRPr>
            </a:lvl2pPr>
            <a:lvl3pPr marL="1143000" indent="-228600">
              <a:tabLst>
                <a:tab pos="4862513" algn="r"/>
                <a:tab pos="6969125" algn="r"/>
              </a:tabLst>
              <a:defRPr sz="2900" b="1">
                <a:solidFill>
                  <a:schemeClr val="tx1"/>
                </a:solidFill>
                <a:latin typeface="Arial" charset="0"/>
              </a:defRPr>
            </a:lvl3pPr>
            <a:lvl4pPr marL="1600200" indent="-228600">
              <a:tabLst>
                <a:tab pos="4862513" algn="r"/>
                <a:tab pos="6969125" algn="r"/>
              </a:tabLst>
              <a:defRPr sz="2900" b="1">
                <a:solidFill>
                  <a:schemeClr val="tx1"/>
                </a:solidFill>
                <a:latin typeface="Arial" charset="0"/>
              </a:defRPr>
            </a:lvl4pPr>
            <a:lvl5pPr marL="2057400" indent="-228600">
              <a:tabLst>
                <a:tab pos="4862513"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4862513"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4862513"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4862513"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4862513" algn="r"/>
                <a:tab pos="6969125" algn="r"/>
              </a:tabLst>
              <a:defRPr sz="2900" b="1">
                <a:solidFill>
                  <a:schemeClr val="tx1"/>
                </a:solidFill>
                <a:latin typeface="Arial" charset="0"/>
              </a:defRPr>
            </a:lvl9pPr>
          </a:lstStyle>
          <a:p>
            <a:pPr algn="l">
              <a:spcBef>
                <a:spcPct val="50000"/>
              </a:spcBef>
            </a:pPr>
            <a:r>
              <a:rPr lang="en-US" altLang="en-US" sz="2200" b="0" dirty="0" smtClean="0">
                <a:latin typeface="Liberation Sans" panose="020B0604020202020204" pitchFamily="34" charset="0"/>
              </a:rPr>
              <a:t>Patents </a:t>
            </a:r>
            <a:r>
              <a:rPr lang="en-US" altLang="en-US" sz="2200" b="0" dirty="0">
                <a:latin typeface="Liberation Sans" panose="020B0604020202020204" pitchFamily="34" charset="0"/>
                <a:cs typeface="Arial" charset="0"/>
              </a:rPr>
              <a:t>		</a:t>
            </a:r>
            <a:r>
              <a:rPr lang="en-US" altLang="en-US" sz="2200" b="0" dirty="0" smtClean="0">
                <a:latin typeface="Liberation Sans" panose="020B0604020202020204" pitchFamily="34" charset="0"/>
                <a:cs typeface="Arial" charset="0"/>
              </a:rPr>
              <a:t>7,500</a:t>
            </a:r>
            <a:endParaRPr lang="en-US" altLang="en-US" sz="2200" b="0" dirty="0">
              <a:latin typeface="Liberation Sans" panose="020B0604020202020204" pitchFamily="34" charset="0"/>
              <a:cs typeface="Arial" charset="0"/>
            </a:endParaRPr>
          </a:p>
        </p:txBody>
      </p:sp>
      <p:sp>
        <p:nvSpPr>
          <p:cNvPr id="951300" name="Text Box 4"/>
          <p:cNvSpPr txBox="1">
            <a:spLocks noChangeArrowheads="1"/>
          </p:cNvSpPr>
          <p:nvPr/>
        </p:nvSpPr>
        <p:spPr bwMode="auto">
          <a:xfrm>
            <a:off x="2514600" y="3200400"/>
            <a:ext cx="4038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657600" algn="r"/>
              </a:tabLst>
              <a:defRPr sz="2900" b="1">
                <a:solidFill>
                  <a:schemeClr val="tx1"/>
                </a:solidFill>
                <a:latin typeface="Arial" charset="0"/>
              </a:defRPr>
            </a:lvl1pPr>
            <a:lvl2pPr marL="742950" indent="-285750">
              <a:tabLst>
                <a:tab pos="3657600" algn="r"/>
              </a:tabLst>
              <a:defRPr sz="2900" b="1">
                <a:solidFill>
                  <a:schemeClr val="tx1"/>
                </a:solidFill>
                <a:latin typeface="Arial" charset="0"/>
              </a:defRPr>
            </a:lvl2pPr>
            <a:lvl3pPr marL="1143000" indent="-228600">
              <a:tabLst>
                <a:tab pos="3657600" algn="r"/>
              </a:tabLst>
              <a:defRPr sz="2900" b="1">
                <a:solidFill>
                  <a:schemeClr val="tx1"/>
                </a:solidFill>
                <a:latin typeface="Arial" charset="0"/>
              </a:defRPr>
            </a:lvl3pPr>
            <a:lvl4pPr marL="1600200" indent="-228600">
              <a:tabLst>
                <a:tab pos="3657600" algn="r"/>
              </a:tabLst>
              <a:defRPr sz="2900" b="1">
                <a:solidFill>
                  <a:schemeClr val="tx1"/>
                </a:solidFill>
                <a:latin typeface="Arial" charset="0"/>
              </a:defRPr>
            </a:lvl4pPr>
            <a:lvl5pPr marL="2057400" indent="-228600">
              <a:tabLst>
                <a:tab pos="3657600" algn="r"/>
              </a:tabLst>
              <a:defRPr sz="2900" b="1">
                <a:solidFill>
                  <a:schemeClr val="tx1"/>
                </a:solidFill>
                <a:latin typeface="Arial" charset="0"/>
              </a:defRPr>
            </a:lvl5pPr>
            <a:lvl6pPr marL="2514600" indent="-228600" algn="ctr" eaLnBrk="0" fontAlgn="base" hangingPunct="0">
              <a:spcBef>
                <a:spcPct val="0"/>
              </a:spcBef>
              <a:spcAft>
                <a:spcPct val="0"/>
              </a:spcAft>
              <a:tabLst>
                <a:tab pos="3657600" algn="r"/>
              </a:tabLst>
              <a:defRPr sz="2900" b="1">
                <a:solidFill>
                  <a:schemeClr val="tx1"/>
                </a:solidFill>
                <a:latin typeface="Arial" charset="0"/>
              </a:defRPr>
            </a:lvl6pPr>
            <a:lvl7pPr marL="2971800" indent="-228600" algn="ctr" eaLnBrk="0" fontAlgn="base" hangingPunct="0">
              <a:spcBef>
                <a:spcPct val="0"/>
              </a:spcBef>
              <a:spcAft>
                <a:spcPct val="0"/>
              </a:spcAft>
              <a:tabLst>
                <a:tab pos="3657600" algn="r"/>
              </a:tabLst>
              <a:defRPr sz="2900" b="1">
                <a:solidFill>
                  <a:schemeClr val="tx1"/>
                </a:solidFill>
                <a:latin typeface="Arial" charset="0"/>
              </a:defRPr>
            </a:lvl7pPr>
            <a:lvl8pPr marL="3429000" indent="-228600" algn="ctr" eaLnBrk="0" fontAlgn="base" hangingPunct="0">
              <a:spcBef>
                <a:spcPct val="0"/>
              </a:spcBef>
              <a:spcAft>
                <a:spcPct val="0"/>
              </a:spcAft>
              <a:tabLst>
                <a:tab pos="3657600" algn="r"/>
              </a:tabLst>
              <a:defRPr sz="2900" b="1">
                <a:solidFill>
                  <a:schemeClr val="tx1"/>
                </a:solidFill>
                <a:latin typeface="Arial" charset="0"/>
              </a:defRPr>
            </a:lvl8pPr>
            <a:lvl9pPr marL="3886200" indent="-228600" algn="ctr" eaLnBrk="0" fontAlgn="base" hangingPunct="0">
              <a:spcBef>
                <a:spcPct val="0"/>
              </a:spcBef>
              <a:spcAft>
                <a:spcPct val="0"/>
              </a:spcAft>
              <a:tabLst>
                <a:tab pos="3657600"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Cost </a:t>
            </a:r>
            <a:r>
              <a:rPr lang="en-US" altLang="en-US" sz="2200" b="0" dirty="0">
                <a:latin typeface="Liberation Sans" panose="020B0604020202020204" pitchFamily="34" charset="0"/>
                <a:cs typeface="Arial" charset="0"/>
              </a:rPr>
              <a:t>	$60,000</a:t>
            </a:r>
          </a:p>
        </p:txBody>
      </p:sp>
      <p:sp>
        <p:nvSpPr>
          <p:cNvPr id="951301" name="Text Box 5"/>
          <p:cNvSpPr txBox="1">
            <a:spLocks noChangeArrowheads="1"/>
          </p:cNvSpPr>
          <p:nvPr/>
        </p:nvSpPr>
        <p:spPr bwMode="auto">
          <a:xfrm>
            <a:off x="2514600" y="3551238"/>
            <a:ext cx="4038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657600" algn="r"/>
              </a:tabLst>
              <a:defRPr sz="2900" b="1">
                <a:solidFill>
                  <a:schemeClr val="tx1"/>
                </a:solidFill>
                <a:latin typeface="Arial" charset="0"/>
              </a:defRPr>
            </a:lvl1pPr>
            <a:lvl2pPr marL="742950" indent="-285750">
              <a:tabLst>
                <a:tab pos="3657600" algn="r"/>
              </a:tabLst>
              <a:defRPr sz="2900" b="1">
                <a:solidFill>
                  <a:schemeClr val="tx1"/>
                </a:solidFill>
                <a:latin typeface="Arial" charset="0"/>
              </a:defRPr>
            </a:lvl2pPr>
            <a:lvl3pPr marL="1143000" indent="-228600">
              <a:tabLst>
                <a:tab pos="3657600" algn="r"/>
              </a:tabLst>
              <a:defRPr sz="2900" b="1">
                <a:solidFill>
                  <a:schemeClr val="tx1"/>
                </a:solidFill>
                <a:latin typeface="Arial" charset="0"/>
              </a:defRPr>
            </a:lvl3pPr>
            <a:lvl4pPr marL="1600200" indent="-228600">
              <a:tabLst>
                <a:tab pos="3657600" algn="r"/>
              </a:tabLst>
              <a:defRPr sz="2900" b="1">
                <a:solidFill>
                  <a:schemeClr val="tx1"/>
                </a:solidFill>
                <a:latin typeface="Arial" charset="0"/>
              </a:defRPr>
            </a:lvl4pPr>
            <a:lvl5pPr marL="2057400" indent="-228600">
              <a:tabLst>
                <a:tab pos="3657600" algn="r"/>
              </a:tabLst>
              <a:defRPr sz="2900" b="1">
                <a:solidFill>
                  <a:schemeClr val="tx1"/>
                </a:solidFill>
                <a:latin typeface="Arial" charset="0"/>
              </a:defRPr>
            </a:lvl5pPr>
            <a:lvl6pPr marL="2514600" indent="-228600" algn="ctr" eaLnBrk="0" fontAlgn="base" hangingPunct="0">
              <a:spcBef>
                <a:spcPct val="0"/>
              </a:spcBef>
              <a:spcAft>
                <a:spcPct val="0"/>
              </a:spcAft>
              <a:tabLst>
                <a:tab pos="3657600" algn="r"/>
              </a:tabLst>
              <a:defRPr sz="2900" b="1">
                <a:solidFill>
                  <a:schemeClr val="tx1"/>
                </a:solidFill>
                <a:latin typeface="Arial" charset="0"/>
              </a:defRPr>
            </a:lvl6pPr>
            <a:lvl7pPr marL="2971800" indent="-228600" algn="ctr" eaLnBrk="0" fontAlgn="base" hangingPunct="0">
              <a:spcBef>
                <a:spcPct val="0"/>
              </a:spcBef>
              <a:spcAft>
                <a:spcPct val="0"/>
              </a:spcAft>
              <a:tabLst>
                <a:tab pos="3657600" algn="r"/>
              </a:tabLst>
              <a:defRPr sz="2900" b="1">
                <a:solidFill>
                  <a:schemeClr val="tx1"/>
                </a:solidFill>
                <a:latin typeface="Arial" charset="0"/>
              </a:defRPr>
            </a:lvl7pPr>
            <a:lvl8pPr marL="3429000" indent="-228600" algn="ctr" eaLnBrk="0" fontAlgn="base" hangingPunct="0">
              <a:spcBef>
                <a:spcPct val="0"/>
              </a:spcBef>
              <a:spcAft>
                <a:spcPct val="0"/>
              </a:spcAft>
              <a:tabLst>
                <a:tab pos="3657600" algn="r"/>
              </a:tabLst>
              <a:defRPr sz="2900" b="1">
                <a:solidFill>
                  <a:schemeClr val="tx1"/>
                </a:solidFill>
                <a:latin typeface="Arial" charset="0"/>
              </a:defRPr>
            </a:lvl8pPr>
            <a:lvl9pPr marL="3886200" indent="-228600" algn="ctr" eaLnBrk="0" fontAlgn="base" hangingPunct="0">
              <a:spcBef>
                <a:spcPct val="0"/>
              </a:spcBef>
              <a:spcAft>
                <a:spcPct val="0"/>
              </a:spcAft>
              <a:tabLst>
                <a:tab pos="3657600"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Useful life</a:t>
            </a:r>
            <a:r>
              <a:rPr lang="en-US" altLang="en-US" sz="2200" b="0" dirty="0">
                <a:latin typeface="Liberation Sans" panose="020B0604020202020204" pitchFamily="34" charset="0"/>
                <a:cs typeface="Arial" charset="0"/>
              </a:rPr>
              <a:t>	÷         8</a:t>
            </a:r>
          </a:p>
        </p:txBody>
      </p:sp>
      <p:sp>
        <p:nvSpPr>
          <p:cNvPr id="951302" name="Text Box 6"/>
          <p:cNvSpPr txBox="1">
            <a:spLocks noChangeArrowheads="1"/>
          </p:cNvSpPr>
          <p:nvPr/>
        </p:nvSpPr>
        <p:spPr bwMode="auto">
          <a:xfrm>
            <a:off x="2514600" y="3932238"/>
            <a:ext cx="4038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657600" algn="r"/>
              </a:tabLst>
              <a:defRPr sz="2900" b="1">
                <a:solidFill>
                  <a:schemeClr val="tx1"/>
                </a:solidFill>
                <a:latin typeface="Arial" charset="0"/>
              </a:defRPr>
            </a:lvl1pPr>
            <a:lvl2pPr marL="742950" indent="-285750">
              <a:tabLst>
                <a:tab pos="3657600" algn="r"/>
              </a:tabLst>
              <a:defRPr sz="2900" b="1">
                <a:solidFill>
                  <a:schemeClr val="tx1"/>
                </a:solidFill>
                <a:latin typeface="Arial" charset="0"/>
              </a:defRPr>
            </a:lvl2pPr>
            <a:lvl3pPr marL="1143000" indent="-228600">
              <a:tabLst>
                <a:tab pos="3657600" algn="r"/>
              </a:tabLst>
              <a:defRPr sz="2900" b="1">
                <a:solidFill>
                  <a:schemeClr val="tx1"/>
                </a:solidFill>
                <a:latin typeface="Arial" charset="0"/>
              </a:defRPr>
            </a:lvl3pPr>
            <a:lvl4pPr marL="1600200" indent="-228600">
              <a:tabLst>
                <a:tab pos="3657600" algn="r"/>
              </a:tabLst>
              <a:defRPr sz="2900" b="1">
                <a:solidFill>
                  <a:schemeClr val="tx1"/>
                </a:solidFill>
                <a:latin typeface="Arial" charset="0"/>
              </a:defRPr>
            </a:lvl4pPr>
            <a:lvl5pPr marL="2057400" indent="-228600">
              <a:tabLst>
                <a:tab pos="3657600" algn="r"/>
              </a:tabLst>
              <a:defRPr sz="2900" b="1">
                <a:solidFill>
                  <a:schemeClr val="tx1"/>
                </a:solidFill>
                <a:latin typeface="Arial" charset="0"/>
              </a:defRPr>
            </a:lvl5pPr>
            <a:lvl6pPr marL="2514600" indent="-228600" algn="ctr" eaLnBrk="0" fontAlgn="base" hangingPunct="0">
              <a:spcBef>
                <a:spcPct val="0"/>
              </a:spcBef>
              <a:spcAft>
                <a:spcPct val="0"/>
              </a:spcAft>
              <a:tabLst>
                <a:tab pos="3657600" algn="r"/>
              </a:tabLst>
              <a:defRPr sz="2900" b="1">
                <a:solidFill>
                  <a:schemeClr val="tx1"/>
                </a:solidFill>
                <a:latin typeface="Arial" charset="0"/>
              </a:defRPr>
            </a:lvl6pPr>
            <a:lvl7pPr marL="2971800" indent="-228600" algn="ctr" eaLnBrk="0" fontAlgn="base" hangingPunct="0">
              <a:spcBef>
                <a:spcPct val="0"/>
              </a:spcBef>
              <a:spcAft>
                <a:spcPct val="0"/>
              </a:spcAft>
              <a:tabLst>
                <a:tab pos="3657600" algn="r"/>
              </a:tabLst>
              <a:defRPr sz="2900" b="1">
                <a:solidFill>
                  <a:schemeClr val="tx1"/>
                </a:solidFill>
                <a:latin typeface="Arial" charset="0"/>
              </a:defRPr>
            </a:lvl7pPr>
            <a:lvl8pPr marL="3429000" indent="-228600" algn="ctr" eaLnBrk="0" fontAlgn="base" hangingPunct="0">
              <a:spcBef>
                <a:spcPct val="0"/>
              </a:spcBef>
              <a:spcAft>
                <a:spcPct val="0"/>
              </a:spcAft>
              <a:tabLst>
                <a:tab pos="3657600" algn="r"/>
              </a:tabLst>
              <a:defRPr sz="2900" b="1">
                <a:solidFill>
                  <a:schemeClr val="tx1"/>
                </a:solidFill>
                <a:latin typeface="Arial" charset="0"/>
              </a:defRPr>
            </a:lvl8pPr>
            <a:lvl9pPr marL="3886200" indent="-228600" algn="ctr" eaLnBrk="0" fontAlgn="base" hangingPunct="0">
              <a:spcBef>
                <a:spcPct val="0"/>
              </a:spcBef>
              <a:spcAft>
                <a:spcPct val="0"/>
              </a:spcAft>
              <a:tabLst>
                <a:tab pos="3657600" algn="r"/>
              </a:tabLst>
              <a:defRPr sz="2900" b="1">
                <a:solidFill>
                  <a:schemeClr val="tx1"/>
                </a:solidFill>
                <a:latin typeface="Arial" charset="0"/>
              </a:defRPr>
            </a:lvl9pPr>
          </a:lstStyle>
          <a:p>
            <a:pPr algn="l">
              <a:spcBef>
                <a:spcPct val="50000"/>
              </a:spcBef>
            </a:pPr>
            <a:r>
              <a:rPr lang="en-US" altLang="en-US" sz="2200" b="0" dirty="0">
                <a:latin typeface="Liberation Sans" panose="020B0604020202020204" pitchFamily="34" charset="0"/>
              </a:rPr>
              <a:t>Annual expense</a:t>
            </a:r>
            <a:r>
              <a:rPr lang="en-US" altLang="en-US" sz="2200" b="0" dirty="0">
                <a:latin typeface="Liberation Sans" panose="020B0604020202020204" pitchFamily="34" charset="0"/>
                <a:cs typeface="Arial" charset="0"/>
              </a:rPr>
              <a:t>	$  7,500</a:t>
            </a:r>
          </a:p>
        </p:txBody>
      </p:sp>
      <p:sp>
        <p:nvSpPr>
          <p:cNvPr id="58378" name="Line 9"/>
          <p:cNvSpPr>
            <a:spLocks noChangeShapeType="1"/>
          </p:cNvSpPr>
          <p:nvPr/>
        </p:nvSpPr>
        <p:spPr bwMode="auto">
          <a:xfrm>
            <a:off x="5105400" y="3929063"/>
            <a:ext cx="1219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8380" name="Line 11"/>
          <p:cNvSpPr>
            <a:spLocks noChangeShapeType="1"/>
          </p:cNvSpPr>
          <p:nvPr/>
        </p:nvSpPr>
        <p:spPr bwMode="auto">
          <a:xfrm>
            <a:off x="5105400" y="4351360"/>
            <a:ext cx="1219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8381" name="Line 12"/>
          <p:cNvSpPr>
            <a:spLocks noChangeShapeType="1"/>
          </p:cNvSpPr>
          <p:nvPr/>
        </p:nvSpPr>
        <p:spPr bwMode="auto">
          <a:xfrm>
            <a:off x="5105400" y="4427560"/>
            <a:ext cx="1219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838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8384"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75000"/>
                  </a:schemeClr>
                </a:solidFill>
                <a:latin typeface="Liberation Sans" panose="020B0604020202020204" pitchFamily="34" charset="0"/>
              </a:rPr>
              <a:t>Accounting for Intangible Assets</a:t>
            </a:r>
          </a:p>
        </p:txBody>
      </p:sp>
      <p:sp>
        <p:nvSpPr>
          <p:cNvPr id="5838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79320" y="2521080"/>
              <a:ext cx="6293520" cy="2965680"/>
            </p14:xfrm>
          </p:contentPart>
        </mc:Choice>
        <mc:Fallback>
          <p:pic>
            <p:nvPicPr>
              <p:cNvPr id="2" name="Ink 1"/>
              <p:cNvPicPr/>
              <p:nvPr/>
            </p:nvPicPr>
            <p:blipFill>
              <a:blip r:embed="rId4"/>
              <a:stretch>
                <a:fillRect/>
              </a:stretch>
            </p:blipFill>
            <p:spPr>
              <a:xfrm>
                <a:off x="669960" y="2511720"/>
                <a:ext cx="6312240" cy="2984400"/>
              </a:xfrm>
              <a:prstGeom prst="rect">
                <a:avLst/>
              </a:prstGeom>
            </p:spPr>
          </p:pic>
        </mc:Fallback>
      </mc:AlternateContent>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1300"/>
                                        </p:tgtEl>
                                        <p:attrNameLst>
                                          <p:attrName>style.visibility</p:attrName>
                                        </p:attrNameLst>
                                      </p:cBhvr>
                                      <p:to>
                                        <p:strVal val="visible"/>
                                      </p:to>
                                    </p:set>
                                    <p:animEffect transition="in" filter="wipe(left)">
                                      <p:cBhvr>
                                        <p:cTn id="7" dur="500"/>
                                        <p:tgtEl>
                                          <p:spTgt spid="951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1301"/>
                                        </p:tgtEl>
                                        <p:attrNameLst>
                                          <p:attrName>style.visibility</p:attrName>
                                        </p:attrNameLst>
                                      </p:cBhvr>
                                      <p:to>
                                        <p:strVal val="visible"/>
                                      </p:to>
                                    </p:set>
                                    <p:animEffect transition="in" filter="wipe(left)">
                                      <p:cBhvr>
                                        <p:cTn id="12" dur="500"/>
                                        <p:tgtEl>
                                          <p:spTgt spid="9513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1302"/>
                                        </p:tgtEl>
                                        <p:attrNameLst>
                                          <p:attrName>style.visibility</p:attrName>
                                        </p:attrNameLst>
                                      </p:cBhvr>
                                      <p:to>
                                        <p:strVal val="visible"/>
                                      </p:to>
                                    </p:set>
                                    <p:animEffect transition="in" filter="wipe(left)">
                                      <p:cBhvr>
                                        <p:cTn id="17" dur="500"/>
                                        <p:tgtEl>
                                          <p:spTgt spid="9513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1298"/>
                                        </p:tgtEl>
                                        <p:attrNameLst>
                                          <p:attrName>style.visibility</p:attrName>
                                        </p:attrNameLst>
                                      </p:cBhvr>
                                      <p:to>
                                        <p:strVal val="visible"/>
                                      </p:to>
                                    </p:set>
                                    <p:animEffect transition="in" filter="wipe(left)">
                                      <p:cBhvr>
                                        <p:cTn id="22" dur="500"/>
                                        <p:tgtEl>
                                          <p:spTgt spid="9512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51299"/>
                                        </p:tgtEl>
                                        <p:attrNameLst>
                                          <p:attrName>style.visibility</p:attrName>
                                        </p:attrNameLst>
                                      </p:cBhvr>
                                      <p:to>
                                        <p:strVal val="visible"/>
                                      </p:to>
                                    </p:set>
                                    <p:animEffect transition="in" filter="wipe(left)">
                                      <p:cBhvr>
                                        <p:cTn id="27" dur="500"/>
                                        <p:tgtEl>
                                          <p:spTgt spid="95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8" grpId="0" autoUpdateAnimBg="0"/>
      <p:bldP spid="951299" grpId="0" autoUpdateAnimBg="0"/>
      <p:bldP spid="951300" grpId="0"/>
      <p:bldP spid="951301" grpId="0"/>
      <p:bldP spid="95130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l">
              <a:buSzPct val="80000"/>
              <a:defRPr sz="28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COPYRIGHTS</a:t>
            </a:r>
          </a:p>
        </p:txBody>
      </p:sp>
      <p:sp>
        <p:nvSpPr>
          <p:cNvPr id="59395" name="Text Box 5"/>
          <p:cNvSpPr txBox="1">
            <a:spLocks noChangeArrowheads="1"/>
          </p:cNvSpPr>
          <p:nvPr/>
        </p:nvSpPr>
        <p:spPr bwMode="auto">
          <a:xfrm>
            <a:off x="609600" y="1905000"/>
            <a:ext cx="7962900" cy="3093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88975"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Give the owner the exclusive right to reproduce and sell an artistic or published work.</a:t>
            </a:r>
          </a:p>
          <a:p>
            <a:pPr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Extend for the life of the creator plus 70 years.</a:t>
            </a:r>
          </a:p>
          <a:p>
            <a:pPr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Cost of the copyright is the cost of acquiring and defending it. </a:t>
            </a:r>
          </a:p>
          <a:p>
            <a:pPr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Amortized to expense over useful life.</a:t>
            </a:r>
          </a:p>
        </p:txBody>
      </p:sp>
      <p:sp>
        <p:nvSpPr>
          <p:cNvPr id="59396"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9397"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75000"/>
                  </a:schemeClr>
                </a:solidFill>
                <a:latin typeface="Liberation Sans" panose="020B0604020202020204" pitchFamily="34" charset="0"/>
              </a:rPr>
              <a:t>Accounting for Intangible Assets</a:t>
            </a:r>
          </a:p>
        </p:txBody>
      </p:sp>
      <p:sp>
        <p:nvSpPr>
          <p:cNvPr id="5939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200240" y="2889360"/>
              <a:ext cx="4515120" cy="489240"/>
            </p14:xfrm>
          </p:contentPart>
        </mc:Choice>
        <mc:Fallback>
          <p:pic>
            <p:nvPicPr>
              <p:cNvPr id="2" name="Ink 1"/>
              <p:cNvPicPr/>
              <p:nvPr/>
            </p:nvPicPr>
            <p:blipFill>
              <a:blip r:embed="rId4"/>
              <a:stretch>
                <a:fillRect/>
              </a:stretch>
            </p:blipFill>
            <p:spPr>
              <a:xfrm>
                <a:off x="1190880" y="2880000"/>
                <a:ext cx="4533840" cy="507960"/>
              </a:xfrm>
              <a:prstGeom prst="rect">
                <a:avLst/>
              </a:prstGeom>
            </p:spPr>
          </p:pic>
        </mc:Fallback>
      </mc:AlternateContent>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l">
              <a:buSzPct val="80000"/>
              <a:defRPr sz="28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TRADEMARKS AND TRADE NAMES</a:t>
            </a:r>
          </a:p>
        </p:txBody>
      </p:sp>
      <p:sp>
        <p:nvSpPr>
          <p:cNvPr id="60419" name="Text Box 5"/>
          <p:cNvSpPr txBox="1">
            <a:spLocks noChangeArrowheads="1"/>
          </p:cNvSpPr>
          <p:nvPr/>
        </p:nvSpPr>
        <p:spPr bwMode="auto">
          <a:xfrm>
            <a:off x="609600" y="1905000"/>
            <a:ext cx="7772400" cy="4051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900" b="1">
                <a:solidFill>
                  <a:schemeClr val="tx1"/>
                </a:solidFill>
                <a:latin typeface="Arial" charset="0"/>
              </a:defRPr>
            </a:lvl1pPr>
            <a:lvl2pPr marL="685800" indent="-457200">
              <a:defRPr sz="2900" b="1">
                <a:solidFill>
                  <a:schemeClr val="tx1"/>
                </a:solidFill>
                <a:latin typeface="Arial" charset="0"/>
              </a:defRPr>
            </a:lvl2pPr>
            <a:lvl3pPr marL="1257300" indent="-4572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lvl="1"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Word, phrase, jingle, or symbol that identifies a particular enterprise or product.</a:t>
            </a:r>
          </a:p>
          <a:p>
            <a:pPr lvl="2" algn="l">
              <a:lnSpc>
                <a:spcPct val="125000"/>
              </a:lnSpc>
              <a:spcBef>
                <a:spcPts val="1200"/>
              </a:spcBef>
              <a:buClr>
                <a:srgbClr val="800000"/>
              </a:buClr>
              <a:buSzPct val="80000"/>
              <a:buFont typeface="Arial" charset="0"/>
              <a:buChar char="►"/>
            </a:pPr>
            <a:r>
              <a:rPr lang="en-US" altLang="en-US" sz="2100" b="0" dirty="0">
                <a:latin typeface="Liberation Sans" panose="020B0604020202020204" pitchFamily="34" charset="0"/>
              </a:rPr>
              <a:t>Wheaties, Monopoly, Kleenex, Coca-Cola, Big Mac, and Jeep.</a:t>
            </a:r>
          </a:p>
          <a:p>
            <a:pPr lvl="1"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Legal protection for indefinite number of </a:t>
            </a:r>
            <a:r>
              <a:rPr lang="en-US" altLang="en-US" sz="2200" dirty="0">
                <a:latin typeface="Liberation Sans" panose="020B0604020202020204" pitchFamily="34" charset="0"/>
              </a:rPr>
              <a:t>20 year renewal periods</a:t>
            </a:r>
            <a:r>
              <a:rPr lang="en-US" altLang="en-US" sz="2200" b="0" dirty="0">
                <a:latin typeface="Liberation Sans" panose="020B0604020202020204" pitchFamily="34" charset="0"/>
              </a:rPr>
              <a:t>. </a:t>
            </a:r>
          </a:p>
          <a:p>
            <a:pPr lvl="1"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Capitalize acquisition costs. </a:t>
            </a:r>
          </a:p>
          <a:p>
            <a:pPr lvl="1"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No amortization.</a:t>
            </a:r>
          </a:p>
        </p:txBody>
      </p:sp>
      <p:sp>
        <p:nvSpPr>
          <p:cNvPr id="60420"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0421"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75000"/>
                  </a:schemeClr>
                </a:solidFill>
                <a:latin typeface="Liberation Sans" panose="020B0604020202020204" pitchFamily="34" charset="0"/>
              </a:rPr>
              <a:t>Accounting for Intangible Assets</a:t>
            </a:r>
          </a:p>
        </p:txBody>
      </p:sp>
      <p:sp>
        <p:nvSpPr>
          <p:cNvPr id="6042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24000" y="1955880"/>
              <a:ext cx="4991400" cy="4070520"/>
            </p14:xfrm>
          </p:contentPart>
        </mc:Choice>
        <mc:Fallback>
          <p:pic>
            <p:nvPicPr>
              <p:cNvPr id="2" name="Ink 1"/>
              <p:cNvPicPr/>
              <p:nvPr/>
            </p:nvPicPr>
            <p:blipFill>
              <a:blip r:embed="rId4"/>
              <a:stretch>
                <a:fillRect/>
              </a:stretch>
            </p:blipFill>
            <p:spPr>
              <a:xfrm>
                <a:off x="314640" y="1946520"/>
                <a:ext cx="5010120" cy="4089240"/>
              </a:xfrm>
              <a:prstGeom prst="rect">
                <a:avLst/>
              </a:prstGeom>
            </p:spPr>
          </p:pic>
        </mc:Fallback>
      </mc:AlternateContent>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l">
              <a:buSzPct val="80000"/>
              <a:defRPr sz="28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FRANCHISES</a:t>
            </a:r>
          </a:p>
        </p:txBody>
      </p:sp>
      <p:sp>
        <p:nvSpPr>
          <p:cNvPr id="61443" name="Text Box 5"/>
          <p:cNvSpPr txBox="1">
            <a:spLocks noChangeArrowheads="1"/>
          </p:cNvSpPr>
          <p:nvPr/>
        </p:nvSpPr>
        <p:spPr bwMode="auto">
          <a:xfrm>
            <a:off x="609600" y="1905000"/>
            <a:ext cx="8001000" cy="3051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900" b="1">
                <a:solidFill>
                  <a:schemeClr val="tx1"/>
                </a:solidFill>
                <a:latin typeface="Arial" charset="0"/>
              </a:defRPr>
            </a:lvl1pPr>
            <a:lvl2pPr marL="685800" indent="-457200">
              <a:defRPr sz="2900" b="1">
                <a:solidFill>
                  <a:schemeClr val="tx1"/>
                </a:solidFill>
                <a:latin typeface="Arial" charset="0"/>
              </a:defRPr>
            </a:lvl2pPr>
            <a:lvl3pPr marL="1257300" indent="-4572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lvl="1"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Contractual arrangement between a franchisor and a franchisee.</a:t>
            </a:r>
          </a:p>
          <a:p>
            <a:pPr lvl="2" algn="l">
              <a:lnSpc>
                <a:spcPct val="125000"/>
              </a:lnSpc>
              <a:spcBef>
                <a:spcPts val="1200"/>
              </a:spcBef>
              <a:buClr>
                <a:srgbClr val="800000"/>
              </a:buClr>
              <a:buSzPct val="80000"/>
              <a:buFont typeface="Arial" charset="0"/>
              <a:buChar char="►"/>
            </a:pPr>
            <a:r>
              <a:rPr lang="en-US" altLang="en-US" sz="2100" dirty="0">
                <a:solidFill>
                  <a:schemeClr val="accent6">
                    <a:lumMod val="75000"/>
                  </a:schemeClr>
                </a:solidFill>
                <a:latin typeface="Liberation Sans" panose="020B0604020202020204" pitchFamily="34" charset="0"/>
              </a:rPr>
              <a:t>Shell</a:t>
            </a:r>
            <a:r>
              <a:rPr lang="en-US" altLang="en-US" sz="2100" b="0" dirty="0">
                <a:latin typeface="Liberation Sans" panose="020B0604020202020204" pitchFamily="34" charset="0"/>
              </a:rPr>
              <a:t>, </a:t>
            </a:r>
            <a:r>
              <a:rPr lang="en-US" altLang="en-US" sz="2100" dirty="0">
                <a:solidFill>
                  <a:schemeClr val="accent6">
                    <a:lumMod val="75000"/>
                  </a:schemeClr>
                </a:solidFill>
                <a:latin typeface="Liberation Sans" panose="020B0604020202020204" pitchFamily="34" charset="0"/>
              </a:rPr>
              <a:t>Subway</a:t>
            </a:r>
            <a:r>
              <a:rPr lang="en-US" altLang="en-US" sz="2100" b="0" dirty="0">
                <a:latin typeface="Liberation Sans" panose="020B0604020202020204" pitchFamily="34" charset="0"/>
              </a:rPr>
              <a:t>, and </a:t>
            </a:r>
            <a:r>
              <a:rPr lang="en-US" altLang="en-US" sz="2100" dirty="0">
                <a:solidFill>
                  <a:schemeClr val="accent6">
                    <a:lumMod val="75000"/>
                  </a:schemeClr>
                </a:solidFill>
                <a:latin typeface="Liberation Sans" panose="020B0604020202020204" pitchFamily="34" charset="0"/>
              </a:rPr>
              <a:t>Rent-A-Wreck</a:t>
            </a:r>
            <a:r>
              <a:rPr lang="en-US" altLang="en-US" sz="2100" b="0" dirty="0">
                <a:latin typeface="Liberation Sans" panose="020B0604020202020204" pitchFamily="34" charset="0"/>
              </a:rPr>
              <a:t> are franchises.</a:t>
            </a:r>
          </a:p>
          <a:p>
            <a:pPr lvl="1"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Franchise (or license) with a limited life should be amortized to expense over its useful life.</a:t>
            </a:r>
          </a:p>
          <a:p>
            <a:pPr lvl="1"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If the life is indefinite, the cost is not amortized.</a:t>
            </a:r>
          </a:p>
        </p:txBody>
      </p:sp>
      <p:sp>
        <p:nvSpPr>
          <p:cNvPr id="61444"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445"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75000"/>
                  </a:schemeClr>
                </a:solidFill>
                <a:latin typeface="Liberation Sans" panose="020B0604020202020204" pitchFamily="34" charset="0"/>
              </a:rPr>
              <a:t>Accounting for Intangible Assets</a:t>
            </a:r>
          </a:p>
        </p:txBody>
      </p:sp>
      <p:sp>
        <p:nvSpPr>
          <p:cNvPr id="6144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l">
              <a:buSzPct val="80000"/>
              <a:defRPr sz="28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GOODWILL</a:t>
            </a:r>
          </a:p>
        </p:txBody>
      </p:sp>
      <p:sp>
        <p:nvSpPr>
          <p:cNvPr id="62467" name="Text Box 5"/>
          <p:cNvSpPr txBox="1">
            <a:spLocks noChangeArrowheads="1"/>
          </p:cNvSpPr>
          <p:nvPr/>
        </p:nvSpPr>
        <p:spPr bwMode="auto">
          <a:xfrm>
            <a:off x="609600" y="1905000"/>
            <a:ext cx="7772400" cy="3939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Includes</a:t>
            </a:r>
            <a:r>
              <a:rPr lang="en-US" altLang="en-US" sz="2200" b="0" dirty="0">
                <a:latin typeface="Liberation Sans" panose="020B0604020202020204" pitchFamily="34" charset="0"/>
              </a:rPr>
              <a:t> exceptional management, desirable location, good customer relations, skilled employees, high-quality products, etc. </a:t>
            </a:r>
          </a:p>
          <a:p>
            <a:pPr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Only recorded </a:t>
            </a:r>
            <a:r>
              <a:rPr lang="en-US" altLang="en-US" sz="2200" b="0" dirty="0">
                <a:latin typeface="Liberation Sans" panose="020B0604020202020204" pitchFamily="34" charset="0"/>
              </a:rPr>
              <a:t>when an </a:t>
            </a:r>
            <a:r>
              <a:rPr lang="en-US" altLang="en-US" sz="2200" dirty="0">
                <a:latin typeface="Liberation Sans" panose="020B0604020202020204" pitchFamily="34" charset="0"/>
              </a:rPr>
              <a:t>entire business is purchased</a:t>
            </a:r>
            <a:r>
              <a:rPr lang="en-US" altLang="en-US" sz="2200" b="0" dirty="0">
                <a:latin typeface="Liberation Sans" panose="020B0604020202020204" pitchFamily="34" charset="0"/>
              </a:rPr>
              <a:t>.</a:t>
            </a:r>
          </a:p>
          <a:p>
            <a:pPr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Goodwill is recorded as the excess of </a:t>
            </a:r>
            <a:r>
              <a:rPr lang="en-US" altLang="en-US" sz="2200" dirty="0">
                <a:solidFill>
                  <a:schemeClr val="accent6">
                    <a:lumMod val="75000"/>
                  </a:schemeClr>
                </a:solidFill>
                <a:latin typeface="Liberation Sans" panose="020B0604020202020204" pitchFamily="34" charset="0"/>
              </a:rPr>
              <a:t>purchase price over the fair value of the net assets</a:t>
            </a:r>
            <a:r>
              <a:rPr lang="en-US" altLang="en-US" sz="2200" b="0" dirty="0">
                <a:latin typeface="Liberation Sans" panose="020B0604020202020204" pitchFamily="34" charset="0"/>
              </a:rPr>
              <a:t> acquired.</a:t>
            </a:r>
          </a:p>
          <a:p>
            <a:pPr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Not amortized.</a:t>
            </a:r>
          </a:p>
        </p:txBody>
      </p:sp>
      <p:sp>
        <p:nvSpPr>
          <p:cNvPr id="62468"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246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75000"/>
                  </a:schemeClr>
                </a:solidFill>
                <a:latin typeface="Liberation Sans" panose="020B0604020202020204" pitchFamily="34" charset="0"/>
              </a:rPr>
              <a:t>Accounting for Intangible Assets</a:t>
            </a:r>
          </a:p>
        </p:txBody>
      </p:sp>
      <p:sp>
        <p:nvSpPr>
          <p:cNvPr id="6247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54460"/>
            <a:ext cx="8305800" cy="5133713"/>
          </a:xfrm>
          <a:prstGeom prst="rect">
            <a:avLst/>
          </a:prstGeom>
          <a:ln w="28575">
            <a:noFill/>
          </a:ln>
        </p:spPr>
        <p:txBody>
          <a:bodyPr wrap="square" tIns="91440" bIns="91440">
            <a:spAutoFit/>
          </a:bodyPr>
          <a:lstStyle/>
          <a:p>
            <a:pPr algn="just">
              <a:lnSpc>
                <a:spcPct val="110000"/>
              </a:lnSpc>
              <a:spcBef>
                <a:spcPts val="600"/>
              </a:spcBef>
            </a:pPr>
            <a:r>
              <a:rPr lang="en-US" sz="1900" b="1" dirty="0" smtClean="0">
                <a:latin typeface="Liberation Sans" panose="020B0604020202020204" pitchFamily="34" charset="0"/>
              </a:rPr>
              <a:t>We Want to Own Glass</a:t>
            </a:r>
            <a:endParaRPr lang="en-US" sz="1900" b="1" dirty="0">
              <a:latin typeface="Liberation Sans" panose="020B0604020202020204" pitchFamily="34" charset="0"/>
            </a:endParaRPr>
          </a:p>
          <a:p>
            <a:pPr algn="just">
              <a:lnSpc>
                <a:spcPct val="110000"/>
              </a:lnSpc>
              <a:spcBef>
                <a:spcPts val="600"/>
              </a:spcBef>
            </a:pPr>
            <a:r>
              <a:rPr lang="en-US" sz="1900" dirty="0" smtClean="0">
                <a:solidFill>
                  <a:schemeClr val="accent6">
                    <a:lumMod val="75000"/>
                  </a:schemeClr>
                </a:solidFill>
                <a:latin typeface="Liberation Sans" panose="020B0604020202020204" pitchFamily="34" charset="0"/>
              </a:rPr>
              <a:t>Google</a:t>
            </a:r>
            <a:r>
              <a:rPr lang="en-US" sz="1900" b="0" dirty="0">
                <a:latin typeface="Liberation Sans" panose="020B0604020202020204" pitchFamily="34" charset="0"/>
              </a:rPr>
              <a:t>, which has </a:t>
            </a:r>
            <a:r>
              <a:rPr lang="en-US" sz="1900" b="0" dirty="0" smtClean="0">
                <a:latin typeface="Liberation Sans" panose="020B0604020202020204" pitchFamily="34" charset="0"/>
              </a:rPr>
              <a:t>trademarked the </a:t>
            </a:r>
            <a:r>
              <a:rPr lang="en-US" sz="1900" b="0" dirty="0">
                <a:latin typeface="Liberation Sans" panose="020B0604020202020204" pitchFamily="34" charset="0"/>
              </a:rPr>
              <a:t>term “Google Glass,” </a:t>
            </a:r>
            <a:r>
              <a:rPr lang="en-US" sz="1900" b="0" dirty="0" smtClean="0">
                <a:latin typeface="Liberation Sans" panose="020B0604020202020204" pitchFamily="34" charset="0"/>
              </a:rPr>
              <a:t>now wants </a:t>
            </a:r>
            <a:r>
              <a:rPr lang="en-US" sz="1900" b="0" dirty="0">
                <a:latin typeface="Liberation Sans" panose="020B0604020202020204" pitchFamily="34" charset="0"/>
              </a:rPr>
              <a:t>to trademark the </a:t>
            </a:r>
            <a:r>
              <a:rPr lang="en-US" sz="1900" b="0" dirty="0" smtClean="0">
                <a:latin typeface="Liberation Sans" panose="020B0604020202020204" pitchFamily="34" charset="0"/>
              </a:rPr>
              <a:t>term “</a:t>
            </a:r>
            <a:r>
              <a:rPr lang="en-US" sz="1900" b="0" dirty="0">
                <a:latin typeface="Liberation Sans" panose="020B0604020202020204" pitchFamily="34" charset="0"/>
              </a:rPr>
              <a:t>Glass.” Why? Because the </a:t>
            </a:r>
            <a:r>
              <a:rPr lang="en-US" sz="1900" b="0" dirty="0" smtClean="0">
                <a:latin typeface="Liberation Sans" panose="020B0604020202020204" pitchFamily="34" charset="0"/>
              </a:rPr>
              <a:t>simple word </a:t>
            </a:r>
            <a:r>
              <a:rPr lang="en-US" sz="1900" b="0" dirty="0">
                <a:latin typeface="Liberation Sans" panose="020B0604020202020204" pitchFamily="34" charset="0"/>
              </a:rPr>
              <a:t>Glass has </a:t>
            </a:r>
            <a:r>
              <a:rPr lang="en-US" sz="1900" b="0" dirty="0" smtClean="0">
                <a:latin typeface="Liberation Sans" panose="020B0604020202020204" pitchFamily="34" charset="0"/>
              </a:rPr>
              <a:t>marketing advantages </a:t>
            </a:r>
            <a:r>
              <a:rPr lang="en-US" sz="1900" b="0" dirty="0">
                <a:latin typeface="Liberation Sans" panose="020B0604020202020204" pitchFamily="34" charset="0"/>
              </a:rPr>
              <a:t>over the term </a:t>
            </a:r>
            <a:r>
              <a:rPr lang="en-US" sz="1900" b="0" dirty="0" smtClean="0">
                <a:latin typeface="Liberation Sans" panose="020B0604020202020204" pitchFamily="34" charset="0"/>
              </a:rPr>
              <a:t>Google Glass</a:t>
            </a:r>
            <a:r>
              <a:rPr lang="en-US" sz="1900" b="0" dirty="0">
                <a:latin typeface="Liberation Sans" panose="020B0604020202020204" pitchFamily="34" charset="0"/>
              </a:rPr>
              <a:t>. It is easy to </a:t>
            </a:r>
            <a:r>
              <a:rPr lang="en-US" sz="1900" b="0" dirty="0" smtClean="0">
                <a:latin typeface="Liberation Sans" panose="020B0604020202020204" pitchFamily="34" charset="0"/>
              </a:rPr>
              <a:t>remember and </a:t>
            </a:r>
            <a:r>
              <a:rPr lang="en-US" sz="1900" b="0" dirty="0">
                <a:latin typeface="Liberation Sans" panose="020B0604020202020204" pitchFamily="34" charset="0"/>
              </a:rPr>
              <a:t>is more universal. Regulators</a:t>
            </a:r>
            <a:r>
              <a:rPr lang="en-US" sz="1900" b="0" dirty="0" smtClean="0">
                <a:latin typeface="Liberation Sans" panose="020B0604020202020204" pitchFamily="34" charset="0"/>
              </a:rPr>
              <a:t>, however</a:t>
            </a:r>
            <a:r>
              <a:rPr lang="en-US" sz="1900" b="0" dirty="0">
                <a:latin typeface="Liberation Sans" panose="020B0604020202020204" pitchFamily="34" charset="0"/>
              </a:rPr>
              <a:t>, are balking at Google’s request. They </a:t>
            </a:r>
            <a:r>
              <a:rPr lang="en-US" sz="1900" b="0" dirty="0" smtClean="0">
                <a:latin typeface="Liberation Sans" panose="020B0604020202020204" pitchFamily="34" charset="0"/>
              </a:rPr>
              <a:t>say that </a:t>
            </a:r>
            <a:r>
              <a:rPr lang="en-US" sz="1900" b="0" dirty="0">
                <a:latin typeface="Liberation Sans" panose="020B0604020202020204" pitchFamily="34" charset="0"/>
              </a:rPr>
              <a:t>the possible trademark is too similar to other </a:t>
            </a:r>
            <a:r>
              <a:rPr lang="en-US" sz="1900" b="0" dirty="0" smtClean="0">
                <a:latin typeface="Liberation Sans" panose="020B0604020202020204" pitchFamily="34" charset="0"/>
              </a:rPr>
              <a:t>existing or </a:t>
            </a:r>
            <a:r>
              <a:rPr lang="en-US" sz="1900" b="0" dirty="0">
                <a:latin typeface="Liberation Sans" panose="020B0604020202020204" pitchFamily="34" charset="0"/>
              </a:rPr>
              <a:t>pending software trademarks that contain the </a:t>
            </a:r>
            <a:r>
              <a:rPr lang="en-US" sz="1900" b="0" dirty="0" smtClean="0">
                <a:latin typeface="Liberation Sans" panose="020B0604020202020204" pitchFamily="34" charset="0"/>
              </a:rPr>
              <a:t>word “</a:t>
            </a:r>
            <a:r>
              <a:rPr lang="en-US" sz="1900" b="0" dirty="0">
                <a:latin typeface="Liberation Sans" panose="020B0604020202020204" pitchFamily="34" charset="0"/>
              </a:rPr>
              <a:t>glass.” Also, regulators suggest that the term Glass </a:t>
            </a:r>
            <a:r>
              <a:rPr lang="en-US" sz="1900" b="0" dirty="0" smtClean="0">
                <a:latin typeface="Liberation Sans" panose="020B0604020202020204" pitchFamily="34" charset="0"/>
              </a:rPr>
              <a:t>is merely </a:t>
            </a:r>
            <a:r>
              <a:rPr lang="en-US" sz="1900" b="0" dirty="0">
                <a:latin typeface="Liberation Sans" panose="020B0604020202020204" pitchFamily="34" charset="0"/>
              </a:rPr>
              <a:t>descriptive and therefore lacks trademark protection</a:t>
            </a:r>
            <a:r>
              <a:rPr lang="en-US" sz="1900" b="0" dirty="0" smtClean="0">
                <a:latin typeface="Liberation Sans" panose="020B0604020202020204" pitchFamily="34" charset="0"/>
              </a:rPr>
              <a:t>. For </a:t>
            </a:r>
            <a:r>
              <a:rPr lang="en-US" sz="1900" b="0" dirty="0">
                <a:latin typeface="Liberation Sans" panose="020B0604020202020204" pitchFamily="34" charset="0"/>
              </a:rPr>
              <a:t>example, regulators note that a company that </a:t>
            </a:r>
            <a:r>
              <a:rPr lang="en-US" sz="1900" b="0" dirty="0" smtClean="0">
                <a:latin typeface="Liberation Sans" panose="020B0604020202020204" pitchFamily="34" charset="0"/>
              </a:rPr>
              <a:t>makes salsa </a:t>
            </a:r>
            <a:r>
              <a:rPr lang="en-US" sz="1900" b="0" dirty="0">
                <a:latin typeface="Liberation Sans" panose="020B0604020202020204" pitchFamily="34" charset="0"/>
              </a:rPr>
              <a:t>could not trademark the term “Spicy Salsa</a:t>
            </a:r>
            <a:r>
              <a:rPr lang="en-US" sz="1900" b="0" dirty="0" smtClean="0">
                <a:latin typeface="Liberation Sans" panose="020B0604020202020204" pitchFamily="34" charset="0"/>
              </a:rPr>
              <a:t>.” </a:t>
            </a:r>
            <a:r>
              <a:rPr lang="en-US" sz="1900" dirty="0" smtClean="0">
                <a:solidFill>
                  <a:schemeClr val="accent6">
                    <a:lumMod val="75000"/>
                  </a:schemeClr>
                </a:solidFill>
                <a:latin typeface="Liberation Sans" panose="020B0604020202020204" pitchFamily="34" charset="0"/>
              </a:rPr>
              <a:t>BorderStylo </a:t>
            </a:r>
            <a:r>
              <a:rPr lang="en-US" sz="1900" dirty="0">
                <a:solidFill>
                  <a:schemeClr val="accent6">
                    <a:lumMod val="75000"/>
                  </a:schemeClr>
                </a:solidFill>
                <a:latin typeface="Liberation Sans" panose="020B0604020202020204" pitchFamily="34" charset="0"/>
              </a:rPr>
              <a:t>LLC</a:t>
            </a:r>
            <a:r>
              <a:rPr lang="en-US" sz="1900" b="0" dirty="0">
                <a:latin typeface="Liberation Sans" panose="020B0604020202020204" pitchFamily="34" charset="0"/>
              </a:rPr>
              <a:t>, which developed a </a:t>
            </a:r>
            <a:r>
              <a:rPr lang="en-US" sz="1900" b="0" dirty="0" smtClean="0">
                <a:latin typeface="Liberation Sans" panose="020B0604020202020204" pitchFamily="34" charset="0"/>
              </a:rPr>
              <a:t>Web-browser extension </a:t>
            </a:r>
            <a:r>
              <a:rPr lang="en-US" sz="1900" b="0" dirty="0">
                <a:latin typeface="Liberation Sans" panose="020B0604020202020204" pitchFamily="34" charset="0"/>
              </a:rPr>
              <a:t>called Write on Glass, has fi led a notice of </a:t>
            </a:r>
            <a:r>
              <a:rPr lang="en-US" sz="1900" b="0" dirty="0" smtClean="0">
                <a:latin typeface="Liberation Sans" panose="020B0604020202020204" pitchFamily="34" charset="0"/>
              </a:rPr>
              <a:t>opposition to </a:t>
            </a:r>
            <a:r>
              <a:rPr lang="en-US" sz="1900" b="0" dirty="0">
                <a:latin typeface="Liberation Sans" panose="020B0604020202020204" pitchFamily="34" charset="0"/>
              </a:rPr>
              <a:t>Google’s request. Google is </a:t>
            </a:r>
            <a:r>
              <a:rPr lang="en-US" sz="1900" b="0" dirty="0" smtClean="0">
                <a:latin typeface="Liberation Sans" panose="020B0604020202020204" pitchFamily="34" charset="0"/>
              </a:rPr>
              <a:t>fighting </a:t>
            </a:r>
            <a:r>
              <a:rPr lang="en-US" sz="1900" b="0" dirty="0">
                <a:latin typeface="Liberation Sans" panose="020B0604020202020204" pitchFamily="34" charset="0"/>
              </a:rPr>
              <a:t>back and </a:t>
            </a:r>
            <a:r>
              <a:rPr lang="en-US" sz="1900" b="0" dirty="0" smtClean="0">
                <a:latin typeface="Liberation Sans" panose="020B0604020202020204" pitchFamily="34" charset="0"/>
              </a:rPr>
              <a:t>has sent </a:t>
            </a:r>
            <a:r>
              <a:rPr lang="en-US" sz="1900" b="0" dirty="0">
                <a:latin typeface="Liberation Sans" panose="020B0604020202020204" pitchFamily="34" charset="0"/>
              </a:rPr>
              <a:t>the trademark examiner a 1,928-page </a:t>
            </a:r>
            <a:r>
              <a:rPr lang="en-US" sz="1900" b="0" dirty="0" smtClean="0">
                <a:latin typeface="Liberation Sans" panose="020B0604020202020204" pitchFamily="34" charset="0"/>
              </a:rPr>
              <a:t>application defense.</a:t>
            </a:r>
          </a:p>
          <a:p>
            <a:pPr algn="just">
              <a:lnSpc>
                <a:spcPct val="110000"/>
              </a:lnSpc>
              <a:spcBef>
                <a:spcPts val="600"/>
              </a:spcBef>
            </a:pPr>
            <a:r>
              <a:rPr lang="en-US" sz="1700" b="0" i="1" dirty="0" smtClean="0">
                <a:latin typeface="Liberation Sans" panose="020B0604020202020204" pitchFamily="34" charset="0"/>
              </a:rPr>
              <a:t>Source</a:t>
            </a:r>
            <a:r>
              <a:rPr lang="en-US" sz="1700" b="0" i="1" dirty="0">
                <a:latin typeface="Liberation Sans" panose="020B0604020202020204" pitchFamily="34" charset="0"/>
              </a:rPr>
              <a:t>: </a:t>
            </a:r>
            <a:r>
              <a:rPr lang="en-US" sz="1700" b="0" dirty="0">
                <a:latin typeface="Liberation Sans" panose="020B0604020202020204" pitchFamily="34" charset="0"/>
              </a:rPr>
              <a:t>Jacob Gershman, “Google Wants to Own ‘Glass’,” Wall </a:t>
            </a:r>
            <a:r>
              <a:rPr lang="en-US" sz="1700" b="0" dirty="0" smtClean="0">
                <a:latin typeface="Liberation Sans" panose="020B0604020202020204" pitchFamily="34" charset="0"/>
              </a:rPr>
              <a:t>Street Journal </a:t>
            </a:r>
            <a:r>
              <a:rPr lang="en-US" sz="1700" b="0" dirty="0">
                <a:latin typeface="Liberation Sans" panose="020B0604020202020204" pitchFamily="34" charset="0"/>
              </a:rPr>
              <a:t>(April 4, 2014), p. B5.</a:t>
            </a:r>
          </a:p>
        </p:txBody>
      </p:sp>
      <p:sp>
        <p:nvSpPr>
          <p:cNvPr id="3" name="Rectangle 2"/>
          <p:cNvSpPr/>
          <p:nvPr/>
        </p:nvSpPr>
        <p:spPr bwMode="auto">
          <a:xfrm>
            <a:off x="365760" y="457200"/>
            <a:ext cx="7406640" cy="729020"/>
          </a:xfrm>
          <a:prstGeom prst="rect">
            <a:avLst/>
          </a:prstGeom>
          <a:solidFill>
            <a:srgbClr val="0070C0"/>
          </a:solidFill>
          <a:ln w="12700" cap="sq" cmpd="sng" algn="ctr">
            <a:noFill/>
            <a:prstDash val="solid"/>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53975" marR="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rPr>
              <a:t>Accounting Across the Organization</a:t>
            </a:r>
          </a:p>
        </p:txBody>
      </p:sp>
      <p:sp>
        <p:nvSpPr>
          <p:cNvPr id="4" name="Rectangle 3"/>
          <p:cNvSpPr/>
          <p:nvPr/>
        </p:nvSpPr>
        <p:spPr bwMode="auto">
          <a:xfrm>
            <a:off x="7772400" y="533400"/>
            <a:ext cx="914400" cy="576620"/>
          </a:xfrm>
          <a:prstGeom prst="rect">
            <a:avLst/>
          </a:prstGeom>
          <a:solidFill>
            <a:schemeClr val="bg1">
              <a:lumMod val="75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4</a:t>
            </a:r>
            <a:endParaRPr lang="en-US" altLang="en-US" sz="1600" b="1"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47655822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1295400"/>
            <a:ext cx="8077200"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ct val="50000"/>
              </a:spcBef>
            </a:pPr>
            <a:r>
              <a:rPr lang="en-US" altLang="en-US" sz="2200" dirty="0">
                <a:latin typeface="Liberation Sans" panose="020B0604020202020204" pitchFamily="34" charset="0"/>
              </a:rPr>
              <a:t>Illustration: </a:t>
            </a:r>
            <a:r>
              <a:rPr lang="en-US" altLang="en-US" sz="2200" b="0" dirty="0">
                <a:latin typeface="Liberation Sans" panose="020B0604020202020204" pitchFamily="34" charset="0"/>
              </a:rPr>
              <a:t> Hayes Company acquires real estate at a cash cost of $100,000. The property contains an old warehouse that is razed at a net cost of $6,000 ($7,500 in costs less $1,500 proceeds from salvaged materials). Additional expenditures are the attorney’s fee, $1,000, and the real estate broker’s commission, $8,000. </a:t>
            </a:r>
          </a:p>
          <a:p>
            <a:pPr algn="l">
              <a:lnSpc>
                <a:spcPct val="125000"/>
              </a:lnSpc>
              <a:spcBef>
                <a:spcPct val="50000"/>
              </a:spcBef>
            </a:pPr>
            <a:r>
              <a:rPr lang="en-US" altLang="en-US" sz="2200" dirty="0">
                <a:latin typeface="Liberation Sans" panose="020B0604020202020204" pitchFamily="34" charset="0"/>
              </a:rPr>
              <a:t>Required: </a:t>
            </a:r>
            <a:r>
              <a:rPr lang="en-US" altLang="en-US" sz="2200" b="0" dirty="0">
                <a:latin typeface="Liberation Sans" panose="020B0604020202020204" pitchFamily="34" charset="0"/>
              </a:rPr>
              <a:t> Determine the amount to be reported as the cost of the land.</a:t>
            </a:r>
          </a:p>
        </p:txBody>
      </p:sp>
      <p:sp>
        <p:nvSpPr>
          <p:cNvPr id="921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75000"/>
                  </a:schemeClr>
                </a:solidFill>
                <a:latin typeface="Liberation Sans" panose="020B0604020202020204" pitchFamily="34" charset="0"/>
              </a:rPr>
              <a:t>Determining the Cost of Plant Assets</a:t>
            </a:r>
          </a:p>
        </p:txBody>
      </p:sp>
      <p:sp>
        <p:nvSpPr>
          <p:cNvPr id="9220"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22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609600" y="1295400"/>
            <a:ext cx="5194300" cy="288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4025">
              <a:defRPr sz="2900" b="1">
                <a:solidFill>
                  <a:schemeClr val="tx1"/>
                </a:solidFill>
                <a:latin typeface="Arial" charset="0"/>
              </a:defRPr>
            </a:lvl1pPr>
            <a:lvl2pPr marL="685800" indent="-457200" defTabSz="454025">
              <a:defRPr sz="2900" b="1">
                <a:solidFill>
                  <a:schemeClr val="tx1"/>
                </a:solidFill>
                <a:latin typeface="Arial" charset="0"/>
              </a:defRPr>
            </a:lvl2pPr>
            <a:lvl3pPr marL="1143000" indent="-228600" defTabSz="454025">
              <a:defRPr sz="2900" b="1">
                <a:solidFill>
                  <a:schemeClr val="tx1"/>
                </a:solidFill>
                <a:latin typeface="Arial" charset="0"/>
              </a:defRPr>
            </a:lvl3pPr>
            <a:lvl4pPr marL="1600200" indent="-228600" defTabSz="454025">
              <a:defRPr sz="2900" b="1">
                <a:solidFill>
                  <a:schemeClr val="tx1"/>
                </a:solidFill>
                <a:latin typeface="Arial" charset="0"/>
              </a:defRPr>
            </a:lvl4pPr>
            <a:lvl5pPr marL="2057400" indent="-228600" defTabSz="454025">
              <a:defRPr sz="2900" b="1">
                <a:solidFill>
                  <a:schemeClr val="tx1"/>
                </a:solidFill>
                <a:latin typeface="Arial" charset="0"/>
              </a:defRPr>
            </a:lvl5pPr>
            <a:lvl6pPr marL="2514600" indent="-228600" algn="ctr" defTabSz="454025" eaLnBrk="0" fontAlgn="base" hangingPunct="0">
              <a:spcBef>
                <a:spcPct val="0"/>
              </a:spcBef>
              <a:spcAft>
                <a:spcPct val="0"/>
              </a:spcAft>
              <a:defRPr sz="2900" b="1">
                <a:solidFill>
                  <a:schemeClr val="tx1"/>
                </a:solidFill>
                <a:latin typeface="Arial" charset="0"/>
              </a:defRPr>
            </a:lvl6pPr>
            <a:lvl7pPr marL="2971800" indent="-228600" algn="ctr" defTabSz="454025" eaLnBrk="0" fontAlgn="base" hangingPunct="0">
              <a:spcBef>
                <a:spcPct val="0"/>
              </a:spcBef>
              <a:spcAft>
                <a:spcPct val="0"/>
              </a:spcAft>
              <a:defRPr sz="2900" b="1">
                <a:solidFill>
                  <a:schemeClr val="tx1"/>
                </a:solidFill>
                <a:latin typeface="Arial" charset="0"/>
              </a:defRPr>
            </a:lvl7pPr>
            <a:lvl8pPr marL="3429000" indent="-228600" algn="ctr" defTabSz="454025" eaLnBrk="0" fontAlgn="base" hangingPunct="0">
              <a:spcBef>
                <a:spcPct val="0"/>
              </a:spcBef>
              <a:spcAft>
                <a:spcPct val="0"/>
              </a:spcAft>
              <a:defRPr sz="2900" b="1">
                <a:solidFill>
                  <a:schemeClr val="tx1"/>
                </a:solidFill>
                <a:latin typeface="Arial" charset="0"/>
              </a:defRPr>
            </a:lvl8pPr>
            <a:lvl9pPr marL="3886200" indent="-228600" algn="ctr" defTabSz="454025"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Clr>
                <a:schemeClr val="tx1"/>
              </a:buClr>
            </a:pPr>
            <a:r>
              <a:rPr lang="en-US" altLang="en-US" sz="2300" dirty="0">
                <a:latin typeface="Liberation Sans" panose="020B0604020202020204" pitchFamily="34" charset="0"/>
              </a:rPr>
              <a:t>Expenditures</a:t>
            </a:r>
            <a:r>
              <a:rPr lang="en-US" altLang="en-US" sz="2300" b="0" dirty="0">
                <a:latin typeface="Liberation Sans" panose="020B0604020202020204" pitchFamily="34" charset="0"/>
              </a:rPr>
              <a:t> that may lead to </a:t>
            </a:r>
          </a:p>
          <a:p>
            <a:pPr lvl="1"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patents, </a:t>
            </a:r>
          </a:p>
          <a:p>
            <a:pPr lvl="1"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copyrights, </a:t>
            </a:r>
          </a:p>
          <a:p>
            <a:pPr lvl="1"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new processes, and </a:t>
            </a:r>
          </a:p>
          <a:p>
            <a:pPr lvl="1" algn="l">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new products.</a:t>
            </a:r>
          </a:p>
        </p:txBody>
      </p:sp>
      <p:sp>
        <p:nvSpPr>
          <p:cNvPr id="64516" name="Text Box 4"/>
          <p:cNvSpPr txBox="1">
            <a:spLocks noChangeArrowheads="1"/>
          </p:cNvSpPr>
          <p:nvPr/>
        </p:nvSpPr>
        <p:spPr bwMode="auto">
          <a:xfrm>
            <a:off x="5334000" y="1828800"/>
            <a:ext cx="2590800" cy="1260475"/>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4025">
              <a:defRPr sz="2900" b="1">
                <a:solidFill>
                  <a:schemeClr val="tx1"/>
                </a:solidFill>
                <a:latin typeface="Arial" charset="0"/>
              </a:defRPr>
            </a:lvl1pPr>
            <a:lvl2pPr marL="742950" indent="-285750" defTabSz="454025">
              <a:defRPr sz="2900" b="1">
                <a:solidFill>
                  <a:schemeClr val="tx1"/>
                </a:solidFill>
                <a:latin typeface="Arial" charset="0"/>
              </a:defRPr>
            </a:lvl2pPr>
            <a:lvl3pPr marL="1143000" indent="-228600" defTabSz="454025">
              <a:defRPr sz="2900" b="1">
                <a:solidFill>
                  <a:schemeClr val="tx1"/>
                </a:solidFill>
                <a:latin typeface="Arial" charset="0"/>
              </a:defRPr>
            </a:lvl3pPr>
            <a:lvl4pPr marL="1600200" indent="-228600" defTabSz="454025">
              <a:defRPr sz="2900" b="1">
                <a:solidFill>
                  <a:schemeClr val="tx1"/>
                </a:solidFill>
                <a:latin typeface="Arial" charset="0"/>
              </a:defRPr>
            </a:lvl4pPr>
            <a:lvl5pPr marL="2057400" indent="-228600" defTabSz="454025">
              <a:defRPr sz="2900" b="1">
                <a:solidFill>
                  <a:schemeClr val="tx1"/>
                </a:solidFill>
                <a:latin typeface="Arial" charset="0"/>
              </a:defRPr>
            </a:lvl5pPr>
            <a:lvl6pPr marL="2514600" indent="-228600" algn="ctr" defTabSz="454025" eaLnBrk="0" fontAlgn="base" hangingPunct="0">
              <a:spcBef>
                <a:spcPct val="0"/>
              </a:spcBef>
              <a:spcAft>
                <a:spcPct val="0"/>
              </a:spcAft>
              <a:defRPr sz="2900" b="1">
                <a:solidFill>
                  <a:schemeClr val="tx1"/>
                </a:solidFill>
                <a:latin typeface="Arial" charset="0"/>
              </a:defRPr>
            </a:lvl6pPr>
            <a:lvl7pPr marL="2971800" indent="-228600" algn="ctr" defTabSz="454025" eaLnBrk="0" fontAlgn="base" hangingPunct="0">
              <a:spcBef>
                <a:spcPct val="0"/>
              </a:spcBef>
              <a:spcAft>
                <a:spcPct val="0"/>
              </a:spcAft>
              <a:defRPr sz="2900" b="1">
                <a:solidFill>
                  <a:schemeClr val="tx1"/>
                </a:solidFill>
                <a:latin typeface="Arial" charset="0"/>
              </a:defRPr>
            </a:lvl7pPr>
            <a:lvl8pPr marL="3429000" indent="-228600" algn="ctr" defTabSz="454025" eaLnBrk="0" fontAlgn="base" hangingPunct="0">
              <a:spcBef>
                <a:spcPct val="0"/>
              </a:spcBef>
              <a:spcAft>
                <a:spcPct val="0"/>
              </a:spcAft>
              <a:defRPr sz="2900" b="1">
                <a:solidFill>
                  <a:schemeClr val="tx1"/>
                </a:solidFill>
                <a:latin typeface="Arial" charset="0"/>
              </a:defRPr>
            </a:lvl8pPr>
            <a:lvl9pPr marL="3886200" indent="-228600" algn="ctr" defTabSz="454025" eaLnBrk="0" fontAlgn="base" hangingPunct="0">
              <a:spcBef>
                <a:spcPct val="0"/>
              </a:spcBef>
              <a:spcAft>
                <a:spcPct val="0"/>
              </a:spcAft>
              <a:defRPr sz="2900" b="1">
                <a:solidFill>
                  <a:schemeClr val="tx1"/>
                </a:solidFill>
                <a:latin typeface="Arial" charset="0"/>
              </a:defRPr>
            </a:lvl9pPr>
          </a:lstStyle>
          <a:p>
            <a:pPr>
              <a:lnSpc>
                <a:spcPct val="110000"/>
              </a:lnSpc>
              <a:spcBef>
                <a:spcPct val="30000"/>
              </a:spcBef>
              <a:buClr>
                <a:schemeClr val="tx1"/>
              </a:buClr>
            </a:pPr>
            <a:r>
              <a:rPr lang="en-US" altLang="en-US" sz="2300" b="0" dirty="0">
                <a:latin typeface="Liberation Sans" panose="020B0604020202020204" pitchFamily="34" charset="0"/>
              </a:rPr>
              <a:t>All R &amp; D costs are </a:t>
            </a:r>
            <a:r>
              <a:rPr lang="en-US" altLang="en-US" sz="2300" dirty="0">
                <a:latin typeface="Liberation Sans" panose="020B0604020202020204" pitchFamily="34" charset="0"/>
              </a:rPr>
              <a:t>expensed when incurred</a:t>
            </a:r>
            <a:r>
              <a:rPr lang="en-US" altLang="en-US" sz="2300" b="0" dirty="0">
                <a:latin typeface="Liberation Sans" panose="020B0604020202020204" pitchFamily="34" charset="0"/>
              </a:rPr>
              <a:t>.</a:t>
            </a:r>
          </a:p>
        </p:txBody>
      </p:sp>
      <p:sp>
        <p:nvSpPr>
          <p:cNvPr id="64517"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dirty="0">
                <a:solidFill>
                  <a:schemeClr val="tx2">
                    <a:lumMod val="75000"/>
                  </a:schemeClr>
                </a:solidFill>
                <a:latin typeface="Liberation Sans" panose="020B0604020202020204" pitchFamily="34" charset="0"/>
              </a:rPr>
              <a:t>Research and Development Costs</a:t>
            </a:r>
          </a:p>
        </p:txBody>
      </p:sp>
      <p:sp>
        <p:nvSpPr>
          <p:cNvPr id="2" name="Rectangle 1"/>
          <p:cNvSpPr/>
          <p:nvPr/>
        </p:nvSpPr>
        <p:spPr>
          <a:xfrm>
            <a:off x="4419600" y="3657600"/>
            <a:ext cx="3048000" cy="1569660"/>
          </a:xfrm>
          <a:prstGeom prst="rect">
            <a:avLst/>
          </a:prstGeom>
          <a:solidFill>
            <a:schemeClr val="accent3"/>
          </a:solidFill>
          <a:ln>
            <a:solidFill>
              <a:schemeClr val="tx1"/>
            </a:solidFill>
          </a:ln>
          <a:effectLst>
            <a:outerShdw blurRad="50800" dist="38100" dir="2700000" algn="tl" rotWithShape="0">
              <a:prstClr val="black">
                <a:alpha val="40000"/>
              </a:prstClr>
            </a:outerShdw>
          </a:effectLst>
        </p:spPr>
        <p:txBody>
          <a:bodyPr wrap="square">
            <a:spAutoFit/>
          </a:bodyPr>
          <a:lstStyle/>
          <a:p>
            <a:pPr algn="l">
              <a:defRPr/>
            </a:pPr>
            <a:r>
              <a:rPr lang="en-US" sz="1600" dirty="0">
                <a:solidFill>
                  <a:srgbClr val="004070"/>
                </a:solidFill>
                <a:latin typeface="Liberation Sans" panose="020B0604020202020204" pitchFamily="34" charset="0"/>
              </a:rPr>
              <a:t>Helpful Hint </a:t>
            </a:r>
          </a:p>
          <a:p>
            <a:pPr algn="l">
              <a:defRPr/>
            </a:pPr>
            <a:r>
              <a:rPr lang="en-US" sz="1600" b="0" dirty="0">
                <a:latin typeface="Liberation Sans" panose="020B0604020202020204" pitchFamily="34" charset="0"/>
              </a:rPr>
              <a:t>Research and development (R&amp;D) costs are not intangible assets. But because they may lead to patents and copyrights, we discuss them in this section.</a:t>
            </a:r>
          </a:p>
        </p:txBody>
      </p:sp>
      <p:sp>
        <p:nvSpPr>
          <p:cNvPr id="6452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7"/>
          <p:cNvSpPr txBox="1">
            <a:spLocks noChangeArrowheads="1"/>
          </p:cNvSpPr>
          <p:nvPr/>
        </p:nvSpPr>
        <p:spPr bwMode="auto">
          <a:xfrm>
            <a:off x="838200" y="2239962"/>
            <a:ext cx="5715000" cy="4001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71500" algn="l"/>
                <a:tab pos="4686300" algn="l"/>
              </a:tabLst>
              <a:defRPr sz="2900" b="1">
                <a:solidFill>
                  <a:schemeClr val="tx1"/>
                </a:solidFill>
                <a:latin typeface="Arial" charset="0"/>
              </a:defRPr>
            </a:lvl1pPr>
            <a:lvl2pPr marL="742950" indent="-285750">
              <a:tabLst>
                <a:tab pos="571500" algn="l"/>
                <a:tab pos="4686300" algn="l"/>
              </a:tabLst>
              <a:defRPr sz="2900" b="1">
                <a:solidFill>
                  <a:schemeClr val="tx1"/>
                </a:solidFill>
                <a:latin typeface="Arial" charset="0"/>
              </a:defRPr>
            </a:lvl2pPr>
            <a:lvl3pPr marL="1143000" indent="-228600">
              <a:tabLst>
                <a:tab pos="571500" algn="l"/>
                <a:tab pos="4686300" algn="l"/>
              </a:tabLst>
              <a:defRPr sz="2900" b="1">
                <a:solidFill>
                  <a:schemeClr val="tx1"/>
                </a:solidFill>
                <a:latin typeface="Arial" charset="0"/>
              </a:defRPr>
            </a:lvl3pPr>
            <a:lvl4pPr marL="1600200" indent="-228600">
              <a:tabLst>
                <a:tab pos="571500" algn="l"/>
                <a:tab pos="4686300" algn="l"/>
              </a:tabLst>
              <a:defRPr sz="2900" b="1">
                <a:solidFill>
                  <a:schemeClr val="tx1"/>
                </a:solidFill>
                <a:latin typeface="Arial" charset="0"/>
              </a:defRPr>
            </a:lvl4pPr>
            <a:lvl5pPr marL="2057400" indent="-228600">
              <a:tabLst>
                <a:tab pos="571500" algn="l"/>
                <a:tab pos="4686300" algn="l"/>
              </a:tabLst>
              <a:defRPr sz="2900" b="1">
                <a:solidFill>
                  <a:schemeClr val="tx1"/>
                </a:solidFill>
                <a:latin typeface="Arial" charset="0"/>
              </a:defRPr>
            </a:lvl5pPr>
            <a:lvl6pPr marL="2514600" indent="-228600" algn="ctr" eaLnBrk="0" fontAlgn="base" hangingPunct="0">
              <a:spcBef>
                <a:spcPct val="0"/>
              </a:spcBef>
              <a:spcAft>
                <a:spcPct val="0"/>
              </a:spcAft>
              <a:tabLst>
                <a:tab pos="571500" algn="l"/>
                <a:tab pos="4686300" algn="l"/>
              </a:tabLst>
              <a:defRPr sz="2900" b="1">
                <a:solidFill>
                  <a:schemeClr val="tx1"/>
                </a:solidFill>
                <a:latin typeface="Arial" charset="0"/>
              </a:defRPr>
            </a:lvl6pPr>
            <a:lvl7pPr marL="2971800" indent="-228600" algn="ctr" eaLnBrk="0" fontAlgn="base" hangingPunct="0">
              <a:spcBef>
                <a:spcPct val="0"/>
              </a:spcBef>
              <a:spcAft>
                <a:spcPct val="0"/>
              </a:spcAft>
              <a:tabLst>
                <a:tab pos="571500" algn="l"/>
                <a:tab pos="4686300" algn="l"/>
              </a:tabLst>
              <a:defRPr sz="2900" b="1">
                <a:solidFill>
                  <a:schemeClr val="tx1"/>
                </a:solidFill>
                <a:latin typeface="Arial" charset="0"/>
              </a:defRPr>
            </a:lvl7pPr>
            <a:lvl8pPr marL="3429000" indent="-228600" algn="ctr" eaLnBrk="0" fontAlgn="base" hangingPunct="0">
              <a:spcBef>
                <a:spcPct val="0"/>
              </a:spcBef>
              <a:spcAft>
                <a:spcPct val="0"/>
              </a:spcAft>
              <a:tabLst>
                <a:tab pos="571500" algn="l"/>
                <a:tab pos="4686300" algn="l"/>
              </a:tabLst>
              <a:defRPr sz="2900" b="1">
                <a:solidFill>
                  <a:schemeClr val="tx1"/>
                </a:solidFill>
                <a:latin typeface="Arial" charset="0"/>
              </a:defRPr>
            </a:lvl8pPr>
            <a:lvl9pPr marL="3886200" indent="-228600" algn="ctr" eaLnBrk="0" fontAlgn="base" hangingPunct="0">
              <a:spcBef>
                <a:spcPct val="0"/>
              </a:spcBef>
              <a:spcAft>
                <a:spcPct val="0"/>
              </a:spcAft>
              <a:tabLst>
                <a:tab pos="571500" algn="l"/>
                <a:tab pos="4686300" algn="l"/>
              </a:tabLst>
              <a:defRPr sz="2900" b="1">
                <a:solidFill>
                  <a:schemeClr val="tx1"/>
                </a:solidFill>
                <a:latin typeface="Arial" charset="0"/>
              </a:defRPr>
            </a:lvl9pPr>
          </a:lstStyle>
          <a:p>
            <a:pPr algn="l">
              <a:lnSpc>
                <a:spcPct val="120000"/>
              </a:lnSpc>
              <a:spcBef>
                <a:spcPct val="35000"/>
              </a:spcBef>
            </a:pPr>
            <a:r>
              <a:rPr lang="en-US" altLang="en-US" sz="2000" b="0" dirty="0">
                <a:latin typeface="Liberation Sans" panose="020B0604020202020204" pitchFamily="34" charset="0"/>
              </a:rPr>
              <a:t>1. 	The allocation of the cost of a natural resource to expense in a rational and systematic manner.</a:t>
            </a:r>
          </a:p>
          <a:p>
            <a:pPr algn="l">
              <a:lnSpc>
                <a:spcPct val="120000"/>
              </a:lnSpc>
              <a:spcBef>
                <a:spcPct val="35000"/>
              </a:spcBef>
            </a:pPr>
            <a:r>
              <a:rPr lang="en-US" altLang="en-US" sz="2000" b="0" dirty="0">
                <a:latin typeface="Liberation Sans" panose="020B0604020202020204" pitchFamily="34" charset="0"/>
              </a:rPr>
              <a:t>2. 	Rights, privileges, and competitive advantages that result from the ownership of long-lived assets that do not possess physical substance.</a:t>
            </a:r>
          </a:p>
          <a:p>
            <a:pPr algn="l">
              <a:lnSpc>
                <a:spcPct val="120000"/>
              </a:lnSpc>
              <a:spcBef>
                <a:spcPct val="35000"/>
              </a:spcBef>
            </a:pPr>
            <a:r>
              <a:rPr lang="en-US" altLang="en-US" sz="2000" b="0" dirty="0">
                <a:latin typeface="Liberation Sans" panose="020B0604020202020204" pitchFamily="34" charset="0"/>
              </a:rPr>
              <a:t>3. 	An exclusive right granted by the federal government to reproduce and sell an artistic or published work.</a:t>
            </a:r>
          </a:p>
        </p:txBody>
      </p:sp>
      <p:sp>
        <p:nvSpPr>
          <p:cNvPr id="1063944" name="Text Box 8"/>
          <p:cNvSpPr txBox="1">
            <a:spLocks noChangeArrowheads="1"/>
          </p:cNvSpPr>
          <p:nvPr/>
        </p:nvSpPr>
        <p:spPr bwMode="auto">
          <a:xfrm>
            <a:off x="6629400" y="2528887"/>
            <a:ext cx="213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2300" dirty="0">
                <a:solidFill>
                  <a:schemeClr val="accent6">
                    <a:lumMod val="75000"/>
                  </a:schemeClr>
                </a:solidFill>
                <a:latin typeface="Liberation Sans" panose="020B0604020202020204" pitchFamily="34" charset="0"/>
              </a:rPr>
              <a:t>Depletion</a:t>
            </a:r>
          </a:p>
        </p:txBody>
      </p:sp>
      <p:sp>
        <p:nvSpPr>
          <p:cNvPr id="1063945" name="Text Box 9"/>
          <p:cNvSpPr txBox="1">
            <a:spLocks noChangeArrowheads="1"/>
          </p:cNvSpPr>
          <p:nvPr/>
        </p:nvSpPr>
        <p:spPr bwMode="auto">
          <a:xfrm>
            <a:off x="6629400" y="3595687"/>
            <a:ext cx="2133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2300" dirty="0">
                <a:solidFill>
                  <a:schemeClr val="accent6">
                    <a:lumMod val="75000"/>
                  </a:schemeClr>
                </a:solidFill>
                <a:latin typeface="Liberation Sans" panose="020B0604020202020204" pitchFamily="34" charset="0"/>
              </a:rPr>
              <a:t>Intangible Assets</a:t>
            </a:r>
          </a:p>
        </p:txBody>
      </p:sp>
      <p:sp>
        <p:nvSpPr>
          <p:cNvPr id="1063946" name="Text Box 10"/>
          <p:cNvSpPr txBox="1">
            <a:spLocks noChangeArrowheads="1"/>
          </p:cNvSpPr>
          <p:nvPr/>
        </p:nvSpPr>
        <p:spPr bwMode="auto">
          <a:xfrm>
            <a:off x="6629400" y="5272087"/>
            <a:ext cx="213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2300" dirty="0">
                <a:solidFill>
                  <a:schemeClr val="accent6">
                    <a:lumMod val="75000"/>
                  </a:schemeClr>
                </a:solidFill>
                <a:latin typeface="Liberation Sans" panose="020B0604020202020204" pitchFamily="34" charset="0"/>
              </a:rPr>
              <a:t>Copyrights</a:t>
            </a:r>
          </a:p>
        </p:txBody>
      </p:sp>
      <p:sp>
        <p:nvSpPr>
          <p:cNvPr id="65542" name="Text Box 11"/>
          <p:cNvSpPr txBox="1">
            <a:spLocks noChangeArrowheads="1"/>
          </p:cNvSpPr>
          <p:nvPr/>
        </p:nvSpPr>
        <p:spPr bwMode="auto">
          <a:xfrm>
            <a:off x="609600" y="1371600"/>
            <a:ext cx="800100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l"/>
                <a:tab pos="4686300" algn="l"/>
              </a:tabLst>
              <a:defRPr sz="2900" b="1">
                <a:solidFill>
                  <a:schemeClr val="tx1"/>
                </a:solidFill>
                <a:latin typeface="Arial" charset="0"/>
              </a:defRPr>
            </a:lvl1pPr>
            <a:lvl2pPr marL="742950" indent="-285750">
              <a:tabLst>
                <a:tab pos="571500" algn="l"/>
                <a:tab pos="4686300" algn="l"/>
              </a:tabLst>
              <a:defRPr sz="2900" b="1">
                <a:solidFill>
                  <a:schemeClr val="tx1"/>
                </a:solidFill>
                <a:latin typeface="Arial" charset="0"/>
              </a:defRPr>
            </a:lvl2pPr>
            <a:lvl3pPr marL="1143000" indent="-228600">
              <a:tabLst>
                <a:tab pos="571500" algn="l"/>
                <a:tab pos="4686300" algn="l"/>
              </a:tabLst>
              <a:defRPr sz="2900" b="1">
                <a:solidFill>
                  <a:schemeClr val="tx1"/>
                </a:solidFill>
                <a:latin typeface="Arial" charset="0"/>
              </a:defRPr>
            </a:lvl3pPr>
            <a:lvl4pPr marL="1600200" indent="-228600">
              <a:tabLst>
                <a:tab pos="571500" algn="l"/>
                <a:tab pos="4686300" algn="l"/>
              </a:tabLst>
              <a:defRPr sz="2900" b="1">
                <a:solidFill>
                  <a:schemeClr val="tx1"/>
                </a:solidFill>
                <a:latin typeface="Arial" charset="0"/>
              </a:defRPr>
            </a:lvl4pPr>
            <a:lvl5pPr marL="2057400" indent="-228600">
              <a:tabLst>
                <a:tab pos="571500" algn="l"/>
                <a:tab pos="4686300" algn="l"/>
              </a:tabLst>
              <a:defRPr sz="2900" b="1">
                <a:solidFill>
                  <a:schemeClr val="tx1"/>
                </a:solidFill>
                <a:latin typeface="Arial" charset="0"/>
              </a:defRPr>
            </a:lvl5pPr>
            <a:lvl6pPr marL="2514600" indent="-228600" algn="ctr" eaLnBrk="0" fontAlgn="base" hangingPunct="0">
              <a:spcBef>
                <a:spcPct val="0"/>
              </a:spcBef>
              <a:spcAft>
                <a:spcPct val="0"/>
              </a:spcAft>
              <a:tabLst>
                <a:tab pos="571500" algn="l"/>
                <a:tab pos="4686300" algn="l"/>
              </a:tabLst>
              <a:defRPr sz="2900" b="1">
                <a:solidFill>
                  <a:schemeClr val="tx1"/>
                </a:solidFill>
                <a:latin typeface="Arial" charset="0"/>
              </a:defRPr>
            </a:lvl6pPr>
            <a:lvl7pPr marL="2971800" indent="-228600" algn="ctr" eaLnBrk="0" fontAlgn="base" hangingPunct="0">
              <a:spcBef>
                <a:spcPct val="0"/>
              </a:spcBef>
              <a:spcAft>
                <a:spcPct val="0"/>
              </a:spcAft>
              <a:tabLst>
                <a:tab pos="571500" algn="l"/>
                <a:tab pos="4686300" algn="l"/>
              </a:tabLst>
              <a:defRPr sz="2900" b="1">
                <a:solidFill>
                  <a:schemeClr val="tx1"/>
                </a:solidFill>
                <a:latin typeface="Arial" charset="0"/>
              </a:defRPr>
            </a:lvl7pPr>
            <a:lvl8pPr marL="3429000" indent="-228600" algn="ctr" eaLnBrk="0" fontAlgn="base" hangingPunct="0">
              <a:spcBef>
                <a:spcPct val="0"/>
              </a:spcBef>
              <a:spcAft>
                <a:spcPct val="0"/>
              </a:spcAft>
              <a:tabLst>
                <a:tab pos="571500" algn="l"/>
                <a:tab pos="4686300" algn="l"/>
              </a:tabLst>
              <a:defRPr sz="2900" b="1">
                <a:solidFill>
                  <a:schemeClr val="tx1"/>
                </a:solidFill>
                <a:latin typeface="Arial" charset="0"/>
              </a:defRPr>
            </a:lvl8pPr>
            <a:lvl9pPr marL="3886200" indent="-228600" algn="ctr" eaLnBrk="0" fontAlgn="base" hangingPunct="0">
              <a:spcBef>
                <a:spcPct val="0"/>
              </a:spcBef>
              <a:spcAft>
                <a:spcPct val="0"/>
              </a:spcAft>
              <a:tabLst>
                <a:tab pos="571500" algn="l"/>
                <a:tab pos="4686300" algn="l"/>
              </a:tabLst>
              <a:defRPr sz="2900" b="1">
                <a:solidFill>
                  <a:schemeClr val="tx1"/>
                </a:solidFill>
                <a:latin typeface="Arial" charset="0"/>
              </a:defRPr>
            </a:lvl9pPr>
          </a:lstStyle>
          <a:p>
            <a:pPr algn="l">
              <a:lnSpc>
                <a:spcPct val="110000"/>
              </a:lnSpc>
              <a:spcBef>
                <a:spcPct val="35000"/>
              </a:spcBef>
            </a:pPr>
            <a:r>
              <a:rPr lang="en-US" altLang="en-US" sz="2100" dirty="0">
                <a:latin typeface="Liberation Sans" panose="020B0604020202020204" pitchFamily="34" charset="0"/>
              </a:rPr>
              <a:t>Illustration:</a:t>
            </a:r>
            <a:r>
              <a:rPr lang="en-US" altLang="en-US" sz="2100" b="0" dirty="0">
                <a:latin typeface="Liberation Sans" panose="020B0604020202020204" pitchFamily="34" charset="0"/>
              </a:rPr>
              <a:t> Identify the term most directly associated with each statement.</a:t>
            </a:r>
          </a:p>
        </p:txBody>
      </p:sp>
      <p:sp>
        <p:nvSpPr>
          <p:cNvPr id="6554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p:sp>
        <p:nvSpPr>
          <p:cNvPr id="18" name="TextBox 1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9" name="TextBox 18"/>
          <p:cNvSpPr txBox="1"/>
          <p:nvPr/>
        </p:nvSpPr>
        <p:spPr>
          <a:xfrm>
            <a:off x="3276600" y="429772"/>
            <a:ext cx="5486400" cy="628216"/>
          </a:xfrm>
          <a:prstGeom prst="rect">
            <a:avLst/>
          </a:prstGeom>
          <a:solidFill>
            <a:srgbClr val="0027A4"/>
          </a:solidFill>
          <a:ln>
            <a:noFill/>
          </a:ln>
          <a:effectLst/>
        </p:spPr>
        <p:txBody>
          <a:bodyPr wrap="square" tIns="27432" rIns="365760" anchor="ctr"/>
          <a:lstStyle>
            <a:defPPr>
              <a:defRPr lang="en-US"/>
            </a:defPPr>
            <a:lvl1pPr marL="117475" algn="l">
              <a:defRPr b="1">
                <a:solidFill>
                  <a:schemeClr val="accent3"/>
                </a:solidFill>
                <a:latin typeface="Liberation Sans" panose="020B0604020202020204" pitchFamily="34" charset="0"/>
              </a:defRPr>
            </a:lvl1pPr>
          </a:lstStyle>
          <a:p>
            <a:pPr marL="49213"/>
            <a:r>
              <a:rPr lang="en-US" sz="3200" dirty="0" smtClean="0"/>
              <a:t>Classification Concepts</a:t>
            </a:r>
            <a:endParaRPr lang="en-US" sz="3200" dirty="0"/>
          </a:p>
        </p:txBody>
      </p:sp>
      <p:sp>
        <p:nvSpPr>
          <p:cNvPr id="20" name="Oval 1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4</a:t>
            </a:r>
            <a:endParaRPr lang="en-US" sz="4200" b="1" i="0" dirty="0">
              <a:solidFill>
                <a:srgbClr val="FF0000"/>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3944"/>
                                        </p:tgtEl>
                                        <p:attrNameLst>
                                          <p:attrName>style.visibility</p:attrName>
                                        </p:attrNameLst>
                                      </p:cBhvr>
                                      <p:to>
                                        <p:strVal val="visible"/>
                                      </p:to>
                                    </p:set>
                                    <p:animEffect transition="in" filter="wipe(left)">
                                      <p:cBhvr>
                                        <p:cTn id="7" dur="500"/>
                                        <p:tgtEl>
                                          <p:spTgt spid="10639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3945"/>
                                        </p:tgtEl>
                                        <p:attrNameLst>
                                          <p:attrName>style.visibility</p:attrName>
                                        </p:attrNameLst>
                                      </p:cBhvr>
                                      <p:to>
                                        <p:strVal val="visible"/>
                                      </p:to>
                                    </p:set>
                                    <p:animEffect transition="in" filter="wipe(left)">
                                      <p:cBhvr>
                                        <p:cTn id="12" dur="500"/>
                                        <p:tgtEl>
                                          <p:spTgt spid="10639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3946"/>
                                        </p:tgtEl>
                                        <p:attrNameLst>
                                          <p:attrName>style.visibility</p:attrName>
                                        </p:attrNameLst>
                                      </p:cBhvr>
                                      <p:to>
                                        <p:strVal val="visible"/>
                                      </p:to>
                                    </p:set>
                                    <p:animEffect transition="in" filter="wipe(left)">
                                      <p:cBhvr>
                                        <p:cTn id="17" dur="500"/>
                                        <p:tgtEl>
                                          <p:spTgt spid="1063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44" grpId="0"/>
      <p:bldP spid="1063945" grpId="0"/>
      <p:bldP spid="106394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838200" y="2239962"/>
            <a:ext cx="5562600" cy="2785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71500" algn="l"/>
                <a:tab pos="4686300" algn="l"/>
              </a:tabLst>
              <a:defRPr sz="2900" b="1">
                <a:solidFill>
                  <a:schemeClr val="tx1"/>
                </a:solidFill>
                <a:latin typeface="Arial" charset="0"/>
              </a:defRPr>
            </a:lvl1pPr>
            <a:lvl2pPr marL="742950" indent="-285750">
              <a:tabLst>
                <a:tab pos="571500" algn="l"/>
                <a:tab pos="4686300" algn="l"/>
              </a:tabLst>
              <a:defRPr sz="2900" b="1">
                <a:solidFill>
                  <a:schemeClr val="tx1"/>
                </a:solidFill>
                <a:latin typeface="Arial" charset="0"/>
              </a:defRPr>
            </a:lvl2pPr>
            <a:lvl3pPr marL="1143000" indent="-228600">
              <a:tabLst>
                <a:tab pos="571500" algn="l"/>
                <a:tab pos="4686300" algn="l"/>
              </a:tabLst>
              <a:defRPr sz="2900" b="1">
                <a:solidFill>
                  <a:schemeClr val="tx1"/>
                </a:solidFill>
                <a:latin typeface="Arial" charset="0"/>
              </a:defRPr>
            </a:lvl3pPr>
            <a:lvl4pPr marL="1600200" indent="-228600">
              <a:tabLst>
                <a:tab pos="571500" algn="l"/>
                <a:tab pos="4686300" algn="l"/>
              </a:tabLst>
              <a:defRPr sz="2900" b="1">
                <a:solidFill>
                  <a:schemeClr val="tx1"/>
                </a:solidFill>
                <a:latin typeface="Arial" charset="0"/>
              </a:defRPr>
            </a:lvl4pPr>
            <a:lvl5pPr marL="2057400" indent="-228600">
              <a:tabLst>
                <a:tab pos="571500" algn="l"/>
                <a:tab pos="4686300" algn="l"/>
              </a:tabLst>
              <a:defRPr sz="2900" b="1">
                <a:solidFill>
                  <a:schemeClr val="tx1"/>
                </a:solidFill>
                <a:latin typeface="Arial" charset="0"/>
              </a:defRPr>
            </a:lvl5pPr>
            <a:lvl6pPr marL="2514600" indent="-228600" algn="ctr" eaLnBrk="0" fontAlgn="base" hangingPunct="0">
              <a:spcBef>
                <a:spcPct val="0"/>
              </a:spcBef>
              <a:spcAft>
                <a:spcPct val="0"/>
              </a:spcAft>
              <a:tabLst>
                <a:tab pos="571500" algn="l"/>
                <a:tab pos="4686300" algn="l"/>
              </a:tabLst>
              <a:defRPr sz="2900" b="1">
                <a:solidFill>
                  <a:schemeClr val="tx1"/>
                </a:solidFill>
                <a:latin typeface="Arial" charset="0"/>
              </a:defRPr>
            </a:lvl6pPr>
            <a:lvl7pPr marL="2971800" indent="-228600" algn="ctr" eaLnBrk="0" fontAlgn="base" hangingPunct="0">
              <a:spcBef>
                <a:spcPct val="0"/>
              </a:spcBef>
              <a:spcAft>
                <a:spcPct val="0"/>
              </a:spcAft>
              <a:tabLst>
                <a:tab pos="571500" algn="l"/>
                <a:tab pos="4686300" algn="l"/>
              </a:tabLst>
              <a:defRPr sz="2900" b="1">
                <a:solidFill>
                  <a:schemeClr val="tx1"/>
                </a:solidFill>
                <a:latin typeface="Arial" charset="0"/>
              </a:defRPr>
            </a:lvl7pPr>
            <a:lvl8pPr marL="3429000" indent="-228600" algn="ctr" eaLnBrk="0" fontAlgn="base" hangingPunct="0">
              <a:spcBef>
                <a:spcPct val="0"/>
              </a:spcBef>
              <a:spcAft>
                <a:spcPct val="0"/>
              </a:spcAft>
              <a:tabLst>
                <a:tab pos="571500" algn="l"/>
                <a:tab pos="4686300" algn="l"/>
              </a:tabLst>
              <a:defRPr sz="2900" b="1">
                <a:solidFill>
                  <a:schemeClr val="tx1"/>
                </a:solidFill>
                <a:latin typeface="Arial" charset="0"/>
              </a:defRPr>
            </a:lvl8pPr>
            <a:lvl9pPr marL="3886200" indent="-228600" algn="ctr" eaLnBrk="0" fontAlgn="base" hangingPunct="0">
              <a:spcBef>
                <a:spcPct val="0"/>
              </a:spcBef>
              <a:spcAft>
                <a:spcPct val="0"/>
              </a:spcAft>
              <a:tabLst>
                <a:tab pos="571500" algn="l"/>
                <a:tab pos="4686300" algn="l"/>
              </a:tabLst>
              <a:defRPr sz="2900" b="1">
                <a:solidFill>
                  <a:schemeClr val="tx1"/>
                </a:solidFill>
                <a:latin typeface="Arial" charset="0"/>
              </a:defRPr>
            </a:lvl9pPr>
          </a:lstStyle>
          <a:p>
            <a:pPr algn="l">
              <a:lnSpc>
                <a:spcPct val="120000"/>
              </a:lnSpc>
              <a:spcBef>
                <a:spcPct val="35000"/>
              </a:spcBef>
            </a:pPr>
            <a:r>
              <a:rPr lang="en-US" altLang="en-US" sz="2000" b="0" dirty="0">
                <a:latin typeface="Liberation Sans" panose="020B0604020202020204" pitchFamily="34" charset="0"/>
              </a:rPr>
              <a:t>4. 	A right to sell certain products or services or to use certain trademarks or trade names within a designated geographic area.</a:t>
            </a:r>
          </a:p>
          <a:p>
            <a:pPr algn="l">
              <a:lnSpc>
                <a:spcPct val="120000"/>
              </a:lnSpc>
              <a:spcBef>
                <a:spcPct val="35000"/>
              </a:spcBef>
            </a:pPr>
            <a:r>
              <a:rPr lang="en-US" altLang="en-US" sz="2000" b="0" dirty="0">
                <a:latin typeface="Liberation Sans" panose="020B0604020202020204" pitchFamily="34" charset="0"/>
              </a:rPr>
              <a:t>5. 	Costs incurred by a company that often lead to patents or new products.  These costs must be expensed as incurred.</a:t>
            </a:r>
          </a:p>
        </p:txBody>
      </p:sp>
      <p:sp>
        <p:nvSpPr>
          <p:cNvPr id="1068037" name="Text Box 5"/>
          <p:cNvSpPr txBox="1">
            <a:spLocks noChangeArrowheads="1"/>
          </p:cNvSpPr>
          <p:nvPr/>
        </p:nvSpPr>
        <p:spPr bwMode="auto">
          <a:xfrm>
            <a:off x="6629400" y="2605087"/>
            <a:ext cx="213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2300" dirty="0">
                <a:solidFill>
                  <a:schemeClr val="accent6">
                    <a:lumMod val="75000"/>
                  </a:schemeClr>
                </a:solidFill>
                <a:latin typeface="Liberation Sans" panose="020B0604020202020204" pitchFamily="34" charset="0"/>
              </a:rPr>
              <a:t>Franchise</a:t>
            </a:r>
          </a:p>
        </p:txBody>
      </p:sp>
      <p:sp>
        <p:nvSpPr>
          <p:cNvPr id="1068038" name="Text Box 6"/>
          <p:cNvSpPr txBox="1">
            <a:spLocks noChangeArrowheads="1"/>
          </p:cNvSpPr>
          <p:nvPr/>
        </p:nvSpPr>
        <p:spPr bwMode="auto">
          <a:xfrm>
            <a:off x="6629400" y="3810000"/>
            <a:ext cx="213360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50000"/>
              </a:spcBef>
            </a:pPr>
            <a:r>
              <a:rPr lang="en-US" altLang="en-US" sz="2300" dirty="0">
                <a:solidFill>
                  <a:schemeClr val="accent6">
                    <a:lumMod val="75000"/>
                  </a:schemeClr>
                </a:solidFill>
                <a:latin typeface="Liberation Sans" panose="020B0604020202020204" pitchFamily="34" charset="0"/>
              </a:rPr>
              <a:t>Research and Development Costs</a:t>
            </a:r>
          </a:p>
        </p:txBody>
      </p:sp>
      <p:sp>
        <p:nvSpPr>
          <p:cNvPr id="6656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4</a:t>
            </a:r>
            <a:endParaRPr lang="en-US" altLang="en-US" sz="1600" i="1" dirty="0">
              <a:solidFill>
                <a:schemeClr val="bg2"/>
              </a:solidFill>
              <a:latin typeface="Liberation Sans" panose="020B0604020202020204" pitchFamily="34" charset="0"/>
            </a:endParaRPr>
          </a:p>
        </p:txBody>
      </p:sp>
      <p:sp>
        <p:nvSpPr>
          <p:cNvPr id="66567" name="Text Box 11"/>
          <p:cNvSpPr txBox="1">
            <a:spLocks noChangeArrowheads="1"/>
          </p:cNvSpPr>
          <p:nvPr/>
        </p:nvSpPr>
        <p:spPr bwMode="auto">
          <a:xfrm>
            <a:off x="609600" y="1371600"/>
            <a:ext cx="800100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l"/>
                <a:tab pos="4686300" algn="l"/>
              </a:tabLst>
              <a:defRPr sz="2900" b="1">
                <a:solidFill>
                  <a:schemeClr val="tx1"/>
                </a:solidFill>
                <a:latin typeface="Arial" charset="0"/>
              </a:defRPr>
            </a:lvl1pPr>
            <a:lvl2pPr marL="742950" indent="-285750">
              <a:tabLst>
                <a:tab pos="571500" algn="l"/>
                <a:tab pos="4686300" algn="l"/>
              </a:tabLst>
              <a:defRPr sz="2900" b="1">
                <a:solidFill>
                  <a:schemeClr val="tx1"/>
                </a:solidFill>
                <a:latin typeface="Arial" charset="0"/>
              </a:defRPr>
            </a:lvl2pPr>
            <a:lvl3pPr marL="1143000" indent="-228600">
              <a:tabLst>
                <a:tab pos="571500" algn="l"/>
                <a:tab pos="4686300" algn="l"/>
              </a:tabLst>
              <a:defRPr sz="2900" b="1">
                <a:solidFill>
                  <a:schemeClr val="tx1"/>
                </a:solidFill>
                <a:latin typeface="Arial" charset="0"/>
              </a:defRPr>
            </a:lvl3pPr>
            <a:lvl4pPr marL="1600200" indent="-228600">
              <a:tabLst>
                <a:tab pos="571500" algn="l"/>
                <a:tab pos="4686300" algn="l"/>
              </a:tabLst>
              <a:defRPr sz="2900" b="1">
                <a:solidFill>
                  <a:schemeClr val="tx1"/>
                </a:solidFill>
                <a:latin typeface="Arial" charset="0"/>
              </a:defRPr>
            </a:lvl4pPr>
            <a:lvl5pPr marL="2057400" indent="-228600">
              <a:tabLst>
                <a:tab pos="571500" algn="l"/>
                <a:tab pos="4686300" algn="l"/>
              </a:tabLst>
              <a:defRPr sz="2900" b="1">
                <a:solidFill>
                  <a:schemeClr val="tx1"/>
                </a:solidFill>
                <a:latin typeface="Arial" charset="0"/>
              </a:defRPr>
            </a:lvl5pPr>
            <a:lvl6pPr marL="2514600" indent="-228600" algn="ctr" eaLnBrk="0" fontAlgn="base" hangingPunct="0">
              <a:spcBef>
                <a:spcPct val="0"/>
              </a:spcBef>
              <a:spcAft>
                <a:spcPct val="0"/>
              </a:spcAft>
              <a:tabLst>
                <a:tab pos="571500" algn="l"/>
                <a:tab pos="4686300" algn="l"/>
              </a:tabLst>
              <a:defRPr sz="2900" b="1">
                <a:solidFill>
                  <a:schemeClr val="tx1"/>
                </a:solidFill>
                <a:latin typeface="Arial" charset="0"/>
              </a:defRPr>
            </a:lvl6pPr>
            <a:lvl7pPr marL="2971800" indent="-228600" algn="ctr" eaLnBrk="0" fontAlgn="base" hangingPunct="0">
              <a:spcBef>
                <a:spcPct val="0"/>
              </a:spcBef>
              <a:spcAft>
                <a:spcPct val="0"/>
              </a:spcAft>
              <a:tabLst>
                <a:tab pos="571500" algn="l"/>
                <a:tab pos="4686300" algn="l"/>
              </a:tabLst>
              <a:defRPr sz="2900" b="1">
                <a:solidFill>
                  <a:schemeClr val="tx1"/>
                </a:solidFill>
                <a:latin typeface="Arial" charset="0"/>
              </a:defRPr>
            </a:lvl7pPr>
            <a:lvl8pPr marL="3429000" indent="-228600" algn="ctr" eaLnBrk="0" fontAlgn="base" hangingPunct="0">
              <a:spcBef>
                <a:spcPct val="0"/>
              </a:spcBef>
              <a:spcAft>
                <a:spcPct val="0"/>
              </a:spcAft>
              <a:tabLst>
                <a:tab pos="571500" algn="l"/>
                <a:tab pos="4686300" algn="l"/>
              </a:tabLst>
              <a:defRPr sz="2900" b="1">
                <a:solidFill>
                  <a:schemeClr val="tx1"/>
                </a:solidFill>
                <a:latin typeface="Arial" charset="0"/>
              </a:defRPr>
            </a:lvl8pPr>
            <a:lvl9pPr marL="3886200" indent="-228600" algn="ctr" eaLnBrk="0" fontAlgn="base" hangingPunct="0">
              <a:spcBef>
                <a:spcPct val="0"/>
              </a:spcBef>
              <a:spcAft>
                <a:spcPct val="0"/>
              </a:spcAft>
              <a:tabLst>
                <a:tab pos="571500" algn="l"/>
                <a:tab pos="4686300" algn="l"/>
              </a:tabLst>
              <a:defRPr sz="2900" b="1">
                <a:solidFill>
                  <a:schemeClr val="tx1"/>
                </a:solidFill>
                <a:latin typeface="Arial" charset="0"/>
              </a:defRPr>
            </a:lvl9pPr>
          </a:lstStyle>
          <a:p>
            <a:pPr algn="l">
              <a:lnSpc>
                <a:spcPct val="110000"/>
              </a:lnSpc>
              <a:spcBef>
                <a:spcPct val="35000"/>
              </a:spcBef>
            </a:pPr>
            <a:r>
              <a:rPr lang="en-US" altLang="en-US" sz="2100" dirty="0">
                <a:latin typeface="Liberation Sans" panose="020B0604020202020204" pitchFamily="34" charset="0"/>
              </a:rPr>
              <a:t>Illustration:</a:t>
            </a:r>
            <a:r>
              <a:rPr lang="en-US" altLang="en-US" sz="2100" b="0" dirty="0">
                <a:latin typeface="Liberation Sans" panose="020B0604020202020204" pitchFamily="34" charset="0"/>
              </a:rPr>
              <a:t> Identify the term most directly associated with each statement.</a:t>
            </a:r>
          </a:p>
        </p:txBody>
      </p:sp>
      <p:sp>
        <p:nvSpPr>
          <p:cNvPr id="17" name="TextBox 16"/>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8" name="TextBox 17"/>
          <p:cNvSpPr txBox="1"/>
          <p:nvPr/>
        </p:nvSpPr>
        <p:spPr>
          <a:xfrm>
            <a:off x="3276600" y="429772"/>
            <a:ext cx="5486400" cy="628216"/>
          </a:xfrm>
          <a:prstGeom prst="rect">
            <a:avLst/>
          </a:prstGeom>
          <a:solidFill>
            <a:srgbClr val="0027A4"/>
          </a:solidFill>
          <a:ln>
            <a:noFill/>
          </a:ln>
          <a:effectLst/>
        </p:spPr>
        <p:txBody>
          <a:bodyPr wrap="square" tIns="27432" rIns="365760" anchor="ctr"/>
          <a:lstStyle>
            <a:defPPr>
              <a:defRPr lang="en-US"/>
            </a:defPPr>
            <a:lvl1pPr marL="117475" algn="l">
              <a:defRPr b="1">
                <a:solidFill>
                  <a:schemeClr val="accent3"/>
                </a:solidFill>
                <a:latin typeface="Liberation Sans" panose="020B0604020202020204" pitchFamily="34" charset="0"/>
              </a:defRPr>
            </a:lvl1pPr>
          </a:lstStyle>
          <a:p>
            <a:pPr marL="49213"/>
            <a:r>
              <a:rPr lang="en-US" sz="3200" dirty="0" smtClean="0"/>
              <a:t>Classification Concepts</a:t>
            </a:r>
            <a:endParaRPr lang="en-US" sz="3200" dirty="0"/>
          </a:p>
        </p:txBody>
      </p:sp>
      <p:sp>
        <p:nvSpPr>
          <p:cNvPr id="19" name="Oval 18"/>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4</a:t>
            </a:r>
            <a:endParaRPr lang="en-US" sz="4200" b="1" i="0" dirty="0">
              <a:solidFill>
                <a:srgbClr val="FF0000"/>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8037"/>
                                        </p:tgtEl>
                                        <p:attrNameLst>
                                          <p:attrName>style.visibility</p:attrName>
                                        </p:attrNameLst>
                                      </p:cBhvr>
                                      <p:to>
                                        <p:strVal val="visible"/>
                                      </p:to>
                                    </p:set>
                                    <p:animEffect transition="in" filter="wipe(left)">
                                      <p:cBhvr>
                                        <p:cTn id="7" dur="500"/>
                                        <p:tgtEl>
                                          <p:spTgt spid="1068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8038"/>
                                        </p:tgtEl>
                                        <p:attrNameLst>
                                          <p:attrName>style.visibility</p:attrName>
                                        </p:attrNameLst>
                                      </p:cBhvr>
                                      <p:to>
                                        <p:strVal val="visible"/>
                                      </p:to>
                                    </p:set>
                                    <p:animEffect transition="in" filter="wipe(left)">
                                      <p:cBhvr>
                                        <p:cTn id="12" dur="500"/>
                                        <p:tgtEl>
                                          <p:spTgt spid="1068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37" grpId="0"/>
      <p:bldP spid="106803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6" name="Picture 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90285" y="1523999"/>
            <a:ext cx="8490857" cy="477476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68613" name="Text Box 7"/>
          <p:cNvSpPr txBox="1">
            <a:spLocks noChangeArrowheads="1"/>
          </p:cNvSpPr>
          <p:nvPr/>
        </p:nvSpPr>
        <p:spPr bwMode="auto">
          <a:xfrm>
            <a:off x="838200" y="6354762"/>
            <a:ext cx="16002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spcBef>
                <a:spcPct val="50000"/>
              </a:spcBef>
            </a:pPr>
            <a:r>
              <a:rPr lang="en-US" altLang="en-US" sz="1200" dirty="0" smtClean="0">
                <a:latin typeface="Liberation Sans" panose="020B0604020202020204" pitchFamily="34" charset="0"/>
              </a:rPr>
              <a:t>Illustration 10-22</a:t>
            </a:r>
            <a:endParaRPr lang="en-US" altLang="en-US" sz="1200" dirty="0">
              <a:latin typeface="Liberation Sans" panose="020B0604020202020204" pitchFamily="34" charset="0"/>
            </a:endParaRPr>
          </a:p>
        </p:txBody>
      </p:sp>
      <p:sp>
        <p:nvSpPr>
          <p:cNvPr id="6861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
        <p:nvSpPr>
          <p:cNvPr id="8" name="Rectangle 7"/>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53975" algn="l"/>
            <a:r>
              <a:rPr lang="en-US" sz="2000" dirty="0">
                <a:solidFill>
                  <a:schemeClr val="accent3"/>
                </a:solidFill>
                <a:latin typeface="Liberation Sans" panose="020B0604020202020204" pitchFamily="34" charset="0"/>
              </a:rPr>
              <a:t>Discuss how plant assets, natural resources, and intangible </a:t>
            </a:r>
            <a:r>
              <a:rPr lang="en-US" sz="2000" dirty="0" smtClean="0">
                <a:solidFill>
                  <a:schemeClr val="accent3"/>
                </a:solidFill>
                <a:latin typeface="Liberation Sans" panose="020B0604020202020204" pitchFamily="34" charset="0"/>
              </a:rPr>
              <a:t>assets are </a:t>
            </a:r>
            <a:r>
              <a:rPr lang="en-US" sz="2000" dirty="0">
                <a:solidFill>
                  <a:schemeClr val="accent3"/>
                </a:solidFill>
                <a:latin typeface="Liberation Sans" panose="020B0604020202020204" pitchFamily="34" charset="0"/>
              </a:rPr>
              <a:t>reported and analyzed.</a:t>
            </a:r>
          </a:p>
        </p:txBody>
      </p:sp>
      <p:sp>
        <p:nvSpPr>
          <p:cNvPr id="10" name="Oval 9"/>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dirty="0">
                <a:solidFill>
                  <a:schemeClr val="bg1"/>
                </a:solidFill>
                <a:latin typeface="Liberation Sans" panose="020B0604020202020204" pitchFamily="34" charset="0"/>
              </a:rPr>
              <a:t>5</a:t>
            </a:r>
            <a:endParaRPr lang="en-US" sz="2500" b="1" dirty="0">
              <a:solidFill>
                <a:schemeClr val="bg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Box 7"/>
          <p:cNvSpPr txBox="1">
            <a:spLocks noChangeArrowheads="1"/>
          </p:cNvSpPr>
          <p:nvPr/>
        </p:nvSpPr>
        <p:spPr bwMode="auto">
          <a:xfrm>
            <a:off x="7162800" y="1554162"/>
            <a:ext cx="16002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200" dirty="0" smtClean="0">
                <a:solidFill>
                  <a:schemeClr val="accent3"/>
                </a:solidFill>
                <a:latin typeface="Liberation Sans" panose="020B0604020202020204" pitchFamily="34" charset="0"/>
              </a:rPr>
              <a:t>Illustration 10-22</a:t>
            </a:r>
            <a:endParaRPr lang="en-US" altLang="en-US" sz="1200" dirty="0">
              <a:solidFill>
                <a:schemeClr val="accent3"/>
              </a:solidFill>
              <a:latin typeface="Liberation Sans" panose="020B0604020202020204" pitchFamily="34" charset="0"/>
            </a:endParaRPr>
          </a:p>
        </p:txBody>
      </p:sp>
      <p:sp>
        <p:nvSpPr>
          <p:cNvPr id="6861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pic>
        <p:nvPicPr>
          <p:cNvPr id="17305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90286" y="1526722"/>
            <a:ext cx="8490857" cy="3578678"/>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28600" y="5181600"/>
            <a:ext cx="4572000" cy="83099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ts val="0"/>
              </a:spcBef>
            </a:pPr>
            <a:r>
              <a:rPr lang="en-US" sz="1200" dirty="0" smtClean="0">
                <a:latin typeface="Liberation Sans" panose="020B0604020202020204" pitchFamily="34" charset="0"/>
              </a:rPr>
              <a:t>Illustration 10-23</a:t>
            </a:r>
            <a:endParaRPr lang="en-US" sz="1200" dirty="0">
              <a:latin typeface="Liberation Sans" panose="020B0604020202020204" pitchFamily="34" charset="0"/>
            </a:endParaRPr>
          </a:p>
          <a:p>
            <a:pPr algn="l">
              <a:spcBef>
                <a:spcPts val="0"/>
              </a:spcBef>
            </a:pPr>
            <a:r>
              <a:rPr lang="en-US" sz="1200" b="0" dirty="0">
                <a:latin typeface="Liberation Sans" panose="020B0604020202020204" pitchFamily="34" charset="0"/>
              </a:rPr>
              <a:t>Owens-Illinois’ presentation of</a:t>
            </a:r>
          </a:p>
          <a:p>
            <a:pPr algn="l">
              <a:spcBef>
                <a:spcPts val="0"/>
              </a:spcBef>
            </a:pPr>
            <a:r>
              <a:rPr lang="en-US" sz="1200" b="0" dirty="0">
                <a:latin typeface="Liberation Sans" panose="020B0604020202020204" pitchFamily="34" charset="0"/>
              </a:rPr>
              <a:t>property, plant, and equipment,</a:t>
            </a:r>
          </a:p>
          <a:p>
            <a:pPr algn="l">
              <a:spcBef>
                <a:spcPts val="0"/>
              </a:spcBef>
            </a:pPr>
            <a:r>
              <a:rPr lang="en-US" sz="1200" b="0" dirty="0">
                <a:latin typeface="Liberation Sans" panose="020B0604020202020204" pitchFamily="34" charset="0"/>
              </a:rPr>
              <a:t>and intangible assets</a:t>
            </a:r>
          </a:p>
        </p:txBody>
      </p:sp>
      <p:sp>
        <p:nvSpPr>
          <p:cNvPr id="11"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rPr>
              <a:t>Presentation</a:t>
            </a:r>
            <a:endParaRPr lang="en-US" altLang="en-US" sz="3200" dirty="0">
              <a:solidFill>
                <a:schemeClr val="tx2">
                  <a:lumMod val="75000"/>
                </a:schemeClr>
              </a:solidFill>
            </a:endParaRPr>
          </a:p>
        </p:txBody>
      </p:sp>
    </p:spTree>
    <p:extLst>
      <p:ext uri="{BB962C8B-B14F-4D97-AF65-F5344CB8AC3E}">
        <p14:creationId xmlns:p14="http://schemas.microsoft.com/office/powerpoint/2010/main" val="401158575"/>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609600" y="5029200"/>
            <a:ext cx="8204200" cy="13202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ct val="35000"/>
              </a:spcBef>
              <a:buClr>
                <a:srgbClr val="800000"/>
              </a:buClr>
              <a:buSzPct val="85000"/>
            </a:pPr>
            <a:r>
              <a:rPr lang="en-US" altLang="en-US" sz="2200" b="0" dirty="0">
                <a:latin typeface="Liberation Sans" panose="020B0604020202020204" pitchFamily="34" charset="0"/>
              </a:rPr>
              <a:t>Each dollar invested in assets produced $0.62 in sales.  If a company is using its assets efficiently, each dollar of assets will create a high amount of sales.</a:t>
            </a:r>
          </a:p>
        </p:txBody>
      </p:sp>
      <p:sp>
        <p:nvSpPr>
          <p:cNvPr id="69636"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9637"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Analysis</a:t>
            </a:r>
            <a:endParaRPr lang="en-US" altLang="en-US" sz="3200" dirty="0">
              <a:solidFill>
                <a:schemeClr val="tx2">
                  <a:lumMod val="75000"/>
                </a:schemeClr>
              </a:solidFill>
              <a:latin typeface="Liberation Sans" panose="020B0604020202020204" pitchFamily="34" charset="0"/>
            </a:endParaRPr>
          </a:p>
        </p:txBody>
      </p:sp>
      <p:sp>
        <p:nvSpPr>
          <p:cNvPr id="6963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5</a:t>
            </a:r>
            <a:endParaRPr lang="en-US" altLang="en-US" sz="1600" i="1" dirty="0">
              <a:solidFill>
                <a:schemeClr val="bg2"/>
              </a:solidFill>
              <a:latin typeface="Liberation Sans" panose="020B0604020202020204" pitchFamily="34" charset="0"/>
            </a:endParaRPr>
          </a:p>
        </p:txBody>
      </p:sp>
      <p:sp>
        <p:nvSpPr>
          <p:cNvPr id="69640" name="Rectangle 1"/>
          <p:cNvSpPr>
            <a:spLocks noChangeArrowheads="1"/>
          </p:cNvSpPr>
          <p:nvPr/>
        </p:nvSpPr>
        <p:spPr bwMode="auto">
          <a:xfrm>
            <a:off x="5943600" y="2438400"/>
            <a:ext cx="2895600" cy="461665"/>
          </a:xfrm>
          <a:prstGeom prst="rect">
            <a:avLst/>
          </a:prstGeom>
          <a:solidFill>
            <a:schemeClr val="accent3"/>
          </a:solidFill>
          <a:ln>
            <a:noFill/>
          </a:ln>
        </p:spPr>
        <p:txBody>
          <a:bodyPr wrap="square">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1200" dirty="0" smtClean="0">
                <a:latin typeface="Liberation Sans" panose="020B0604020202020204" pitchFamily="34" charset="0"/>
              </a:rPr>
              <a:t>Illustration 10-24</a:t>
            </a:r>
            <a:endParaRPr lang="en-US" altLang="en-US" sz="1200" dirty="0">
              <a:latin typeface="Liberation Sans" panose="020B0604020202020204" pitchFamily="34" charset="0"/>
            </a:endParaRPr>
          </a:p>
          <a:p>
            <a:pPr algn="l"/>
            <a:r>
              <a:rPr lang="en-US" altLang="en-US" sz="1200" b="0" dirty="0">
                <a:latin typeface="Liberation Sans" panose="020B0604020202020204" pitchFamily="34" charset="0"/>
              </a:rPr>
              <a:t>Asset turnover formula and computation</a:t>
            </a:r>
            <a:endParaRPr lang="en-US" altLang="en-US" sz="1200" dirty="0">
              <a:latin typeface="Liberation Sans" panose="020B0604020202020204" pitchFamily="34" charset="0"/>
            </a:endParaRPr>
          </a:p>
        </p:txBody>
      </p:sp>
      <p:pic>
        <p:nvPicPr>
          <p:cNvPr id="69641"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2916442"/>
            <a:ext cx="8432800" cy="191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0" name="Rectangle 4"/>
          <p:cNvSpPr>
            <a:spLocks noChangeArrowheads="1"/>
          </p:cNvSpPr>
          <p:nvPr/>
        </p:nvSpPr>
        <p:spPr bwMode="auto">
          <a:xfrm>
            <a:off x="609600" y="1295400"/>
            <a:ext cx="8204200" cy="13202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5000"/>
              </a:spcBef>
              <a:buClr>
                <a:srgbClr val="800000"/>
              </a:buClr>
              <a:buSzPct val="85000"/>
            </a:pPr>
            <a:r>
              <a:rPr lang="en-US" sz="2200" dirty="0" smtClean="0">
                <a:latin typeface="Liberation Sans" panose="020B0604020202020204" pitchFamily="34" charset="0"/>
              </a:rPr>
              <a:t>Illustration:</a:t>
            </a:r>
            <a:r>
              <a:rPr lang="en-US" sz="2200" b="0" dirty="0" smtClean="0">
                <a:latin typeface="Liberation Sans" panose="020B0604020202020204" pitchFamily="34" charset="0"/>
              </a:rPr>
              <a:t> P&amp;G’s </a:t>
            </a:r>
            <a:r>
              <a:rPr lang="en-US" sz="2200" b="0" dirty="0">
                <a:latin typeface="Liberation Sans" panose="020B0604020202020204" pitchFamily="34" charset="0"/>
              </a:rPr>
              <a:t>net sales for 2013 were $</a:t>
            </a:r>
            <a:r>
              <a:rPr lang="en-US" sz="2200" b="0" dirty="0" smtClean="0">
                <a:latin typeface="Liberation Sans" panose="020B0604020202020204" pitchFamily="34" charset="0"/>
              </a:rPr>
              <a:t>84,167 million</a:t>
            </a:r>
            <a:r>
              <a:rPr lang="en-US" sz="2200" b="0" dirty="0">
                <a:latin typeface="Liberation Sans" panose="020B0604020202020204" pitchFamily="34" charset="0"/>
              </a:rPr>
              <a:t>. Its total ending assets were $139,263 million, and beginning assets </a:t>
            </a:r>
            <a:r>
              <a:rPr lang="en-US" sz="2200" b="0" dirty="0" smtClean="0">
                <a:latin typeface="Liberation Sans" panose="020B0604020202020204" pitchFamily="34" charset="0"/>
              </a:rPr>
              <a:t>were $</a:t>
            </a:r>
            <a:r>
              <a:rPr lang="en-US" sz="2200" b="0" dirty="0">
                <a:latin typeface="Liberation Sans" panose="020B0604020202020204" pitchFamily="34" charset="0"/>
              </a:rPr>
              <a:t>132,244 million.</a:t>
            </a:r>
            <a:endParaRPr lang="en-US" altLang="en-US" sz="2200" b="0"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599" y="1447800"/>
            <a:ext cx="8001001" cy="226215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900"/>
              </a:spcBef>
              <a:buClrTx/>
              <a:buSzTx/>
              <a:buNone/>
            </a:pPr>
            <a:r>
              <a:rPr lang="en-US" sz="2100" b="0" dirty="0" smtClean="0">
                <a:solidFill>
                  <a:schemeClr val="tx1"/>
                </a:solidFill>
                <a:latin typeface="Liberation Sans" panose="020B0604020202020204" pitchFamily="34" charset="0"/>
              </a:rPr>
              <a:t>Paramour </a:t>
            </a:r>
            <a:r>
              <a:rPr lang="en-US" sz="2100" b="0" dirty="0">
                <a:solidFill>
                  <a:schemeClr val="tx1"/>
                </a:solidFill>
                <a:latin typeface="Liberation Sans" panose="020B0604020202020204" pitchFamily="34" charset="0"/>
              </a:rPr>
              <a:t>Company reported net income of $180,000, net sales of $420,000, and </a:t>
            </a:r>
            <a:r>
              <a:rPr lang="en-US" sz="2100" b="0" dirty="0" smtClean="0">
                <a:solidFill>
                  <a:schemeClr val="tx1"/>
                </a:solidFill>
                <a:latin typeface="Liberation Sans" panose="020B0604020202020204" pitchFamily="34" charset="0"/>
              </a:rPr>
              <a:t>had total </a:t>
            </a:r>
            <a:r>
              <a:rPr lang="en-US" sz="2100" b="0" dirty="0">
                <a:solidFill>
                  <a:schemeClr val="tx1"/>
                </a:solidFill>
                <a:latin typeface="Liberation Sans" panose="020B0604020202020204" pitchFamily="34" charset="0"/>
              </a:rPr>
              <a:t>assets of $460,000 on January 1, 2017, and total assets on December 31, 2017, </a:t>
            </a:r>
            <a:r>
              <a:rPr lang="en-US" sz="2100" b="0" dirty="0" smtClean="0">
                <a:solidFill>
                  <a:schemeClr val="tx1"/>
                </a:solidFill>
                <a:latin typeface="Liberation Sans" panose="020B0604020202020204" pitchFamily="34" charset="0"/>
              </a:rPr>
              <a:t>of $</a:t>
            </a:r>
            <a:r>
              <a:rPr lang="en-US" sz="2100" b="0" dirty="0">
                <a:solidFill>
                  <a:schemeClr val="tx1"/>
                </a:solidFill>
                <a:latin typeface="Liberation Sans" panose="020B0604020202020204" pitchFamily="34" charset="0"/>
              </a:rPr>
              <a:t>540,000 billion. Determine Paramour’s asset turnover for 2017.</a:t>
            </a:r>
            <a:endParaRPr lang="en-US" altLang="en-US" sz="2100" b="0" dirty="0">
              <a:solidFill>
                <a:schemeClr val="tx1"/>
              </a:solidFill>
              <a:latin typeface="Liberation Sans" panose="020B0604020202020204" pitchFamily="34" charset="0"/>
            </a:endParaRPr>
          </a:p>
          <a:p>
            <a:pPr>
              <a:lnSpc>
                <a:spcPct val="120000"/>
              </a:lnSpc>
              <a:spcBef>
                <a:spcPts val="1800"/>
              </a:spcBef>
              <a:buClrTx/>
              <a:buSzTx/>
              <a:buNone/>
            </a:pPr>
            <a:r>
              <a:rPr lang="en-US" altLang="en-US" sz="2100" dirty="0" smtClean="0">
                <a:solidFill>
                  <a:srgbClr val="FF0000"/>
                </a:solidFill>
                <a:latin typeface="Liberation Sans" panose="020B0604020202020204" pitchFamily="34" charset="0"/>
              </a:rPr>
              <a:t>Solution</a:t>
            </a:r>
            <a:endParaRPr lang="en-US" altLang="en-US" sz="2100" dirty="0">
              <a:solidFill>
                <a:srgbClr val="FF0000"/>
              </a:solidFill>
              <a:latin typeface="Liberation Sans" panose="020B0604020202020204" pitchFamily="34" charset="0"/>
            </a:endParaRP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
        <p:nvSpPr>
          <p:cNvPr id="17" name="Text Box 35"/>
          <p:cNvSpPr txBox="1">
            <a:spLocks noChangeArrowheads="1"/>
          </p:cNvSpPr>
          <p:nvPr/>
        </p:nvSpPr>
        <p:spPr bwMode="auto">
          <a:xfrm>
            <a:off x="609600" y="3810000"/>
            <a:ext cx="8316686" cy="892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257800" algn="r"/>
                <a:tab pos="6286500" algn="r"/>
                <a:tab pos="7426325" algn="r"/>
              </a:tabLst>
              <a:defRPr sz="2900" b="1">
                <a:solidFill>
                  <a:schemeClr val="tx1"/>
                </a:solidFill>
                <a:latin typeface="Arial" charset="0"/>
              </a:defRPr>
            </a:lvl1pPr>
            <a:lvl2pPr marL="742950" indent="-285750">
              <a:tabLst>
                <a:tab pos="5257800" algn="r"/>
                <a:tab pos="6286500" algn="r"/>
                <a:tab pos="7426325" algn="r"/>
              </a:tabLst>
              <a:defRPr sz="2900" b="1">
                <a:solidFill>
                  <a:schemeClr val="tx1"/>
                </a:solidFill>
                <a:latin typeface="Arial" charset="0"/>
              </a:defRPr>
            </a:lvl2pPr>
            <a:lvl3pPr marL="1143000" indent="-228600">
              <a:tabLst>
                <a:tab pos="5257800" algn="r"/>
                <a:tab pos="6286500" algn="r"/>
                <a:tab pos="7426325" algn="r"/>
              </a:tabLst>
              <a:defRPr sz="2900" b="1">
                <a:solidFill>
                  <a:schemeClr val="tx1"/>
                </a:solidFill>
                <a:latin typeface="Arial" charset="0"/>
              </a:defRPr>
            </a:lvl3pPr>
            <a:lvl4pPr marL="1600200" indent="-228600">
              <a:tabLst>
                <a:tab pos="5257800" algn="r"/>
                <a:tab pos="6286500" algn="r"/>
                <a:tab pos="7426325" algn="r"/>
              </a:tabLst>
              <a:defRPr sz="2900" b="1">
                <a:solidFill>
                  <a:schemeClr val="tx1"/>
                </a:solidFill>
                <a:latin typeface="Arial" charset="0"/>
              </a:defRPr>
            </a:lvl4pPr>
            <a:lvl5pPr marL="2057400" indent="-228600">
              <a:tabLst>
                <a:tab pos="5257800" algn="r"/>
                <a:tab pos="6286500" algn="r"/>
                <a:tab pos="7426325"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 pos="6286500" algn="r"/>
                <a:tab pos="7426325" algn="r"/>
              </a:tabLst>
              <a:defRPr sz="2900" b="1">
                <a:solidFill>
                  <a:schemeClr val="tx1"/>
                </a:solidFill>
                <a:latin typeface="Arial" charset="0"/>
              </a:defRPr>
            </a:lvl9pPr>
          </a:lstStyle>
          <a:p>
            <a:pPr algn="l">
              <a:spcBef>
                <a:spcPts val="1200"/>
              </a:spcBef>
            </a:pPr>
            <a:r>
              <a:rPr lang="en-US" sz="2100" b="0" dirty="0">
                <a:latin typeface="Liberation Sans" panose="020B0604020202020204" pitchFamily="34" charset="0"/>
              </a:rPr>
              <a:t>The asset turnover for Paramour Company is computed as follows.</a:t>
            </a:r>
          </a:p>
          <a:p>
            <a:pPr marL="0" indent="0" algn="l">
              <a:spcBef>
                <a:spcPts val="1200"/>
              </a:spcBef>
              <a:tabLst>
                <a:tab pos="914400" algn="ctr"/>
                <a:tab pos="1938338" algn="ctr"/>
                <a:tab pos="3657600" algn="ctr"/>
                <a:tab pos="5432425" algn="ctr"/>
                <a:tab pos="6864350" algn="ctr"/>
              </a:tabLst>
            </a:pPr>
            <a:r>
              <a:rPr lang="en-US" sz="2100" b="0" dirty="0" smtClean="0">
                <a:latin typeface="Liberation Sans" panose="020B0604020202020204" pitchFamily="34" charset="0"/>
              </a:rPr>
              <a:t>	Net </a:t>
            </a:r>
            <a:r>
              <a:rPr lang="en-US" sz="2100" b="0" dirty="0">
                <a:latin typeface="Liberation Sans" panose="020B0604020202020204" pitchFamily="34" charset="0"/>
              </a:rPr>
              <a:t>Sales </a:t>
            </a:r>
            <a:r>
              <a:rPr lang="en-US" sz="2100" b="0" dirty="0" smtClean="0">
                <a:latin typeface="Liberation Sans" panose="020B0604020202020204" pitchFamily="34" charset="0"/>
              </a:rPr>
              <a:t>	÷ 	Average </a:t>
            </a:r>
            <a:r>
              <a:rPr lang="en-US" sz="2100" b="0" dirty="0">
                <a:latin typeface="Liberation Sans" panose="020B0604020202020204" pitchFamily="34" charset="0"/>
              </a:rPr>
              <a:t>Total Assets </a:t>
            </a:r>
            <a:r>
              <a:rPr lang="en-US" sz="2100" b="0" dirty="0" smtClean="0">
                <a:latin typeface="Liberation Sans" panose="020B0604020202020204" pitchFamily="34" charset="0"/>
              </a:rPr>
              <a:t>	= 	Asset </a:t>
            </a:r>
            <a:r>
              <a:rPr lang="en-US" sz="2100" b="0" dirty="0">
                <a:latin typeface="Liberation Sans" panose="020B0604020202020204" pitchFamily="34" charset="0"/>
              </a:rPr>
              <a:t>Turnover</a:t>
            </a:r>
            <a:endParaRPr lang="en-US" altLang="en-US" sz="2100" b="0" dirty="0">
              <a:latin typeface="Liberation Sans" panose="020B0604020202020204" pitchFamily="34" charset="0"/>
            </a:endParaRPr>
          </a:p>
        </p:txBody>
      </p:sp>
      <p:sp>
        <p:nvSpPr>
          <p:cNvPr id="28" name="Text Box 35"/>
          <p:cNvSpPr txBox="1">
            <a:spLocks noChangeArrowheads="1"/>
          </p:cNvSpPr>
          <p:nvPr/>
        </p:nvSpPr>
        <p:spPr bwMode="auto">
          <a:xfrm>
            <a:off x="762000" y="5070902"/>
            <a:ext cx="1655272"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ts val="1200"/>
              </a:spcBef>
              <a:tabLst>
                <a:tab pos="5257800" algn="r"/>
                <a:tab pos="6286500" algn="r"/>
                <a:tab pos="7426325" algn="r"/>
              </a:tabLst>
              <a:defRPr sz="2100" b="0">
                <a:latin typeface="Liberation Sans" panose="020B0604020202020204" pitchFamily="34" charset="0"/>
              </a:defRPr>
            </a:lvl1pPr>
            <a:lvl2pPr marL="742950" indent="-285750">
              <a:tabLst>
                <a:tab pos="5257800" algn="r"/>
                <a:tab pos="6286500" algn="r"/>
                <a:tab pos="7426325" algn="r"/>
              </a:tabLst>
            </a:lvl2pPr>
            <a:lvl3pPr marL="1143000" indent="-228600">
              <a:tabLst>
                <a:tab pos="5257800" algn="r"/>
                <a:tab pos="6286500" algn="r"/>
                <a:tab pos="7426325" algn="r"/>
              </a:tabLst>
            </a:lvl3pPr>
            <a:lvl4pPr marL="1600200" indent="-228600">
              <a:tabLst>
                <a:tab pos="5257800" algn="r"/>
                <a:tab pos="6286500" algn="r"/>
                <a:tab pos="7426325" algn="r"/>
              </a:tabLst>
            </a:lvl4pPr>
            <a:lvl5pPr marL="2057400" indent="-228600">
              <a:tabLst>
                <a:tab pos="5257800" algn="r"/>
                <a:tab pos="6286500" algn="r"/>
                <a:tab pos="7426325" algn="r"/>
              </a:tabLst>
            </a:lvl5pPr>
            <a:lvl6pPr marL="2514600" indent="-228600" algn="ctr" eaLnBrk="0" fontAlgn="base" hangingPunct="0">
              <a:spcBef>
                <a:spcPct val="0"/>
              </a:spcBef>
              <a:spcAft>
                <a:spcPct val="0"/>
              </a:spcAft>
              <a:tabLst>
                <a:tab pos="5257800" algn="r"/>
                <a:tab pos="6286500" algn="r"/>
                <a:tab pos="7426325" algn="r"/>
              </a:tabLst>
            </a:lvl6pPr>
            <a:lvl7pPr marL="2971800" indent="-228600" algn="ctr" eaLnBrk="0" fontAlgn="base" hangingPunct="0">
              <a:spcBef>
                <a:spcPct val="0"/>
              </a:spcBef>
              <a:spcAft>
                <a:spcPct val="0"/>
              </a:spcAft>
              <a:tabLst>
                <a:tab pos="5257800" algn="r"/>
                <a:tab pos="6286500" algn="r"/>
                <a:tab pos="7426325" algn="r"/>
              </a:tabLst>
            </a:lvl7pPr>
            <a:lvl8pPr marL="3429000" indent="-228600" algn="ctr" eaLnBrk="0" fontAlgn="base" hangingPunct="0">
              <a:spcBef>
                <a:spcPct val="0"/>
              </a:spcBef>
              <a:spcAft>
                <a:spcPct val="0"/>
              </a:spcAft>
              <a:tabLst>
                <a:tab pos="5257800" algn="r"/>
                <a:tab pos="6286500" algn="r"/>
                <a:tab pos="7426325" algn="r"/>
              </a:tabLst>
            </a:lvl8pPr>
            <a:lvl9pPr marL="3886200" indent="-228600" algn="ctr" eaLnBrk="0" fontAlgn="base" hangingPunct="0">
              <a:spcBef>
                <a:spcPct val="0"/>
              </a:spcBef>
              <a:spcAft>
                <a:spcPct val="0"/>
              </a:spcAft>
              <a:tabLst>
                <a:tab pos="5257800" algn="r"/>
                <a:tab pos="6286500" algn="r"/>
                <a:tab pos="7426325" algn="r"/>
              </a:tabLst>
            </a:lvl9pPr>
          </a:lstStyle>
          <a:p>
            <a:pPr algn="ctr"/>
            <a:r>
              <a:rPr lang="en-US" altLang="en-US" b="1" dirty="0" smtClean="0"/>
              <a:t>$420,000</a:t>
            </a:r>
            <a:endParaRPr lang="en-US" altLang="en-US" b="1" dirty="0"/>
          </a:p>
        </p:txBody>
      </p:sp>
      <p:sp>
        <p:nvSpPr>
          <p:cNvPr id="15" name="Text Box 35"/>
          <p:cNvSpPr txBox="1">
            <a:spLocks noChangeArrowheads="1"/>
          </p:cNvSpPr>
          <p:nvPr/>
        </p:nvSpPr>
        <p:spPr bwMode="auto">
          <a:xfrm>
            <a:off x="2717943" y="4953000"/>
            <a:ext cx="3225657"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ts val="1200"/>
              </a:spcBef>
              <a:tabLst>
                <a:tab pos="5257800" algn="r"/>
                <a:tab pos="6286500" algn="r"/>
                <a:tab pos="7426325" algn="r"/>
              </a:tabLst>
              <a:defRPr sz="2100" b="0">
                <a:latin typeface="Liberation Sans" panose="020B0604020202020204" pitchFamily="34" charset="0"/>
              </a:defRPr>
            </a:lvl1pPr>
            <a:lvl2pPr marL="742950" indent="-285750">
              <a:tabLst>
                <a:tab pos="5257800" algn="r"/>
                <a:tab pos="6286500" algn="r"/>
                <a:tab pos="7426325" algn="r"/>
              </a:tabLst>
            </a:lvl2pPr>
            <a:lvl3pPr marL="1143000" indent="-228600">
              <a:tabLst>
                <a:tab pos="5257800" algn="r"/>
                <a:tab pos="6286500" algn="r"/>
                <a:tab pos="7426325" algn="r"/>
              </a:tabLst>
            </a:lvl3pPr>
            <a:lvl4pPr marL="1600200" indent="-228600">
              <a:tabLst>
                <a:tab pos="5257800" algn="r"/>
                <a:tab pos="6286500" algn="r"/>
                <a:tab pos="7426325" algn="r"/>
              </a:tabLst>
            </a:lvl4pPr>
            <a:lvl5pPr marL="2057400" indent="-228600">
              <a:tabLst>
                <a:tab pos="5257800" algn="r"/>
                <a:tab pos="6286500" algn="r"/>
                <a:tab pos="7426325" algn="r"/>
              </a:tabLst>
            </a:lvl5pPr>
            <a:lvl6pPr marL="2514600" indent="-228600" algn="ctr" eaLnBrk="0" fontAlgn="base" hangingPunct="0">
              <a:spcBef>
                <a:spcPct val="0"/>
              </a:spcBef>
              <a:spcAft>
                <a:spcPct val="0"/>
              </a:spcAft>
              <a:tabLst>
                <a:tab pos="5257800" algn="r"/>
                <a:tab pos="6286500" algn="r"/>
                <a:tab pos="7426325" algn="r"/>
              </a:tabLst>
            </a:lvl6pPr>
            <a:lvl7pPr marL="2971800" indent="-228600" algn="ctr" eaLnBrk="0" fontAlgn="base" hangingPunct="0">
              <a:spcBef>
                <a:spcPct val="0"/>
              </a:spcBef>
              <a:spcAft>
                <a:spcPct val="0"/>
              </a:spcAft>
              <a:tabLst>
                <a:tab pos="5257800" algn="r"/>
                <a:tab pos="6286500" algn="r"/>
                <a:tab pos="7426325" algn="r"/>
              </a:tabLst>
            </a:lvl7pPr>
            <a:lvl8pPr marL="3429000" indent="-228600" algn="ctr" eaLnBrk="0" fontAlgn="base" hangingPunct="0">
              <a:spcBef>
                <a:spcPct val="0"/>
              </a:spcBef>
              <a:spcAft>
                <a:spcPct val="0"/>
              </a:spcAft>
              <a:tabLst>
                <a:tab pos="5257800" algn="r"/>
                <a:tab pos="6286500" algn="r"/>
                <a:tab pos="7426325" algn="r"/>
              </a:tabLst>
            </a:lvl8pPr>
            <a:lvl9pPr marL="3886200" indent="-228600" algn="ctr" eaLnBrk="0" fontAlgn="base" hangingPunct="0">
              <a:spcBef>
                <a:spcPct val="0"/>
              </a:spcBef>
              <a:spcAft>
                <a:spcPct val="0"/>
              </a:spcAft>
              <a:tabLst>
                <a:tab pos="5257800" algn="r"/>
                <a:tab pos="6286500" algn="r"/>
                <a:tab pos="7426325" algn="r"/>
              </a:tabLst>
            </a:lvl9pPr>
          </a:lstStyle>
          <a:p>
            <a:pPr algn="ctr"/>
            <a:r>
              <a:rPr lang="en-US" altLang="en-US" b="1" u="sng" dirty="0" smtClean="0"/>
              <a:t>$460,000 + $540,000</a:t>
            </a:r>
            <a:endParaRPr lang="en-US" altLang="en-US" b="1" u="sng" dirty="0"/>
          </a:p>
        </p:txBody>
      </p:sp>
      <p:sp>
        <p:nvSpPr>
          <p:cNvPr id="16" name="Text Box 35"/>
          <p:cNvSpPr txBox="1">
            <a:spLocks noChangeArrowheads="1"/>
          </p:cNvSpPr>
          <p:nvPr/>
        </p:nvSpPr>
        <p:spPr bwMode="auto">
          <a:xfrm>
            <a:off x="2717943" y="5257800"/>
            <a:ext cx="3225657"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ts val="1200"/>
              </a:spcBef>
              <a:tabLst>
                <a:tab pos="5257800" algn="r"/>
                <a:tab pos="6286500" algn="r"/>
                <a:tab pos="7426325" algn="r"/>
              </a:tabLst>
              <a:defRPr sz="2100" b="0">
                <a:latin typeface="Liberation Sans" panose="020B0604020202020204" pitchFamily="34" charset="0"/>
              </a:defRPr>
            </a:lvl1pPr>
            <a:lvl2pPr marL="742950" indent="-285750">
              <a:tabLst>
                <a:tab pos="5257800" algn="r"/>
                <a:tab pos="6286500" algn="r"/>
                <a:tab pos="7426325" algn="r"/>
              </a:tabLst>
            </a:lvl2pPr>
            <a:lvl3pPr marL="1143000" indent="-228600">
              <a:tabLst>
                <a:tab pos="5257800" algn="r"/>
                <a:tab pos="6286500" algn="r"/>
                <a:tab pos="7426325" algn="r"/>
              </a:tabLst>
            </a:lvl3pPr>
            <a:lvl4pPr marL="1600200" indent="-228600">
              <a:tabLst>
                <a:tab pos="5257800" algn="r"/>
                <a:tab pos="6286500" algn="r"/>
                <a:tab pos="7426325" algn="r"/>
              </a:tabLst>
            </a:lvl4pPr>
            <a:lvl5pPr marL="2057400" indent="-228600">
              <a:tabLst>
                <a:tab pos="5257800" algn="r"/>
                <a:tab pos="6286500" algn="r"/>
                <a:tab pos="7426325" algn="r"/>
              </a:tabLst>
            </a:lvl5pPr>
            <a:lvl6pPr marL="2514600" indent="-228600" algn="ctr" eaLnBrk="0" fontAlgn="base" hangingPunct="0">
              <a:spcBef>
                <a:spcPct val="0"/>
              </a:spcBef>
              <a:spcAft>
                <a:spcPct val="0"/>
              </a:spcAft>
              <a:tabLst>
                <a:tab pos="5257800" algn="r"/>
                <a:tab pos="6286500" algn="r"/>
                <a:tab pos="7426325" algn="r"/>
              </a:tabLst>
            </a:lvl6pPr>
            <a:lvl7pPr marL="2971800" indent="-228600" algn="ctr" eaLnBrk="0" fontAlgn="base" hangingPunct="0">
              <a:spcBef>
                <a:spcPct val="0"/>
              </a:spcBef>
              <a:spcAft>
                <a:spcPct val="0"/>
              </a:spcAft>
              <a:tabLst>
                <a:tab pos="5257800" algn="r"/>
                <a:tab pos="6286500" algn="r"/>
                <a:tab pos="7426325" algn="r"/>
              </a:tabLst>
            </a:lvl7pPr>
            <a:lvl8pPr marL="3429000" indent="-228600" algn="ctr" eaLnBrk="0" fontAlgn="base" hangingPunct="0">
              <a:spcBef>
                <a:spcPct val="0"/>
              </a:spcBef>
              <a:spcAft>
                <a:spcPct val="0"/>
              </a:spcAft>
              <a:tabLst>
                <a:tab pos="5257800" algn="r"/>
                <a:tab pos="6286500" algn="r"/>
                <a:tab pos="7426325" algn="r"/>
              </a:tabLst>
            </a:lvl8pPr>
            <a:lvl9pPr marL="3886200" indent="-228600" algn="ctr" eaLnBrk="0" fontAlgn="base" hangingPunct="0">
              <a:spcBef>
                <a:spcPct val="0"/>
              </a:spcBef>
              <a:spcAft>
                <a:spcPct val="0"/>
              </a:spcAft>
              <a:tabLst>
                <a:tab pos="5257800" algn="r"/>
                <a:tab pos="6286500" algn="r"/>
                <a:tab pos="7426325" algn="r"/>
              </a:tabLst>
            </a:lvl9pPr>
          </a:lstStyle>
          <a:p>
            <a:pPr algn="ctr"/>
            <a:r>
              <a:rPr lang="en-US" altLang="en-US" b="1" dirty="0" smtClean="0"/>
              <a:t>2</a:t>
            </a:r>
            <a:endParaRPr lang="en-US" altLang="en-US" b="1" dirty="0"/>
          </a:p>
        </p:txBody>
      </p:sp>
      <p:sp>
        <p:nvSpPr>
          <p:cNvPr id="29" name="Text Box 35"/>
          <p:cNvSpPr txBox="1">
            <a:spLocks noChangeArrowheads="1"/>
          </p:cNvSpPr>
          <p:nvPr/>
        </p:nvSpPr>
        <p:spPr bwMode="auto">
          <a:xfrm>
            <a:off x="7162800" y="5070902"/>
            <a:ext cx="701997"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ts val="1200"/>
              </a:spcBef>
              <a:tabLst>
                <a:tab pos="5257800" algn="r"/>
                <a:tab pos="6286500" algn="r"/>
                <a:tab pos="7426325" algn="r"/>
              </a:tabLst>
              <a:defRPr sz="2100" b="0">
                <a:latin typeface="Liberation Sans" panose="020B0604020202020204" pitchFamily="34" charset="0"/>
              </a:defRPr>
            </a:lvl1pPr>
            <a:lvl2pPr marL="742950" indent="-285750">
              <a:tabLst>
                <a:tab pos="5257800" algn="r"/>
                <a:tab pos="6286500" algn="r"/>
                <a:tab pos="7426325" algn="r"/>
              </a:tabLst>
            </a:lvl2pPr>
            <a:lvl3pPr marL="1143000" indent="-228600">
              <a:tabLst>
                <a:tab pos="5257800" algn="r"/>
                <a:tab pos="6286500" algn="r"/>
                <a:tab pos="7426325" algn="r"/>
              </a:tabLst>
            </a:lvl3pPr>
            <a:lvl4pPr marL="1600200" indent="-228600">
              <a:tabLst>
                <a:tab pos="5257800" algn="r"/>
                <a:tab pos="6286500" algn="r"/>
                <a:tab pos="7426325" algn="r"/>
              </a:tabLst>
            </a:lvl4pPr>
            <a:lvl5pPr marL="2057400" indent="-228600">
              <a:tabLst>
                <a:tab pos="5257800" algn="r"/>
                <a:tab pos="6286500" algn="r"/>
                <a:tab pos="7426325" algn="r"/>
              </a:tabLst>
            </a:lvl5pPr>
            <a:lvl6pPr marL="2514600" indent="-228600" algn="ctr" eaLnBrk="0" fontAlgn="base" hangingPunct="0">
              <a:spcBef>
                <a:spcPct val="0"/>
              </a:spcBef>
              <a:spcAft>
                <a:spcPct val="0"/>
              </a:spcAft>
              <a:tabLst>
                <a:tab pos="5257800" algn="r"/>
                <a:tab pos="6286500" algn="r"/>
                <a:tab pos="7426325" algn="r"/>
              </a:tabLst>
            </a:lvl6pPr>
            <a:lvl7pPr marL="2971800" indent="-228600" algn="ctr" eaLnBrk="0" fontAlgn="base" hangingPunct="0">
              <a:spcBef>
                <a:spcPct val="0"/>
              </a:spcBef>
              <a:spcAft>
                <a:spcPct val="0"/>
              </a:spcAft>
              <a:tabLst>
                <a:tab pos="5257800" algn="r"/>
                <a:tab pos="6286500" algn="r"/>
                <a:tab pos="7426325" algn="r"/>
              </a:tabLst>
            </a:lvl7pPr>
            <a:lvl8pPr marL="3429000" indent="-228600" algn="ctr" eaLnBrk="0" fontAlgn="base" hangingPunct="0">
              <a:spcBef>
                <a:spcPct val="0"/>
              </a:spcBef>
              <a:spcAft>
                <a:spcPct val="0"/>
              </a:spcAft>
              <a:tabLst>
                <a:tab pos="5257800" algn="r"/>
                <a:tab pos="6286500" algn="r"/>
                <a:tab pos="7426325" algn="r"/>
              </a:tabLst>
            </a:lvl8pPr>
            <a:lvl9pPr marL="3886200" indent="-228600" algn="ctr" eaLnBrk="0" fontAlgn="base" hangingPunct="0">
              <a:spcBef>
                <a:spcPct val="0"/>
              </a:spcBef>
              <a:spcAft>
                <a:spcPct val="0"/>
              </a:spcAft>
              <a:tabLst>
                <a:tab pos="5257800" algn="r"/>
                <a:tab pos="6286500" algn="r"/>
                <a:tab pos="7426325" algn="r"/>
              </a:tabLst>
            </a:lvl9pPr>
          </a:lstStyle>
          <a:p>
            <a:pPr algn="ctr"/>
            <a:r>
              <a:rPr lang="en-US" altLang="en-US" b="1" dirty="0" smtClean="0"/>
              <a:t>.84</a:t>
            </a:r>
            <a:endParaRPr lang="en-US" altLang="en-US" b="1" dirty="0"/>
          </a:p>
        </p:txBody>
      </p:sp>
      <p:sp>
        <p:nvSpPr>
          <p:cNvPr id="30" name="Text Box 35"/>
          <p:cNvSpPr txBox="1">
            <a:spLocks noChangeArrowheads="1"/>
          </p:cNvSpPr>
          <p:nvPr/>
        </p:nvSpPr>
        <p:spPr bwMode="auto">
          <a:xfrm>
            <a:off x="2416126" y="5070902"/>
            <a:ext cx="479474"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ts val="1200"/>
              </a:spcBef>
              <a:tabLst>
                <a:tab pos="5257800" algn="r"/>
                <a:tab pos="6286500" algn="r"/>
                <a:tab pos="7426325" algn="r"/>
              </a:tabLst>
              <a:defRPr sz="2100" b="0">
                <a:latin typeface="Liberation Sans" panose="020B0604020202020204" pitchFamily="34" charset="0"/>
              </a:defRPr>
            </a:lvl1pPr>
            <a:lvl2pPr marL="742950" indent="-285750">
              <a:tabLst>
                <a:tab pos="5257800" algn="r"/>
                <a:tab pos="6286500" algn="r"/>
                <a:tab pos="7426325" algn="r"/>
              </a:tabLst>
            </a:lvl2pPr>
            <a:lvl3pPr marL="1143000" indent="-228600">
              <a:tabLst>
                <a:tab pos="5257800" algn="r"/>
                <a:tab pos="6286500" algn="r"/>
                <a:tab pos="7426325" algn="r"/>
              </a:tabLst>
            </a:lvl3pPr>
            <a:lvl4pPr marL="1600200" indent="-228600">
              <a:tabLst>
                <a:tab pos="5257800" algn="r"/>
                <a:tab pos="6286500" algn="r"/>
                <a:tab pos="7426325" algn="r"/>
              </a:tabLst>
            </a:lvl4pPr>
            <a:lvl5pPr marL="2057400" indent="-228600">
              <a:tabLst>
                <a:tab pos="5257800" algn="r"/>
                <a:tab pos="6286500" algn="r"/>
                <a:tab pos="7426325" algn="r"/>
              </a:tabLst>
            </a:lvl5pPr>
            <a:lvl6pPr marL="2514600" indent="-228600" algn="ctr" eaLnBrk="0" fontAlgn="base" hangingPunct="0">
              <a:spcBef>
                <a:spcPct val="0"/>
              </a:spcBef>
              <a:spcAft>
                <a:spcPct val="0"/>
              </a:spcAft>
              <a:tabLst>
                <a:tab pos="5257800" algn="r"/>
                <a:tab pos="6286500" algn="r"/>
                <a:tab pos="7426325" algn="r"/>
              </a:tabLst>
            </a:lvl6pPr>
            <a:lvl7pPr marL="2971800" indent="-228600" algn="ctr" eaLnBrk="0" fontAlgn="base" hangingPunct="0">
              <a:spcBef>
                <a:spcPct val="0"/>
              </a:spcBef>
              <a:spcAft>
                <a:spcPct val="0"/>
              </a:spcAft>
              <a:tabLst>
                <a:tab pos="5257800" algn="r"/>
                <a:tab pos="6286500" algn="r"/>
                <a:tab pos="7426325" algn="r"/>
              </a:tabLst>
            </a:lvl7pPr>
            <a:lvl8pPr marL="3429000" indent="-228600" algn="ctr" eaLnBrk="0" fontAlgn="base" hangingPunct="0">
              <a:spcBef>
                <a:spcPct val="0"/>
              </a:spcBef>
              <a:spcAft>
                <a:spcPct val="0"/>
              </a:spcAft>
              <a:tabLst>
                <a:tab pos="5257800" algn="r"/>
                <a:tab pos="6286500" algn="r"/>
                <a:tab pos="7426325" algn="r"/>
              </a:tabLst>
            </a:lvl8pPr>
            <a:lvl9pPr marL="3886200" indent="-228600" algn="ctr" eaLnBrk="0" fontAlgn="base" hangingPunct="0">
              <a:spcBef>
                <a:spcPct val="0"/>
              </a:spcBef>
              <a:spcAft>
                <a:spcPct val="0"/>
              </a:spcAft>
              <a:tabLst>
                <a:tab pos="5257800" algn="r"/>
                <a:tab pos="6286500" algn="r"/>
                <a:tab pos="7426325" algn="r"/>
              </a:tabLst>
            </a:lvl9pPr>
          </a:lstStyle>
          <a:p>
            <a:pPr algn="ctr"/>
            <a:r>
              <a:rPr lang="en-US" altLang="en-US" b="1" dirty="0"/>
              <a:t>÷</a:t>
            </a:r>
          </a:p>
        </p:txBody>
      </p:sp>
      <p:sp>
        <p:nvSpPr>
          <p:cNvPr id="31" name="Text Box 35"/>
          <p:cNvSpPr txBox="1">
            <a:spLocks noChangeArrowheads="1"/>
          </p:cNvSpPr>
          <p:nvPr/>
        </p:nvSpPr>
        <p:spPr bwMode="auto">
          <a:xfrm>
            <a:off x="5921326" y="5070902"/>
            <a:ext cx="479474"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ts val="1200"/>
              </a:spcBef>
              <a:tabLst>
                <a:tab pos="5257800" algn="r"/>
                <a:tab pos="6286500" algn="r"/>
                <a:tab pos="7426325" algn="r"/>
              </a:tabLst>
              <a:defRPr sz="2100" b="0">
                <a:latin typeface="Liberation Sans" panose="020B0604020202020204" pitchFamily="34" charset="0"/>
              </a:defRPr>
            </a:lvl1pPr>
            <a:lvl2pPr marL="742950" indent="-285750">
              <a:tabLst>
                <a:tab pos="5257800" algn="r"/>
                <a:tab pos="6286500" algn="r"/>
                <a:tab pos="7426325" algn="r"/>
              </a:tabLst>
            </a:lvl2pPr>
            <a:lvl3pPr marL="1143000" indent="-228600">
              <a:tabLst>
                <a:tab pos="5257800" algn="r"/>
                <a:tab pos="6286500" algn="r"/>
                <a:tab pos="7426325" algn="r"/>
              </a:tabLst>
            </a:lvl3pPr>
            <a:lvl4pPr marL="1600200" indent="-228600">
              <a:tabLst>
                <a:tab pos="5257800" algn="r"/>
                <a:tab pos="6286500" algn="r"/>
                <a:tab pos="7426325" algn="r"/>
              </a:tabLst>
            </a:lvl4pPr>
            <a:lvl5pPr marL="2057400" indent="-228600">
              <a:tabLst>
                <a:tab pos="5257800" algn="r"/>
                <a:tab pos="6286500" algn="r"/>
                <a:tab pos="7426325" algn="r"/>
              </a:tabLst>
            </a:lvl5pPr>
            <a:lvl6pPr marL="2514600" indent="-228600" algn="ctr" eaLnBrk="0" fontAlgn="base" hangingPunct="0">
              <a:spcBef>
                <a:spcPct val="0"/>
              </a:spcBef>
              <a:spcAft>
                <a:spcPct val="0"/>
              </a:spcAft>
              <a:tabLst>
                <a:tab pos="5257800" algn="r"/>
                <a:tab pos="6286500" algn="r"/>
                <a:tab pos="7426325" algn="r"/>
              </a:tabLst>
            </a:lvl6pPr>
            <a:lvl7pPr marL="2971800" indent="-228600" algn="ctr" eaLnBrk="0" fontAlgn="base" hangingPunct="0">
              <a:spcBef>
                <a:spcPct val="0"/>
              </a:spcBef>
              <a:spcAft>
                <a:spcPct val="0"/>
              </a:spcAft>
              <a:tabLst>
                <a:tab pos="5257800" algn="r"/>
                <a:tab pos="6286500" algn="r"/>
                <a:tab pos="7426325" algn="r"/>
              </a:tabLst>
            </a:lvl7pPr>
            <a:lvl8pPr marL="3429000" indent="-228600" algn="ctr" eaLnBrk="0" fontAlgn="base" hangingPunct="0">
              <a:spcBef>
                <a:spcPct val="0"/>
              </a:spcBef>
              <a:spcAft>
                <a:spcPct val="0"/>
              </a:spcAft>
              <a:tabLst>
                <a:tab pos="5257800" algn="r"/>
                <a:tab pos="6286500" algn="r"/>
                <a:tab pos="7426325" algn="r"/>
              </a:tabLst>
            </a:lvl8pPr>
            <a:lvl9pPr marL="3886200" indent="-228600" algn="ctr" eaLnBrk="0" fontAlgn="base" hangingPunct="0">
              <a:spcBef>
                <a:spcPct val="0"/>
              </a:spcBef>
              <a:spcAft>
                <a:spcPct val="0"/>
              </a:spcAft>
              <a:tabLst>
                <a:tab pos="5257800" algn="r"/>
                <a:tab pos="6286500" algn="r"/>
                <a:tab pos="7426325" algn="r"/>
              </a:tabLst>
            </a:lvl9pPr>
          </a:lstStyle>
          <a:p>
            <a:pPr algn="ctr"/>
            <a:r>
              <a:rPr lang="en-US" altLang="en-US" b="1" dirty="0" smtClean="0"/>
              <a:t>=</a:t>
            </a:r>
            <a:endParaRPr lang="en-US" altLang="en-US" b="1" dirty="0"/>
          </a:p>
        </p:txBody>
      </p:sp>
      <p:sp>
        <p:nvSpPr>
          <p:cNvPr id="32" name="TextBox 31"/>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33" name="TextBox 32"/>
          <p:cNvSpPr txBox="1"/>
          <p:nvPr/>
        </p:nvSpPr>
        <p:spPr>
          <a:xfrm>
            <a:off x="3276600" y="429772"/>
            <a:ext cx="5486400" cy="628216"/>
          </a:xfrm>
          <a:prstGeom prst="rect">
            <a:avLst/>
          </a:prstGeom>
          <a:solidFill>
            <a:srgbClr val="0027A4"/>
          </a:solidFill>
          <a:ln>
            <a:noFill/>
          </a:ln>
          <a:effectLst/>
        </p:spPr>
        <p:txBody>
          <a:bodyPr wrap="square" tIns="27432" rIns="365760" anchor="ctr"/>
          <a:lstStyle>
            <a:defPPr>
              <a:defRPr lang="en-US"/>
            </a:defPPr>
            <a:lvl1pPr marL="117475" algn="l">
              <a:defRPr b="1">
                <a:solidFill>
                  <a:schemeClr val="accent3"/>
                </a:solidFill>
                <a:latin typeface="Liberation Sans" panose="020B0604020202020204" pitchFamily="34" charset="0"/>
              </a:defRPr>
            </a:lvl1pPr>
          </a:lstStyle>
          <a:p>
            <a:pPr marL="49213"/>
            <a:r>
              <a:rPr lang="en-US" sz="3200" dirty="0" smtClean="0"/>
              <a:t>Asset Turnover</a:t>
            </a:r>
            <a:endParaRPr lang="en-US" sz="3200" dirty="0"/>
          </a:p>
        </p:txBody>
      </p:sp>
      <p:sp>
        <p:nvSpPr>
          <p:cNvPr id="34" name="Oval 33"/>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5</a:t>
            </a:r>
            <a:endParaRPr lang="en-US" sz="42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404479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p:bldP spid="16" grpId="0"/>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838200" y="1533525"/>
            <a:ext cx="7556500" cy="2546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Ordinarily, companies record a gain or loss on the exchange of plant assets.</a:t>
            </a:r>
          </a:p>
          <a:p>
            <a:pPr algn="l">
              <a:lnSpc>
                <a:spcPct val="125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Most exchanges have </a:t>
            </a:r>
            <a:r>
              <a:rPr lang="en-US" altLang="en-US" sz="2200" dirty="0">
                <a:latin typeface="Liberation Sans" panose="020B0604020202020204" pitchFamily="34" charset="0"/>
              </a:rPr>
              <a:t>commercial substance</a:t>
            </a:r>
            <a:r>
              <a:rPr lang="en-US" altLang="en-US" sz="2200" b="0" dirty="0">
                <a:latin typeface="Liberation Sans" panose="020B0604020202020204" pitchFamily="34" charset="0"/>
              </a:rPr>
              <a:t>.</a:t>
            </a:r>
          </a:p>
          <a:p>
            <a:pPr algn="l">
              <a:lnSpc>
                <a:spcPct val="125000"/>
              </a:lnSpc>
              <a:spcBef>
                <a:spcPct val="50000"/>
              </a:spcBef>
              <a:buClr>
                <a:srgbClr val="800000"/>
              </a:buClr>
              <a:buSzPct val="80000"/>
              <a:buFont typeface="Wingdings" pitchFamily="2" charset="2"/>
              <a:buChar char="u"/>
            </a:pPr>
            <a:r>
              <a:rPr lang="en-US" altLang="en-US" sz="2200" dirty="0">
                <a:latin typeface="Liberation Sans" panose="020B0604020202020204" pitchFamily="34" charset="0"/>
              </a:rPr>
              <a:t>Commercial substance</a:t>
            </a:r>
            <a:r>
              <a:rPr lang="en-US" altLang="en-US" sz="2200" b="0" dirty="0">
                <a:latin typeface="Liberation Sans" panose="020B0604020202020204" pitchFamily="34" charset="0"/>
              </a:rPr>
              <a:t> if the future cash flows change as a result of the exchange.</a:t>
            </a:r>
          </a:p>
        </p:txBody>
      </p:sp>
      <p:sp>
        <p:nvSpPr>
          <p:cNvPr id="6" name="Rectangle 5"/>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53975" algn="l"/>
            <a:r>
              <a:rPr lang="en-US" sz="2000" dirty="0">
                <a:solidFill>
                  <a:schemeClr val="accent3"/>
                </a:solidFill>
                <a:latin typeface="Liberation Sans" panose="020B0604020202020204" pitchFamily="34" charset="0"/>
              </a:rPr>
              <a:t>APPENDIX </a:t>
            </a:r>
            <a:r>
              <a:rPr lang="en-US" sz="2000" dirty="0" smtClean="0">
                <a:solidFill>
                  <a:schemeClr val="accent3"/>
                </a:solidFill>
                <a:latin typeface="Liberation Sans" panose="020B0604020202020204" pitchFamily="34" charset="0"/>
              </a:rPr>
              <a:t>10A</a:t>
            </a:r>
            <a:r>
              <a:rPr lang="en-US" sz="2000" dirty="0">
                <a:solidFill>
                  <a:schemeClr val="accent3"/>
                </a:solidFill>
                <a:latin typeface="Liberation Sans" panose="020B0604020202020204" pitchFamily="34" charset="0"/>
              </a:rPr>
              <a:t>: Explain how to account for the </a:t>
            </a:r>
            <a:r>
              <a:rPr lang="en-US" sz="2000" dirty="0" smtClean="0">
                <a:solidFill>
                  <a:schemeClr val="accent3"/>
                </a:solidFill>
                <a:latin typeface="Liberation Sans" panose="020B0604020202020204" pitchFamily="34" charset="0"/>
              </a:rPr>
              <a:t>exchange of </a:t>
            </a:r>
            <a:r>
              <a:rPr lang="en-US" sz="2000" dirty="0">
                <a:solidFill>
                  <a:schemeClr val="accent3"/>
                </a:solidFill>
                <a:latin typeface="Liberation Sans" panose="020B0604020202020204" pitchFamily="34" charset="0"/>
              </a:rPr>
              <a:t>plant assets.</a:t>
            </a:r>
          </a:p>
        </p:txBody>
      </p:sp>
      <p:sp>
        <p:nvSpPr>
          <p:cNvPr id="10" name="Oval 9"/>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6</a:t>
            </a:r>
            <a:endParaRPr lang="en-US" sz="2500" b="1" dirty="0">
              <a:solidFill>
                <a:schemeClr val="bg1"/>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1143000" y="3133725"/>
            <a:ext cx="7239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115050" algn="r"/>
              </a:tabLst>
              <a:defRPr sz="2900" b="1">
                <a:solidFill>
                  <a:schemeClr val="tx1"/>
                </a:solidFill>
                <a:latin typeface="Arial" charset="0"/>
              </a:defRPr>
            </a:lvl1pPr>
            <a:lvl2pPr marL="742950" indent="-285750">
              <a:tabLst>
                <a:tab pos="6115050" algn="r"/>
              </a:tabLst>
              <a:defRPr sz="2900" b="1">
                <a:solidFill>
                  <a:schemeClr val="tx1"/>
                </a:solidFill>
                <a:latin typeface="Arial" charset="0"/>
              </a:defRPr>
            </a:lvl2pPr>
            <a:lvl3pPr marL="1143000" indent="-228600">
              <a:tabLst>
                <a:tab pos="6115050" algn="r"/>
              </a:tabLst>
              <a:defRPr sz="2900" b="1">
                <a:solidFill>
                  <a:schemeClr val="tx1"/>
                </a:solidFill>
                <a:latin typeface="Arial" charset="0"/>
              </a:defRPr>
            </a:lvl3pPr>
            <a:lvl4pPr marL="1600200" indent="-228600">
              <a:tabLst>
                <a:tab pos="6115050" algn="r"/>
              </a:tabLst>
              <a:defRPr sz="2900" b="1">
                <a:solidFill>
                  <a:schemeClr val="tx1"/>
                </a:solidFill>
                <a:latin typeface="Arial" charset="0"/>
              </a:defRPr>
            </a:lvl4pPr>
            <a:lvl5pPr marL="2057400" indent="-228600">
              <a:tabLst>
                <a:tab pos="6115050" algn="r"/>
              </a:tabLst>
              <a:defRPr sz="2900" b="1">
                <a:solidFill>
                  <a:schemeClr val="tx1"/>
                </a:solidFill>
                <a:latin typeface="Arial" charset="0"/>
              </a:defRPr>
            </a:lvl5pPr>
            <a:lvl6pPr marL="2514600" indent="-228600" algn="ctr" eaLnBrk="0" fontAlgn="base" hangingPunct="0">
              <a:spcBef>
                <a:spcPct val="0"/>
              </a:spcBef>
              <a:spcAft>
                <a:spcPct val="0"/>
              </a:spcAft>
              <a:tabLst>
                <a:tab pos="6115050" algn="r"/>
              </a:tabLst>
              <a:defRPr sz="2900" b="1">
                <a:solidFill>
                  <a:schemeClr val="tx1"/>
                </a:solidFill>
                <a:latin typeface="Arial" charset="0"/>
              </a:defRPr>
            </a:lvl6pPr>
            <a:lvl7pPr marL="2971800" indent="-228600" algn="ctr" eaLnBrk="0" fontAlgn="base" hangingPunct="0">
              <a:spcBef>
                <a:spcPct val="0"/>
              </a:spcBef>
              <a:spcAft>
                <a:spcPct val="0"/>
              </a:spcAft>
              <a:tabLst>
                <a:tab pos="6115050" algn="r"/>
              </a:tabLst>
              <a:defRPr sz="2900" b="1">
                <a:solidFill>
                  <a:schemeClr val="tx1"/>
                </a:solidFill>
                <a:latin typeface="Arial" charset="0"/>
              </a:defRPr>
            </a:lvl7pPr>
            <a:lvl8pPr marL="3429000" indent="-228600" algn="ctr" eaLnBrk="0" fontAlgn="base" hangingPunct="0">
              <a:spcBef>
                <a:spcPct val="0"/>
              </a:spcBef>
              <a:spcAft>
                <a:spcPct val="0"/>
              </a:spcAft>
              <a:tabLst>
                <a:tab pos="6115050" algn="r"/>
              </a:tabLst>
              <a:defRPr sz="2900" b="1">
                <a:solidFill>
                  <a:schemeClr val="tx1"/>
                </a:solidFill>
                <a:latin typeface="Arial" charset="0"/>
              </a:defRPr>
            </a:lvl8pPr>
            <a:lvl9pPr marL="3886200" indent="-228600" algn="ctr" eaLnBrk="0" fontAlgn="base" hangingPunct="0">
              <a:spcBef>
                <a:spcPct val="0"/>
              </a:spcBef>
              <a:spcAft>
                <a:spcPct val="0"/>
              </a:spcAft>
              <a:tabLst>
                <a:tab pos="6115050" algn="r"/>
              </a:tabLst>
              <a:defRPr sz="2900" b="1">
                <a:solidFill>
                  <a:schemeClr val="tx1"/>
                </a:solidFill>
                <a:latin typeface="Arial" charset="0"/>
              </a:defRPr>
            </a:lvl9pPr>
          </a:lstStyle>
          <a:p>
            <a:pPr algn="l">
              <a:spcBef>
                <a:spcPct val="20000"/>
              </a:spcBef>
            </a:pPr>
            <a:r>
              <a:rPr lang="en-US" altLang="en-US" sz="2000" b="0" dirty="0">
                <a:latin typeface="Liberation Sans" panose="020B0604020202020204" pitchFamily="34" charset="0"/>
              </a:rPr>
              <a:t>Cost of used trucks	$64,000</a:t>
            </a:r>
          </a:p>
          <a:p>
            <a:pPr algn="l">
              <a:spcBef>
                <a:spcPct val="20000"/>
              </a:spcBef>
            </a:pPr>
            <a:r>
              <a:rPr lang="en-US" altLang="en-US" sz="2000" b="0" dirty="0">
                <a:latin typeface="Liberation Sans" panose="020B0604020202020204" pitchFamily="34" charset="0"/>
              </a:rPr>
              <a:t>Less: Accumulated depreciation	  22,000</a:t>
            </a:r>
          </a:p>
          <a:p>
            <a:pPr algn="l">
              <a:spcBef>
                <a:spcPct val="20000"/>
              </a:spcBef>
            </a:pPr>
            <a:r>
              <a:rPr lang="en-US" altLang="en-US" sz="2000" b="0" dirty="0">
                <a:latin typeface="Liberation Sans" panose="020B0604020202020204" pitchFamily="34" charset="0"/>
              </a:rPr>
              <a:t>Book value	42,000</a:t>
            </a:r>
          </a:p>
          <a:p>
            <a:pPr algn="l">
              <a:spcBef>
                <a:spcPct val="20000"/>
              </a:spcBef>
            </a:pPr>
            <a:r>
              <a:rPr lang="en-US" altLang="en-US" sz="2000" b="0" dirty="0">
                <a:latin typeface="Liberation Sans" panose="020B0604020202020204" pitchFamily="34" charset="0"/>
              </a:rPr>
              <a:t>Fair market value of used trucks	  26,000	</a:t>
            </a:r>
          </a:p>
          <a:p>
            <a:pPr algn="l">
              <a:spcBef>
                <a:spcPct val="20000"/>
              </a:spcBef>
            </a:pPr>
            <a:r>
              <a:rPr lang="en-US" altLang="en-US" sz="2000" dirty="0">
                <a:solidFill>
                  <a:schemeClr val="accent6">
                    <a:lumMod val="75000"/>
                  </a:schemeClr>
                </a:solidFill>
                <a:latin typeface="Liberation Sans" panose="020B0604020202020204" pitchFamily="34" charset="0"/>
              </a:rPr>
              <a:t>Loss on disposal of plant assets	$16,000</a:t>
            </a:r>
          </a:p>
          <a:p>
            <a:pPr algn="l">
              <a:spcBef>
                <a:spcPct val="70000"/>
              </a:spcBef>
            </a:pPr>
            <a:r>
              <a:rPr lang="en-US" altLang="en-US" sz="2000" b="0" dirty="0">
                <a:latin typeface="Liberation Sans" panose="020B0604020202020204" pitchFamily="34" charset="0"/>
              </a:rPr>
              <a:t>Fair market value of used trucks	$26,000	</a:t>
            </a:r>
          </a:p>
          <a:p>
            <a:pPr algn="l">
              <a:spcBef>
                <a:spcPct val="20000"/>
              </a:spcBef>
            </a:pPr>
            <a:r>
              <a:rPr lang="en-US" altLang="en-US" sz="2000" b="0" dirty="0">
                <a:latin typeface="Liberation Sans" panose="020B0604020202020204" pitchFamily="34" charset="0"/>
              </a:rPr>
              <a:t>Cash paid	  17,000</a:t>
            </a:r>
          </a:p>
          <a:p>
            <a:pPr algn="l">
              <a:spcBef>
                <a:spcPct val="20000"/>
              </a:spcBef>
            </a:pPr>
            <a:r>
              <a:rPr lang="en-US" altLang="en-US" sz="2000" b="0" dirty="0">
                <a:latin typeface="Liberation Sans" panose="020B0604020202020204" pitchFamily="34" charset="0"/>
              </a:rPr>
              <a:t>Cost of new truck	$43,000 </a:t>
            </a:r>
          </a:p>
        </p:txBody>
      </p:sp>
      <p:sp>
        <p:nvSpPr>
          <p:cNvPr id="71683" name="Text Box 3"/>
          <p:cNvSpPr txBox="1">
            <a:spLocks noChangeArrowheads="1"/>
          </p:cNvSpPr>
          <p:nvPr/>
        </p:nvSpPr>
        <p:spPr bwMode="auto">
          <a:xfrm>
            <a:off x="609600" y="1295400"/>
            <a:ext cx="81534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914400" algn="l"/>
                <a:tab pos="7600950" algn="r"/>
              </a:tabLst>
              <a:defRPr sz="2900" b="1">
                <a:solidFill>
                  <a:schemeClr val="tx1"/>
                </a:solidFill>
                <a:latin typeface="Arial" charset="0"/>
              </a:defRPr>
            </a:lvl1pPr>
            <a:lvl2pPr marL="742950" indent="-285750">
              <a:tabLst>
                <a:tab pos="914400" algn="l"/>
                <a:tab pos="7600950" algn="r"/>
              </a:tabLst>
              <a:defRPr sz="2900" b="1">
                <a:solidFill>
                  <a:schemeClr val="tx1"/>
                </a:solidFill>
                <a:latin typeface="Arial" charset="0"/>
              </a:defRPr>
            </a:lvl2pPr>
            <a:lvl3pPr marL="1143000" indent="-228600">
              <a:tabLst>
                <a:tab pos="914400" algn="l"/>
                <a:tab pos="7600950" algn="r"/>
              </a:tabLst>
              <a:defRPr sz="2900" b="1">
                <a:solidFill>
                  <a:schemeClr val="tx1"/>
                </a:solidFill>
                <a:latin typeface="Arial" charset="0"/>
              </a:defRPr>
            </a:lvl3pPr>
            <a:lvl4pPr marL="1600200" indent="-228600">
              <a:tabLst>
                <a:tab pos="914400" algn="l"/>
                <a:tab pos="7600950" algn="r"/>
              </a:tabLst>
              <a:defRPr sz="2900" b="1">
                <a:solidFill>
                  <a:schemeClr val="tx1"/>
                </a:solidFill>
                <a:latin typeface="Arial" charset="0"/>
              </a:defRPr>
            </a:lvl4pPr>
            <a:lvl5pPr marL="2057400" indent="-228600">
              <a:tabLst>
                <a:tab pos="914400" algn="l"/>
                <a:tab pos="7600950" algn="r"/>
              </a:tabLst>
              <a:defRPr sz="2900" b="1">
                <a:solidFill>
                  <a:schemeClr val="tx1"/>
                </a:solidFill>
                <a:latin typeface="Arial" charset="0"/>
              </a:defRPr>
            </a:lvl5pPr>
            <a:lvl6pPr marL="2514600" indent="-228600" algn="ctr" eaLnBrk="0" fontAlgn="base" hangingPunct="0">
              <a:spcBef>
                <a:spcPct val="0"/>
              </a:spcBef>
              <a:spcAft>
                <a:spcPct val="0"/>
              </a:spcAft>
              <a:tabLst>
                <a:tab pos="914400" algn="l"/>
                <a:tab pos="7600950" algn="r"/>
              </a:tabLst>
              <a:defRPr sz="2900" b="1">
                <a:solidFill>
                  <a:schemeClr val="tx1"/>
                </a:solidFill>
                <a:latin typeface="Arial" charset="0"/>
              </a:defRPr>
            </a:lvl6pPr>
            <a:lvl7pPr marL="2971800" indent="-228600" algn="ctr" eaLnBrk="0" fontAlgn="base" hangingPunct="0">
              <a:spcBef>
                <a:spcPct val="0"/>
              </a:spcBef>
              <a:spcAft>
                <a:spcPct val="0"/>
              </a:spcAft>
              <a:tabLst>
                <a:tab pos="914400" algn="l"/>
                <a:tab pos="7600950" algn="r"/>
              </a:tabLst>
              <a:defRPr sz="2900" b="1">
                <a:solidFill>
                  <a:schemeClr val="tx1"/>
                </a:solidFill>
                <a:latin typeface="Arial" charset="0"/>
              </a:defRPr>
            </a:lvl7pPr>
            <a:lvl8pPr marL="3429000" indent="-228600" algn="ctr" eaLnBrk="0" fontAlgn="base" hangingPunct="0">
              <a:spcBef>
                <a:spcPct val="0"/>
              </a:spcBef>
              <a:spcAft>
                <a:spcPct val="0"/>
              </a:spcAft>
              <a:tabLst>
                <a:tab pos="914400" algn="l"/>
                <a:tab pos="7600950" algn="r"/>
              </a:tabLst>
              <a:defRPr sz="2900" b="1">
                <a:solidFill>
                  <a:schemeClr val="tx1"/>
                </a:solidFill>
                <a:latin typeface="Arial" charset="0"/>
              </a:defRPr>
            </a:lvl8pPr>
            <a:lvl9pPr marL="3886200" indent="-228600" algn="ctr" eaLnBrk="0" fontAlgn="base" hangingPunct="0">
              <a:spcBef>
                <a:spcPct val="0"/>
              </a:spcBef>
              <a:spcAft>
                <a:spcPct val="0"/>
              </a:spcAft>
              <a:tabLst>
                <a:tab pos="914400" algn="l"/>
                <a:tab pos="7600950" algn="r"/>
              </a:tabLst>
              <a:defRPr sz="2900" b="1">
                <a:solidFill>
                  <a:schemeClr val="tx1"/>
                </a:solidFill>
                <a:latin typeface="Arial" charset="0"/>
              </a:defRPr>
            </a:lvl9pPr>
          </a:lstStyle>
          <a:p>
            <a:pPr algn="l">
              <a:lnSpc>
                <a:spcPct val="125000"/>
              </a:lnSpc>
              <a:spcBef>
                <a:spcPts val="600"/>
              </a:spcBef>
            </a:pPr>
            <a:r>
              <a:rPr lang="en-US" altLang="en-US" sz="2100" dirty="0">
                <a:latin typeface="Liberation Sans" panose="020B0604020202020204" pitchFamily="34" charset="0"/>
              </a:rPr>
              <a:t>Illustration:</a:t>
            </a:r>
            <a:r>
              <a:rPr lang="en-US" altLang="en-US" sz="2100" b="0" dirty="0">
                <a:latin typeface="Liberation Sans" panose="020B0604020202020204" pitchFamily="34" charset="0"/>
              </a:rPr>
              <a:t>  Roland </a:t>
            </a:r>
            <a:r>
              <a:rPr lang="en-US" altLang="en-US" sz="2100" b="0" dirty="0" smtClean="0">
                <a:latin typeface="Liberation Sans" panose="020B0604020202020204" pitchFamily="34" charset="0"/>
              </a:rPr>
              <a:t>Company </a:t>
            </a:r>
            <a:r>
              <a:rPr lang="en-US" altLang="en-US" sz="2100" b="0" dirty="0">
                <a:latin typeface="Liberation Sans" panose="020B0604020202020204" pitchFamily="34" charset="0"/>
              </a:rPr>
              <a:t>exchanged used trucks (cost $64,000 less $22,000 accumulated depreciation) plus cash of $17,000 for a new semi-truck.  The used trucks had a fair market value of $26,000.  </a:t>
            </a:r>
          </a:p>
        </p:txBody>
      </p:sp>
      <p:sp>
        <p:nvSpPr>
          <p:cNvPr id="71684" name="Line 4"/>
          <p:cNvSpPr>
            <a:spLocks noChangeShapeType="1"/>
          </p:cNvSpPr>
          <p:nvPr/>
        </p:nvSpPr>
        <p:spPr bwMode="auto">
          <a:xfrm>
            <a:off x="6096000" y="3895725"/>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685" name="Line 7"/>
          <p:cNvSpPr>
            <a:spLocks noChangeShapeType="1"/>
          </p:cNvSpPr>
          <p:nvPr/>
        </p:nvSpPr>
        <p:spPr bwMode="auto">
          <a:xfrm>
            <a:off x="6096000" y="4581525"/>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686" name="Line 8"/>
          <p:cNvSpPr>
            <a:spLocks noChangeShapeType="1"/>
          </p:cNvSpPr>
          <p:nvPr/>
        </p:nvSpPr>
        <p:spPr bwMode="auto">
          <a:xfrm>
            <a:off x="6096000" y="4962525"/>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687" name="Line 9"/>
          <p:cNvSpPr>
            <a:spLocks noChangeShapeType="1"/>
          </p:cNvSpPr>
          <p:nvPr/>
        </p:nvSpPr>
        <p:spPr bwMode="auto">
          <a:xfrm>
            <a:off x="6096000" y="5876925"/>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688" name="Line 10"/>
          <p:cNvSpPr>
            <a:spLocks noChangeShapeType="1"/>
          </p:cNvSpPr>
          <p:nvPr/>
        </p:nvSpPr>
        <p:spPr bwMode="auto">
          <a:xfrm>
            <a:off x="6096000" y="6257925"/>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689" name="Text Box 11"/>
          <p:cNvSpPr txBox="1">
            <a:spLocks noChangeArrowheads="1"/>
          </p:cNvSpPr>
          <p:nvPr/>
        </p:nvSpPr>
        <p:spPr bwMode="auto">
          <a:xfrm>
            <a:off x="7543800" y="2905125"/>
            <a:ext cx="12954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spcBef>
                <a:spcPct val="50000"/>
              </a:spcBef>
            </a:pPr>
            <a:r>
              <a:rPr lang="en-US" altLang="en-US" sz="1200" dirty="0" smtClean="0">
                <a:latin typeface="Liberation Sans" panose="020B0604020202020204" pitchFamily="34" charset="0"/>
              </a:rPr>
              <a:t>Illustration </a:t>
            </a:r>
            <a:r>
              <a:rPr lang="en-US" altLang="en-US" sz="1200" b="0" dirty="0" smtClean="0">
                <a:latin typeface="Liberation Sans" panose="020B0604020202020204" pitchFamily="34" charset="0"/>
              </a:rPr>
              <a:t>10A-1 </a:t>
            </a:r>
            <a:r>
              <a:rPr lang="en-US" altLang="en-US" sz="1200" b="0" dirty="0">
                <a:latin typeface="Liberation Sans" panose="020B0604020202020204" pitchFamily="34" charset="0"/>
              </a:rPr>
              <a:t>&amp; </a:t>
            </a:r>
            <a:r>
              <a:rPr lang="en-US" altLang="en-US" sz="1200" b="0" dirty="0" smtClean="0">
                <a:latin typeface="Liberation Sans" panose="020B0604020202020204" pitchFamily="34" charset="0"/>
              </a:rPr>
              <a:t>10A-2</a:t>
            </a:r>
            <a:endParaRPr lang="en-US" altLang="en-US" sz="1200" b="0" dirty="0">
              <a:latin typeface="Liberation Sans" panose="020B0604020202020204" pitchFamily="34" charset="0"/>
            </a:endParaRPr>
          </a:p>
        </p:txBody>
      </p:sp>
      <p:sp>
        <p:nvSpPr>
          <p:cNvPr id="7169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13"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Loss Treatment</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609600" y="1295400"/>
            <a:ext cx="8153400" cy="218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914400" algn="l"/>
                <a:tab pos="7600950" algn="r"/>
              </a:tabLst>
              <a:defRPr sz="2900" b="1">
                <a:solidFill>
                  <a:schemeClr val="tx1"/>
                </a:solidFill>
                <a:latin typeface="Arial" charset="0"/>
              </a:defRPr>
            </a:lvl1pPr>
            <a:lvl2pPr marL="742950" indent="-285750">
              <a:tabLst>
                <a:tab pos="914400" algn="l"/>
                <a:tab pos="7600950" algn="r"/>
              </a:tabLst>
              <a:defRPr sz="2900" b="1">
                <a:solidFill>
                  <a:schemeClr val="tx1"/>
                </a:solidFill>
                <a:latin typeface="Arial" charset="0"/>
              </a:defRPr>
            </a:lvl2pPr>
            <a:lvl3pPr marL="1143000" indent="-228600">
              <a:tabLst>
                <a:tab pos="914400" algn="l"/>
                <a:tab pos="7600950" algn="r"/>
              </a:tabLst>
              <a:defRPr sz="2900" b="1">
                <a:solidFill>
                  <a:schemeClr val="tx1"/>
                </a:solidFill>
                <a:latin typeface="Arial" charset="0"/>
              </a:defRPr>
            </a:lvl3pPr>
            <a:lvl4pPr marL="1600200" indent="-228600">
              <a:tabLst>
                <a:tab pos="914400" algn="l"/>
                <a:tab pos="7600950" algn="r"/>
              </a:tabLst>
              <a:defRPr sz="2900" b="1">
                <a:solidFill>
                  <a:schemeClr val="tx1"/>
                </a:solidFill>
                <a:latin typeface="Arial" charset="0"/>
              </a:defRPr>
            </a:lvl4pPr>
            <a:lvl5pPr marL="2057400" indent="-228600">
              <a:tabLst>
                <a:tab pos="914400" algn="l"/>
                <a:tab pos="7600950" algn="r"/>
              </a:tabLst>
              <a:defRPr sz="2900" b="1">
                <a:solidFill>
                  <a:schemeClr val="tx1"/>
                </a:solidFill>
                <a:latin typeface="Arial" charset="0"/>
              </a:defRPr>
            </a:lvl5pPr>
            <a:lvl6pPr marL="2514600" indent="-228600" algn="ctr" eaLnBrk="0" fontAlgn="base" hangingPunct="0">
              <a:spcBef>
                <a:spcPct val="0"/>
              </a:spcBef>
              <a:spcAft>
                <a:spcPct val="0"/>
              </a:spcAft>
              <a:tabLst>
                <a:tab pos="914400" algn="l"/>
                <a:tab pos="7600950" algn="r"/>
              </a:tabLst>
              <a:defRPr sz="2900" b="1">
                <a:solidFill>
                  <a:schemeClr val="tx1"/>
                </a:solidFill>
                <a:latin typeface="Arial" charset="0"/>
              </a:defRPr>
            </a:lvl6pPr>
            <a:lvl7pPr marL="2971800" indent="-228600" algn="ctr" eaLnBrk="0" fontAlgn="base" hangingPunct="0">
              <a:spcBef>
                <a:spcPct val="0"/>
              </a:spcBef>
              <a:spcAft>
                <a:spcPct val="0"/>
              </a:spcAft>
              <a:tabLst>
                <a:tab pos="914400" algn="l"/>
                <a:tab pos="7600950" algn="r"/>
              </a:tabLst>
              <a:defRPr sz="2900" b="1">
                <a:solidFill>
                  <a:schemeClr val="tx1"/>
                </a:solidFill>
                <a:latin typeface="Arial" charset="0"/>
              </a:defRPr>
            </a:lvl7pPr>
            <a:lvl8pPr marL="3429000" indent="-228600" algn="ctr" eaLnBrk="0" fontAlgn="base" hangingPunct="0">
              <a:spcBef>
                <a:spcPct val="0"/>
              </a:spcBef>
              <a:spcAft>
                <a:spcPct val="0"/>
              </a:spcAft>
              <a:tabLst>
                <a:tab pos="914400" algn="l"/>
                <a:tab pos="7600950" algn="r"/>
              </a:tabLst>
              <a:defRPr sz="2900" b="1">
                <a:solidFill>
                  <a:schemeClr val="tx1"/>
                </a:solidFill>
                <a:latin typeface="Arial" charset="0"/>
              </a:defRPr>
            </a:lvl8pPr>
            <a:lvl9pPr marL="3886200" indent="-228600" algn="ctr" eaLnBrk="0" fontAlgn="base" hangingPunct="0">
              <a:spcBef>
                <a:spcPct val="0"/>
              </a:spcBef>
              <a:spcAft>
                <a:spcPct val="0"/>
              </a:spcAft>
              <a:tabLst>
                <a:tab pos="914400" algn="l"/>
                <a:tab pos="7600950" algn="r"/>
              </a:tabLst>
              <a:defRPr sz="2900" b="1">
                <a:solidFill>
                  <a:schemeClr val="tx1"/>
                </a:solidFill>
                <a:latin typeface="Arial" charset="0"/>
              </a:defRPr>
            </a:lvl9pPr>
          </a:lstStyle>
          <a:p>
            <a:pPr algn="l">
              <a:lnSpc>
                <a:spcPct val="125000"/>
              </a:lnSpc>
              <a:spcBef>
                <a:spcPts val="600"/>
              </a:spcBef>
            </a:pPr>
            <a:r>
              <a:rPr lang="en-US" altLang="en-US" sz="2100" dirty="0">
                <a:latin typeface="Liberation Sans" panose="020B0604020202020204" pitchFamily="34" charset="0"/>
              </a:rPr>
              <a:t>Illustration:  </a:t>
            </a:r>
            <a:r>
              <a:rPr lang="en-US" altLang="en-US" sz="2100" b="0" dirty="0">
                <a:latin typeface="Liberation Sans" panose="020B0604020202020204" pitchFamily="34" charset="0"/>
              </a:rPr>
              <a:t>Roland Co. exchanged old trucks (cost $64,000 less $22,000 accumulated depreciation) plus cash of $17,000 for a new semi-truck.  The old trucks had a fair market value of $26,000.</a:t>
            </a:r>
          </a:p>
          <a:p>
            <a:pPr algn="l">
              <a:lnSpc>
                <a:spcPct val="125000"/>
              </a:lnSpc>
              <a:spcBef>
                <a:spcPts val="600"/>
              </a:spcBef>
            </a:pPr>
            <a:r>
              <a:rPr lang="en-US" altLang="en-US" sz="2100" b="0" dirty="0">
                <a:latin typeface="Liberation Sans" panose="020B0604020202020204" pitchFamily="34" charset="0"/>
              </a:rPr>
              <a:t>Prepare the entry to record the exchange of assets by Roland Co.	</a:t>
            </a:r>
          </a:p>
        </p:txBody>
      </p:sp>
      <p:sp>
        <p:nvSpPr>
          <p:cNvPr id="1171461" name="Text Box 5"/>
          <p:cNvSpPr txBox="1">
            <a:spLocks noChangeArrowheads="1"/>
          </p:cNvSpPr>
          <p:nvPr/>
        </p:nvSpPr>
        <p:spPr bwMode="auto">
          <a:xfrm>
            <a:off x="1143000" y="3276600"/>
            <a:ext cx="7239000" cy="412750"/>
          </a:xfrm>
          <a:prstGeom prst="rect">
            <a:avLst/>
          </a:prstGeom>
          <a:noFill/>
          <a:ln>
            <a:noFill/>
          </a:ln>
          <a:effectLst/>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900" b="1">
                <a:solidFill>
                  <a:schemeClr val="tx1"/>
                </a:solidFill>
                <a:latin typeface="Arial" charset="0"/>
              </a:defRPr>
            </a:lvl1pPr>
            <a:lvl2pPr marL="742950" indent="-285750">
              <a:tabLst>
                <a:tab pos="5541963" algn="r"/>
              </a:tabLst>
              <a:defRPr sz="2900" b="1">
                <a:solidFill>
                  <a:schemeClr val="tx1"/>
                </a:solidFill>
                <a:latin typeface="Arial" charset="0"/>
              </a:defRPr>
            </a:lvl2pPr>
            <a:lvl3pPr marL="1143000" indent="-228600">
              <a:tabLst>
                <a:tab pos="5541963" algn="r"/>
              </a:tabLst>
              <a:defRPr sz="2900" b="1">
                <a:solidFill>
                  <a:schemeClr val="tx1"/>
                </a:solidFill>
                <a:latin typeface="Arial" charset="0"/>
              </a:defRPr>
            </a:lvl3pPr>
            <a:lvl4pPr marL="1600200" indent="-228600">
              <a:tabLst>
                <a:tab pos="5541963" algn="r"/>
              </a:tabLst>
              <a:defRPr sz="2900" b="1">
                <a:solidFill>
                  <a:schemeClr val="tx1"/>
                </a:solidFill>
                <a:latin typeface="Arial" charset="0"/>
              </a:defRPr>
            </a:lvl4pPr>
            <a:lvl5pPr marL="2057400" indent="-228600">
              <a:tabLst>
                <a:tab pos="5541963" algn="r"/>
              </a:tabLst>
              <a:defRPr sz="2900" b="1">
                <a:solidFill>
                  <a:schemeClr val="tx1"/>
                </a:solidFill>
                <a:latin typeface="Arial" charset="0"/>
              </a:defRPr>
            </a:lvl5pPr>
            <a:lvl6pPr marL="2514600" indent="-228600" algn="ctr" eaLnBrk="0" fontAlgn="base" hangingPunct="0">
              <a:spcBef>
                <a:spcPct val="0"/>
              </a:spcBef>
              <a:spcAft>
                <a:spcPct val="0"/>
              </a:spcAft>
              <a:tabLst>
                <a:tab pos="5541963" algn="r"/>
              </a:tabLst>
              <a:defRPr sz="2900" b="1">
                <a:solidFill>
                  <a:schemeClr val="tx1"/>
                </a:solidFill>
                <a:latin typeface="Arial" charset="0"/>
              </a:defRPr>
            </a:lvl6pPr>
            <a:lvl7pPr marL="2971800" indent="-228600" algn="ctr" eaLnBrk="0" fontAlgn="base" hangingPunct="0">
              <a:spcBef>
                <a:spcPct val="0"/>
              </a:spcBef>
              <a:spcAft>
                <a:spcPct val="0"/>
              </a:spcAft>
              <a:tabLst>
                <a:tab pos="5541963" algn="r"/>
              </a:tabLst>
              <a:defRPr sz="2900" b="1">
                <a:solidFill>
                  <a:schemeClr val="tx1"/>
                </a:solidFill>
                <a:latin typeface="Arial" charset="0"/>
              </a:defRPr>
            </a:lvl7pPr>
            <a:lvl8pPr marL="3429000" indent="-228600" algn="ctr" eaLnBrk="0" fontAlgn="base" hangingPunct="0">
              <a:spcBef>
                <a:spcPct val="0"/>
              </a:spcBef>
              <a:spcAft>
                <a:spcPct val="0"/>
              </a:spcAft>
              <a:tabLst>
                <a:tab pos="5541963" algn="r"/>
              </a:tabLst>
              <a:defRPr sz="2900" b="1">
                <a:solidFill>
                  <a:schemeClr val="tx1"/>
                </a:solidFill>
                <a:latin typeface="Arial" charset="0"/>
              </a:defRPr>
            </a:lvl8pPr>
            <a:lvl9pPr marL="3886200" indent="-228600" algn="ctr" eaLnBrk="0" fontAlgn="base" hangingPunct="0">
              <a:spcBef>
                <a:spcPct val="0"/>
              </a:spcBef>
              <a:spcAft>
                <a:spcPct val="0"/>
              </a:spcAft>
              <a:tabLst>
                <a:tab pos="5541963" algn="r"/>
              </a:tabLst>
              <a:defRPr sz="2900" b="1">
                <a:solidFill>
                  <a:schemeClr val="tx1"/>
                </a:solidFill>
                <a:latin typeface="Arial" charset="0"/>
              </a:defRPr>
            </a:lvl9pPr>
          </a:lstStyle>
          <a:p>
            <a:pPr algn="l">
              <a:spcBef>
                <a:spcPct val="50000"/>
              </a:spcBef>
            </a:pPr>
            <a:r>
              <a:rPr lang="en-US" altLang="en-US" sz="2100" b="0" dirty="0">
                <a:latin typeface="Liberation Sans" panose="020B0604020202020204" pitchFamily="34" charset="0"/>
              </a:rPr>
              <a:t>Equipment (new)                                  	43,000</a:t>
            </a:r>
          </a:p>
        </p:txBody>
      </p:sp>
      <p:sp>
        <p:nvSpPr>
          <p:cNvPr id="1171462" name="Text Box 6"/>
          <p:cNvSpPr txBox="1">
            <a:spLocks noChangeArrowheads="1"/>
          </p:cNvSpPr>
          <p:nvPr/>
        </p:nvSpPr>
        <p:spPr bwMode="auto">
          <a:xfrm>
            <a:off x="1143000" y="3733800"/>
            <a:ext cx="7239000" cy="412750"/>
          </a:xfrm>
          <a:prstGeom prst="rect">
            <a:avLst/>
          </a:prstGeom>
          <a:noFill/>
          <a:ln>
            <a:noFill/>
          </a:ln>
          <a:effectLst/>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tabLst>
                <a:tab pos="5543550" algn="r"/>
                <a:tab pos="6969125" algn="r"/>
              </a:tabLst>
              <a:defRPr sz="2900" b="1">
                <a:solidFill>
                  <a:schemeClr val="tx1"/>
                </a:solidFill>
                <a:latin typeface="Arial" charset="0"/>
              </a:defRPr>
            </a:lvl1pPr>
            <a:lvl2pPr marL="742950" indent="-285750">
              <a:tabLst>
                <a:tab pos="5543550" algn="r"/>
                <a:tab pos="6969125" algn="r"/>
              </a:tabLst>
              <a:defRPr sz="2900" b="1">
                <a:solidFill>
                  <a:schemeClr val="tx1"/>
                </a:solidFill>
                <a:latin typeface="Arial" charset="0"/>
              </a:defRPr>
            </a:lvl2pPr>
            <a:lvl3pPr marL="1143000" indent="-228600">
              <a:tabLst>
                <a:tab pos="5543550" algn="r"/>
                <a:tab pos="6969125" algn="r"/>
              </a:tabLst>
              <a:defRPr sz="2900" b="1">
                <a:solidFill>
                  <a:schemeClr val="tx1"/>
                </a:solidFill>
                <a:latin typeface="Arial" charset="0"/>
              </a:defRPr>
            </a:lvl3pPr>
            <a:lvl4pPr marL="1600200" indent="-228600">
              <a:tabLst>
                <a:tab pos="5543550" algn="r"/>
                <a:tab pos="6969125" algn="r"/>
              </a:tabLst>
              <a:defRPr sz="2900" b="1">
                <a:solidFill>
                  <a:schemeClr val="tx1"/>
                </a:solidFill>
                <a:latin typeface="Arial" charset="0"/>
              </a:defRPr>
            </a:lvl4pPr>
            <a:lvl5pPr marL="2057400" indent="-228600">
              <a:tabLst>
                <a:tab pos="5543550"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5543550"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5543550"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5543550"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5543550" algn="r"/>
                <a:tab pos="6969125" algn="r"/>
              </a:tabLst>
              <a:defRPr sz="2900" b="1">
                <a:solidFill>
                  <a:schemeClr val="tx1"/>
                </a:solidFill>
                <a:latin typeface="Arial" charset="0"/>
              </a:defRPr>
            </a:lvl9pPr>
          </a:lstStyle>
          <a:p>
            <a:pPr algn="l">
              <a:spcBef>
                <a:spcPct val="50000"/>
              </a:spcBef>
            </a:pPr>
            <a:r>
              <a:rPr lang="en-US" altLang="en-US" sz="2100" b="0" dirty="0">
                <a:latin typeface="Liberation Sans" panose="020B0604020202020204" pitchFamily="34" charset="0"/>
              </a:rPr>
              <a:t>Accumulated </a:t>
            </a:r>
            <a:r>
              <a:rPr lang="en-US" altLang="en-US" sz="2100" b="0" dirty="0" smtClean="0">
                <a:latin typeface="Liberation Sans" panose="020B0604020202020204" pitchFamily="34" charset="0"/>
              </a:rPr>
              <a:t>Depreciation (old)   </a:t>
            </a:r>
            <a:r>
              <a:rPr lang="en-US" altLang="en-US" sz="2100" b="0" dirty="0">
                <a:latin typeface="Liberation Sans" panose="020B0604020202020204" pitchFamily="34" charset="0"/>
              </a:rPr>
              <a:t>	22,000</a:t>
            </a:r>
          </a:p>
        </p:txBody>
      </p:sp>
      <p:sp>
        <p:nvSpPr>
          <p:cNvPr id="1171463" name="Text Box 7"/>
          <p:cNvSpPr txBox="1">
            <a:spLocks noChangeArrowheads="1"/>
          </p:cNvSpPr>
          <p:nvPr/>
        </p:nvSpPr>
        <p:spPr bwMode="auto">
          <a:xfrm>
            <a:off x="1143000" y="4191000"/>
            <a:ext cx="7239000" cy="415925"/>
          </a:xfrm>
          <a:prstGeom prst="rect">
            <a:avLst/>
          </a:prstGeom>
          <a:noFill/>
          <a:ln>
            <a:noFill/>
          </a:ln>
          <a:effectLst/>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0375" algn="r"/>
              </a:tabLst>
              <a:defRPr sz="2900" b="1">
                <a:solidFill>
                  <a:schemeClr val="tx1"/>
                </a:solidFill>
                <a:latin typeface="Arial" charset="0"/>
              </a:defRPr>
            </a:lvl1pPr>
            <a:lvl2pPr marL="742950" indent="-285750">
              <a:tabLst>
                <a:tab pos="5540375" algn="r"/>
              </a:tabLst>
              <a:defRPr sz="2900" b="1">
                <a:solidFill>
                  <a:schemeClr val="tx1"/>
                </a:solidFill>
                <a:latin typeface="Arial" charset="0"/>
              </a:defRPr>
            </a:lvl2pPr>
            <a:lvl3pPr marL="1143000" indent="-228600">
              <a:tabLst>
                <a:tab pos="5540375" algn="r"/>
              </a:tabLst>
              <a:defRPr sz="2900" b="1">
                <a:solidFill>
                  <a:schemeClr val="tx1"/>
                </a:solidFill>
                <a:latin typeface="Arial" charset="0"/>
              </a:defRPr>
            </a:lvl3pPr>
            <a:lvl4pPr marL="1600200" indent="-228600">
              <a:tabLst>
                <a:tab pos="5540375" algn="r"/>
              </a:tabLst>
              <a:defRPr sz="2900" b="1">
                <a:solidFill>
                  <a:schemeClr val="tx1"/>
                </a:solidFill>
                <a:latin typeface="Arial" charset="0"/>
              </a:defRPr>
            </a:lvl4pPr>
            <a:lvl5pPr marL="2057400" indent="-228600">
              <a:tabLst>
                <a:tab pos="5540375" algn="r"/>
              </a:tabLst>
              <a:defRPr sz="2900" b="1">
                <a:solidFill>
                  <a:schemeClr val="tx1"/>
                </a:solidFill>
                <a:latin typeface="Arial" charset="0"/>
              </a:defRPr>
            </a:lvl5pPr>
            <a:lvl6pPr marL="2514600" indent="-228600" algn="ctr" eaLnBrk="0" fontAlgn="base" hangingPunct="0">
              <a:spcBef>
                <a:spcPct val="0"/>
              </a:spcBef>
              <a:spcAft>
                <a:spcPct val="0"/>
              </a:spcAft>
              <a:tabLst>
                <a:tab pos="5540375" algn="r"/>
              </a:tabLst>
              <a:defRPr sz="2900" b="1">
                <a:solidFill>
                  <a:schemeClr val="tx1"/>
                </a:solidFill>
                <a:latin typeface="Arial" charset="0"/>
              </a:defRPr>
            </a:lvl6pPr>
            <a:lvl7pPr marL="2971800" indent="-228600" algn="ctr" eaLnBrk="0" fontAlgn="base" hangingPunct="0">
              <a:spcBef>
                <a:spcPct val="0"/>
              </a:spcBef>
              <a:spcAft>
                <a:spcPct val="0"/>
              </a:spcAft>
              <a:tabLst>
                <a:tab pos="5540375" algn="r"/>
              </a:tabLst>
              <a:defRPr sz="2900" b="1">
                <a:solidFill>
                  <a:schemeClr val="tx1"/>
                </a:solidFill>
                <a:latin typeface="Arial" charset="0"/>
              </a:defRPr>
            </a:lvl7pPr>
            <a:lvl8pPr marL="3429000" indent="-228600" algn="ctr" eaLnBrk="0" fontAlgn="base" hangingPunct="0">
              <a:spcBef>
                <a:spcPct val="0"/>
              </a:spcBef>
              <a:spcAft>
                <a:spcPct val="0"/>
              </a:spcAft>
              <a:tabLst>
                <a:tab pos="5540375" algn="r"/>
              </a:tabLst>
              <a:defRPr sz="2900" b="1">
                <a:solidFill>
                  <a:schemeClr val="tx1"/>
                </a:solidFill>
                <a:latin typeface="Arial" charset="0"/>
              </a:defRPr>
            </a:lvl8pPr>
            <a:lvl9pPr marL="3886200" indent="-228600" algn="ctr" eaLnBrk="0" fontAlgn="base" hangingPunct="0">
              <a:spcBef>
                <a:spcPct val="0"/>
              </a:spcBef>
              <a:spcAft>
                <a:spcPct val="0"/>
              </a:spcAft>
              <a:tabLst>
                <a:tab pos="5540375" algn="r"/>
              </a:tabLst>
              <a:defRPr sz="2900" b="1">
                <a:solidFill>
                  <a:schemeClr val="tx1"/>
                </a:solidFill>
                <a:latin typeface="Arial" charset="0"/>
              </a:defRPr>
            </a:lvl9pPr>
          </a:lstStyle>
          <a:p>
            <a:pPr algn="l">
              <a:spcBef>
                <a:spcPct val="50000"/>
              </a:spcBef>
            </a:pPr>
            <a:r>
              <a:rPr lang="en-US" altLang="en-US" sz="2100" b="0" dirty="0">
                <a:latin typeface="Liberation Sans" panose="020B0604020202020204" pitchFamily="34" charset="0"/>
              </a:rPr>
              <a:t>Loss on Disposal of Plant Assets        	16,000</a:t>
            </a:r>
          </a:p>
        </p:txBody>
      </p:sp>
      <p:sp>
        <p:nvSpPr>
          <p:cNvPr id="1171464" name="Text Box 8"/>
          <p:cNvSpPr txBox="1">
            <a:spLocks noChangeArrowheads="1"/>
          </p:cNvSpPr>
          <p:nvPr/>
        </p:nvSpPr>
        <p:spPr bwMode="auto">
          <a:xfrm>
            <a:off x="1143000" y="4648200"/>
            <a:ext cx="7239000" cy="412750"/>
          </a:xfrm>
          <a:prstGeom prst="rect">
            <a:avLst/>
          </a:prstGeom>
          <a:noFill/>
          <a:ln>
            <a:noFill/>
          </a:ln>
          <a:effectLst/>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969125" algn="r"/>
              </a:tabLst>
              <a:defRPr sz="2900" b="1">
                <a:solidFill>
                  <a:schemeClr val="tx1"/>
                </a:solidFill>
                <a:latin typeface="Arial" charset="0"/>
              </a:defRPr>
            </a:lvl1pPr>
            <a:lvl2pPr marL="742950" indent="-285750">
              <a:tabLst>
                <a:tab pos="4862513" algn="r"/>
                <a:tab pos="6969125" algn="r"/>
              </a:tabLst>
              <a:defRPr sz="2900" b="1">
                <a:solidFill>
                  <a:schemeClr val="tx1"/>
                </a:solidFill>
                <a:latin typeface="Arial" charset="0"/>
              </a:defRPr>
            </a:lvl2pPr>
            <a:lvl3pPr marL="1143000" indent="-228600">
              <a:tabLst>
                <a:tab pos="4862513" algn="r"/>
                <a:tab pos="6969125" algn="r"/>
              </a:tabLst>
              <a:defRPr sz="2900" b="1">
                <a:solidFill>
                  <a:schemeClr val="tx1"/>
                </a:solidFill>
                <a:latin typeface="Arial" charset="0"/>
              </a:defRPr>
            </a:lvl3pPr>
            <a:lvl4pPr marL="1600200" indent="-228600">
              <a:tabLst>
                <a:tab pos="4862513" algn="r"/>
                <a:tab pos="6969125" algn="r"/>
              </a:tabLst>
              <a:defRPr sz="2900" b="1">
                <a:solidFill>
                  <a:schemeClr val="tx1"/>
                </a:solidFill>
                <a:latin typeface="Arial" charset="0"/>
              </a:defRPr>
            </a:lvl4pPr>
            <a:lvl5pPr marL="2057400" indent="-228600">
              <a:tabLst>
                <a:tab pos="4862513"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4862513"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4862513"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4862513"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4862513" algn="r"/>
                <a:tab pos="6969125" algn="r"/>
              </a:tabLst>
              <a:defRPr sz="2900" b="1">
                <a:solidFill>
                  <a:schemeClr val="tx1"/>
                </a:solidFill>
                <a:latin typeface="Arial" charset="0"/>
              </a:defRPr>
            </a:lvl9pPr>
          </a:lstStyle>
          <a:p>
            <a:pPr algn="l">
              <a:spcBef>
                <a:spcPct val="50000"/>
              </a:spcBef>
            </a:pPr>
            <a:r>
              <a:rPr lang="en-US" altLang="en-US" sz="2100" b="0" dirty="0">
                <a:latin typeface="Liberation Sans" panose="020B0604020202020204" pitchFamily="34" charset="0"/>
              </a:rPr>
              <a:t>Equipment </a:t>
            </a:r>
            <a:r>
              <a:rPr lang="en-US" altLang="en-US" sz="2100" b="0" dirty="0" smtClean="0">
                <a:latin typeface="Liberation Sans" panose="020B0604020202020204" pitchFamily="34" charset="0"/>
              </a:rPr>
              <a:t>(old)</a:t>
            </a:r>
            <a:r>
              <a:rPr lang="en-US" altLang="en-US" sz="2100" b="0" dirty="0">
                <a:latin typeface="Liberation Sans" panose="020B0604020202020204" pitchFamily="34" charset="0"/>
              </a:rPr>
              <a:t>		64,000</a:t>
            </a:r>
          </a:p>
        </p:txBody>
      </p:sp>
      <p:sp>
        <p:nvSpPr>
          <p:cNvPr id="1171465" name="Text Box 9"/>
          <p:cNvSpPr txBox="1">
            <a:spLocks noChangeArrowheads="1"/>
          </p:cNvSpPr>
          <p:nvPr/>
        </p:nvSpPr>
        <p:spPr bwMode="auto">
          <a:xfrm>
            <a:off x="1143000" y="5105400"/>
            <a:ext cx="7239000" cy="412750"/>
          </a:xfrm>
          <a:prstGeom prst="rect">
            <a:avLst/>
          </a:prstGeom>
          <a:noFill/>
          <a:ln>
            <a:noFill/>
          </a:ln>
          <a:effectLst/>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969125" algn="r"/>
              </a:tabLst>
              <a:defRPr sz="2900" b="1">
                <a:solidFill>
                  <a:schemeClr val="tx1"/>
                </a:solidFill>
                <a:latin typeface="Arial" charset="0"/>
              </a:defRPr>
            </a:lvl1pPr>
            <a:lvl2pPr marL="742950" indent="-285750">
              <a:tabLst>
                <a:tab pos="4862513" algn="r"/>
                <a:tab pos="6969125" algn="r"/>
              </a:tabLst>
              <a:defRPr sz="2900" b="1">
                <a:solidFill>
                  <a:schemeClr val="tx1"/>
                </a:solidFill>
                <a:latin typeface="Arial" charset="0"/>
              </a:defRPr>
            </a:lvl2pPr>
            <a:lvl3pPr marL="1143000" indent="-228600">
              <a:tabLst>
                <a:tab pos="4862513" algn="r"/>
                <a:tab pos="6969125" algn="r"/>
              </a:tabLst>
              <a:defRPr sz="2900" b="1">
                <a:solidFill>
                  <a:schemeClr val="tx1"/>
                </a:solidFill>
                <a:latin typeface="Arial" charset="0"/>
              </a:defRPr>
            </a:lvl3pPr>
            <a:lvl4pPr marL="1600200" indent="-228600">
              <a:tabLst>
                <a:tab pos="4862513" algn="r"/>
                <a:tab pos="6969125" algn="r"/>
              </a:tabLst>
              <a:defRPr sz="2900" b="1">
                <a:solidFill>
                  <a:schemeClr val="tx1"/>
                </a:solidFill>
                <a:latin typeface="Arial" charset="0"/>
              </a:defRPr>
            </a:lvl4pPr>
            <a:lvl5pPr marL="2057400" indent="-228600">
              <a:tabLst>
                <a:tab pos="4862513"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4862513"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4862513"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4862513"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4862513" algn="r"/>
                <a:tab pos="6969125" algn="r"/>
              </a:tabLst>
              <a:defRPr sz="2900" b="1">
                <a:solidFill>
                  <a:schemeClr val="tx1"/>
                </a:solidFill>
                <a:latin typeface="Arial" charset="0"/>
              </a:defRPr>
            </a:lvl9pPr>
          </a:lstStyle>
          <a:p>
            <a:pPr algn="l">
              <a:spcBef>
                <a:spcPct val="50000"/>
              </a:spcBef>
            </a:pPr>
            <a:r>
              <a:rPr lang="en-US" altLang="en-US" sz="2100" b="0" dirty="0">
                <a:latin typeface="Liberation Sans" panose="020B0604020202020204" pitchFamily="34" charset="0"/>
              </a:rPr>
              <a:t>Cash                              		17,000</a:t>
            </a:r>
          </a:p>
        </p:txBody>
      </p:sp>
      <p:sp>
        <p:nvSpPr>
          <p:cNvPr id="7271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11"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Loss Treatment</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1461"/>
                                        </p:tgtEl>
                                        <p:attrNameLst>
                                          <p:attrName>style.visibility</p:attrName>
                                        </p:attrNameLst>
                                      </p:cBhvr>
                                      <p:to>
                                        <p:strVal val="visible"/>
                                      </p:to>
                                    </p:set>
                                    <p:animEffect transition="in" filter="wipe(left)">
                                      <p:cBhvr>
                                        <p:cTn id="7" dur="500"/>
                                        <p:tgtEl>
                                          <p:spTgt spid="1171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1462"/>
                                        </p:tgtEl>
                                        <p:attrNameLst>
                                          <p:attrName>style.visibility</p:attrName>
                                        </p:attrNameLst>
                                      </p:cBhvr>
                                      <p:to>
                                        <p:strVal val="visible"/>
                                      </p:to>
                                    </p:set>
                                    <p:animEffect transition="in" filter="wipe(left)">
                                      <p:cBhvr>
                                        <p:cTn id="12" dur="500"/>
                                        <p:tgtEl>
                                          <p:spTgt spid="11714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1463"/>
                                        </p:tgtEl>
                                        <p:attrNameLst>
                                          <p:attrName>style.visibility</p:attrName>
                                        </p:attrNameLst>
                                      </p:cBhvr>
                                      <p:to>
                                        <p:strVal val="visible"/>
                                      </p:to>
                                    </p:set>
                                    <p:animEffect transition="in" filter="wipe(left)">
                                      <p:cBhvr>
                                        <p:cTn id="17" dur="500"/>
                                        <p:tgtEl>
                                          <p:spTgt spid="11714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1464"/>
                                        </p:tgtEl>
                                        <p:attrNameLst>
                                          <p:attrName>style.visibility</p:attrName>
                                        </p:attrNameLst>
                                      </p:cBhvr>
                                      <p:to>
                                        <p:strVal val="visible"/>
                                      </p:to>
                                    </p:set>
                                    <p:animEffect transition="in" filter="wipe(left)">
                                      <p:cBhvr>
                                        <p:cTn id="22" dur="500"/>
                                        <p:tgtEl>
                                          <p:spTgt spid="11714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71465"/>
                                        </p:tgtEl>
                                        <p:attrNameLst>
                                          <p:attrName>style.visibility</p:attrName>
                                        </p:attrNameLst>
                                      </p:cBhvr>
                                      <p:to>
                                        <p:strVal val="visible"/>
                                      </p:to>
                                    </p:set>
                                    <p:animEffect transition="in" filter="wipe(left)">
                                      <p:cBhvr>
                                        <p:cTn id="27" dur="500"/>
                                        <p:tgtEl>
                                          <p:spTgt spid="1171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61" grpId="0" autoUpdateAnimBg="0"/>
      <p:bldP spid="1171462" grpId="0" autoUpdateAnimBg="0"/>
      <p:bldP spid="1171463" grpId="0" autoUpdateAnimBg="0"/>
      <p:bldP spid="1171464" grpId="0" autoUpdateAnimBg="0"/>
      <p:bldP spid="117146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0"/>
          <p:cNvSpPr>
            <a:spLocks noChangeArrowheads="1"/>
          </p:cNvSpPr>
          <p:nvPr/>
        </p:nvSpPr>
        <p:spPr bwMode="auto">
          <a:xfrm>
            <a:off x="7086600" y="2103438"/>
            <a:ext cx="1219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spcBef>
                <a:spcPct val="20000"/>
              </a:spcBef>
              <a:buClr>
                <a:schemeClr val="accent2"/>
              </a:buClr>
              <a:buSzPct val="75000"/>
              <a:buFont typeface="Wingdings" pitchFamily="2" charset="2"/>
              <a:buNone/>
            </a:pPr>
            <a:r>
              <a:rPr lang="en-US" altLang="en-US" sz="2400" dirty="0">
                <a:latin typeface="Liberation Sans" panose="020B0604020202020204" pitchFamily="34" charset="0"/>
              </a:rPr>
              <a:t>Land</a:t>
            </a:r>
          </a:p>
        </p:txBody>
      </p:sp>
      <p:sp>
        <p:nvSpPr>
          <p:cNvPr id="10243" name="Rectangle 31"/>
          <p:cNvSpPr>
            <a:spLocks noChangeArrowheads="1"/>
          </p:cNvSpPr>
          <p:nvPr/>
        </p:nvSpPr>
        <p:spPr bwMode="auto">
          <a:xfrm>
            <a:off x="609600" y="1295400"/>
            <a:ext cx="8305800" cy="89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ct val="50000"/>
              </a:spcBef>
            </a:pPr>
            <a:r>
              <a:rPr lang="en-US" altLang="en-US" sz="2200" dirty="0">
                <a:latin typeface="Liberation Sans" panose="020B0604020202020204" pitchFamily="34" charset="0"/>
              </a:rPr>
              <a:t>Required:  </a:t>
            </a:r>
            <a:r>
              <a:rPr lang="en-US" altLang="en-US" sz="2200" b="0" dirty="0">
                <a:latin typeface="Liberation Sans" panose="020B0604020202020204" pitchFamily="34" charset="0"/>
              </a:rPr>
              <a:t>Determine amount to be reported as the cost of the land.</a:t>
            </a:r>
          </a:p>
        </p:txBody>
      </p:sp>
      <p:sp>
        <p:nvSpPr>
          <p:cNvPr id="10244" name="Rectangle 40"/>
          <p:cNvSpPr>
            <a:spLocks noChangeArrowheads="1"/>
          </p:cNvSpPr>
          <p:nvPr/>
        </p:nvSpPr>
        <p:spPr bwMode="auto">
          <a:xfrm>
            <a:off x="609600" y="2560638"/>
            <a:ext cx="5943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Cash price of property ($100,000)</a:t>
            </a:r>
          </a:p>
        </p:txBody>
      </p:sp>
      <p:sp>
        <p:nvSpPr>
          <p:cNvPr id="10245" name="Rectangle 41"/>
          <p:cNvSpPr>
            <a:spLocks noChangeArrowheads="1"/>
          </p:cNvSpPr>
          <p:nvPr/>
        </p:nvSpPr>
        <p:spPr bwMode="auto">
          <a:xfrm>
            <a:off x="609600" y="3082925"/>
            <a:ext cx="6165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Net removal cost of warehouse ($7,500-$1,500)</a:t>
            </a:r>
          </a:p>
        </p:txBody>
      </p:sp>
      <p:sp>
        <p:nvSpPr>
          <p:cNvPr id="10246" name="Rectangle 42"/>
          <p:cNvSpPr>
            <a:spLocks noChangeArrowheads="1"/>
          </p:cNvSpPr>
          <p:nvPr/>
        </p:nvSpPr>
        <p:spPr bwMode="auto">
          <a:xfrm>
            <a:off x="609600" y="3581400"/>
            <a:ext cx="6165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Attorney's fees ($1,000)</a:t>
            </a:r>
          </a:p>
        </p:txBody>
      </p:sp>
      <p:sp>
        <p:nvSpPr>
          <p:cNvPr id="812076" name="Rectangle 44"/>
          <p:cNvSpPr>
            <a:spLocks noChangeArrowheads="1"/>
          </p:cNvSpPr>
          <p:nvPr/>
        </p:nvSpPr>
        <p:spPr bwMode="auto">
          <a:xfrm>
            <a:off x="6864350" y="3581400"/>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 1,000</a:t>
            </a:r>
          </a:p>
        </p:txBody>
      </p:sp>
      <p:sp>
        <p:nvSpPr>
          <p:cNvPr id="812077" name="Rectangle 45"/>
          <p:cNvSpPr>
            <a:spLocks noChangeArrowheads="1"/>
          </p:cNvSpPr>
          <p:nvPr/>
        </p:nvSpPr>
        <p:spPr bwMode="auto">
          <a:xfrm>
            <a:off x="6864350" y="3094038"/>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6,000</a:t>
            </a:r>
          </a:p>
        </p:txBody>
      </p:sp>
      <p:sp>
        <p:nvSpPr>
          <p:cNvPr id="812078" name="Rectangle 46"/>
          <p:cNvSpPr>
            <a:spLocks noChangeArrowheads="1"/>
          </p:cNvSpPr>
          <p:nvPr/>
        </p:nvSpPr>
        <p:spPr bwMode="auto">
          <a:xfrm>
            <a:off x="6864350" y="2573338"/>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$100,000</a:t>
            </a:r>
          </a:p>
        </p:txBody>
      </p:sp>
      <p:sp>
        <p:nvSpPr>
          <p:cNvPr id="812088" name="Rectangle 56"/>
          <p:cNvSpPr>
            <a:spLocks noChangeArrowheads="1"/>
          </p:cNvSpPr>
          <p:nvPr/>
        </p:nvSpPr>
        <p:spPr bwMode="auto">
          <a:xfrm>
            <a:off x="6934200" y="4648200"/>
            <a:ext cx="1447800" cy="42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lnSpc>
                <a:spcPct val="105000"/>
              </a:lnSpc>
              <a:spcBef>
                <a:spcPct val="25000"/>
              </a:spcBef>
              <a:buClr>
                <a:schemeClr val="accent2"/>
              </a:buClr>
              <a:buSzPct val="75000"/>
              <a:buFont typeface="Wingdings" pitchFamily="2" charset="2"/>
              <a:buNone/>
            </a:pPr>
            <a:r>
              <a:rPr lang="en-US" altLang="en-US" sz="2200" dirty="0">
                <a:solidFill>
                  <a:schemeClr val="accent6">
                    <a:lumMod val="75000"/>
                  </a:schemeClr>
                </a:solidFill>
                <a:latin typeface="Liberation Sans" panose="020B0604020202020204" pitchFamily="34" charset="0"/>
              </a:rPr>
              <a:t>$115,000</a:t>
            </a:r>
          </a:p>
        </p:txBody>
      </p:sp>
      <p:sp>
        <p:nvSpPr>
          <p:cNvPr id="10251" name="Line 57"/>
          <p:cNvSpPr>
            <a:spLocks noChangeShapeType="1"/>
          </p:cNvSpPr>
          <p:nvPr/>
        </p:nvSpPr>
        <p:spPr bwMode="auto">
          <a:xfrm flipH="1">
            <a:off x="7086600" y="4572000"/>
            <a:ext cx="1219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2" name="Line 58"/>
          <p:cNvSpPr>
            <a:spLocks noChangeShapeType="1"/>
          </p:cNvSpPr>
          <p:nvPr/>
        </p:nvSpPr>
        <p:spPr bwMode="auto">
          <a:xfrm flipH="1">
            <a:off x="7086600" y="2551113"/>
            <a:ext cx="1219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3" name="Line 59"/>
          <p:cNvSpPr>
            <a:spLocks noChangeShapeType="1"/>
          </p:cNvSpPr>
          <p:nvPr/>
        </p:nvSpPr>
        <p:spPr bwMode="auto">
          <a:xfrm flipH="1">
            <a:off x="7086600" y="5105400"/>
            <a:ext cx="1219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4" name="Line 60"/>
          <p:cNvSpPr>
            <a:spLocks noChangeShapeType="1"/>
          </p:cNvSpPr>
          <p:nvPr/>
        </p:nvSpPr>
        <p:spPr bwMode="auto">
          <a:xfrm flipH="1">
            <a:off x="7086600" y="5181600"/>
            <a:ext cx="1219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5" name="Rectangle 61"/>
          <p:cNvSpPr>
            <a:spLocks noChangeArrowheads="1"/>
          </p:cNvSpPr>
          <p:nvPr/>
        </p:nvSpPr>
        <p:spPr bwMode="auto">
          <a:xfrm>
            <a:off x="4648200" y="4648200"/>
            <a:ext cx="1905000" cy="42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lnSpc>
                <a:spcPct val="105000"/>
              </a:lnSpc>
              <a:spcBef>
                <a:spcPct val="25000"/>
              </a:spcBef>
              <a:buClr>
                <a:schemeClr val="accent2"/>
              </a:buClr>
              <a:buSzPct val="75000"/>
              <a:buFont typeface="Wingdings" pitchFamily="2" charset="2"/>
              <a:buNone/>
            </a:pPr>
            <a:r>
              <a:rPr lang="en-US" altLang="en-US" sz="2200" dirty="0">
                <a:solidFill>
                  <a:schemeClr val="accent6">
                    <a:lumMod val="75000"/>
                  </a:schemeClr>
                </a:solidFill>
                <a:latin typeface="Liberation Sans" panose="020B0604020202020204" pitchFamily="34" charset="0"/>
              </a:rPr>
              <a:t>Cost of Land</a:t>
            </a:r>
          </a:p>
        </p:txBody>
      </p:sp>
      <p:sp>
        <p:nvSpPr>
          <p:cNvPr id="10256" name="Rectangle 71"/>
          <p:cNvSpPr>
            <a:spLocks noChangeArrowheads="1"/>
          </p:cNvSpPr>
          <p:nvPr/>
        </p:nvSpPr>
        <p:spPr bwMode="auto">
          <a:xfrm>
            <a:off x="609600" y="4114800"/>
            <a:ext cx="6165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Real estate broker’s commission ($8,000)</a:t>
            </a:r>
          </a:p>
        </p:txBody>
      </p:sp>
      <p:sp>
        <p:nvSpPr>
          <p:cNvPr id="812104" name="Rectangle 72"/>
          <p:cNvSpPr>
            <a:spLocks noChangeArrowheads="1"/>
          </p:cNvSpPr>
          <p:nvPr/>
        </p:nvSpPr>
        <p:spPr bwMode="auto">
          <a:xfrm>
            <a:off x="6864350" y="4114800"/>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lnSpc>
                <a:spcPct val="105000"/>
              </a:lnSpc>
              <a:spcBef>
                <a:spcPct val="25000"/>
              </a:spcBef>
              <a:buClr>
                <a:schemeClr val="accent2"/>
              </a:buClr>
              <a:buSzPct val="75000"/>
              <a:buFont typeface="Wingdings" pitchFamily="2" charset="2"/>
              <a:buNone/>
            </a:pPr>
            <a:r>
              <a:rPr lang="en-US" altLang="en-US" sz="2200" b="0" dirty="0">
                <a:solidFill>
                  <a:srgbClr val="000000"/>
                </a:solidFill>
                <a:latin typeface="Liberation Sans" panose="020B0604020202020204" pitchFamily="34" charset="0"/>
              </a:rPr>
              <a:t> 8,000</a:t>
            </a:r>
          </a:p>
        </p:txBody>
      </p:sp>
      <p:sp>
        <p:nvSpPr>
          <p:cNvPr id="1025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75000"/>
                  </a:schemeClr>
                </a:solidFill>
                <a:latin typeface="Liberation Sans" panose="020B0604020202020204" pitchFamily="34" charset="0"/>
              </a:rPr>
              <a:t>Determining the Cost of Plant Assets</a:t>
            </a:r>
          </a:p>
        </p:txBody>
      </p:sp>
      <p:sp>
        <p:nvSpPr>
          <p:cNvPr id="10259" name="Line 7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6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
        <p:nvSpPr>
          <p:cNvPr id="10261" name="Rectangle 1"/>
          <p:cNvSpPr>
            <a:spLocks noChangeArrowheads="1"/>
          </p:cNvSpPr>
          <p:nvPr/>
        </p:nvSpPr>
        <p:spPr bwMode="auto">
          <a:xfrm>
            <a:off x="609600" y="5024438"/>
            <a:ext cx="205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1200" dirty="0" smtClean="0">
                <a:latin typeface="Liberation Sans" panose="020B0604020202020204" pitchFamily="34" charset="0"/>
              </a:rPr>
              <a:t>Illustration 10-2</a:t>
            </a:r>
            <a:endParaRPr lang="en-US" altLang="en-US" sz="1200" dirty="0">
              <a:latin typeface="Liberation Sans" panose="020B0604020202020204" pitchFamily="34" charset="0"/>
            </a:endParaRPr>
          </a:p>
          <a:p>
            <a:pPr algn="l"/>
            <a:r>
              <a:rPr lang="en-US" altLang="en-US" sz="1200" b="0" dirty="0">
                <a:latin typeface="Liberation Sans" panose="020B0604020202020204" pitchFamily="34" charset="0"/>
              </a:rPr>
              <a:t>Computation of cost of land</a:t>
            </a:r>
            <a:endParaRPr lang="en-US" altLang="en-US" sz="1200"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2078"/>
                                        </p:tgtEl>
                                        <p:attrNameLst>
                                          <p:attrName>style.visibility</p:attrName>
                                        </p:attrNameLst>
                                      </p:cBhvr>
                                      <p:to>
                                        <p:strVal val="visible"/>
                                      </p:to>
                                    </p:set>
                                    <p:animEffect transition="in" filter="wipe(left)">
                                      <p:cBhvr>
                                        <p:cTn id="7" dur="500"/>
                                        <p:tgtEl>
                                          <p:spTgt spid="812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2077"/>
                                        </p:tgtEl>
                                        <p:attrNameLst>
                                          <p:attrName>style.visibility</p:attrName>
                                        </p:attrNameLst>
                                      </p:cBhvr>
                                      <p:to>
                                        <p:strVal val="visible"/>
                                      </p:to>
                                    </p:set>
                                    <p:animEffect transition="in" filter="wipe(left)">
                                      <p:cBhvr>
                                        <p:cTn id="12" dur="500"/>
                                        <p:tgtEl>
                                          <p:spTgt spid="812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2076"/>
                                        </p:tgtEl>
                                        <p:attrNameLst>
                                          <p:attrName>style.visibility</p:attrName>
                                        </p:attrNameLst>
                                      </p:cBhvr>
                                      <p:to>
                                        <p:strVal val="visible"/>
                                      </p:to>
                                    </p:set>
                                    <p:animEffect transition="in" filter="wipe(left)">
                                      <p:cBhvr>
                                        <p:cTn id="17" dur="500"/>
                                        <p:tgtEl>
                                          <p:spTgt spid="8120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2104"/>
                                        </p:tgtEl>
                                        <p:attrNameLst>
                                          <p:attrName>style.visibility</p:attrName>
                                        </p:attrNameLst>
                                      </p:cBhvr>
                                      <p:to>
                                        <p:strVal val="visible"/>
                                      </p:to>
                                    </p:set>
                                    <p:animEffect transition="in" filter="wipe(left)">
                                      <p:cBhvr>
                                        <p:cTn id="22" dur="500"/>
                                        <p:tgtEl>
                                          <p:spTgt spid="8121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2088"/>
                                        </p:tgtEl>
                                        <p:attrNameLst>
                                          <p:attrName>style.visibility</p:attrName>
                                        </p:attrNameLst>
                                      </p:cBhvr>
                                      <p:to>
                                        <p:strVal val="visible"/>
                                      </p:to>
                                    </p:set>
                                    <p:animEffect transition="in" filter="wipe(left)">
                                      <p:cBhvr>
                                        <p:cTn id="27" dur="500"/>
                                        <p:tgtEl>
                                          <p:spTgt spid="81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76" grpId="0" autoUpdateAnimBg="0"/>
      <p:bldP spid="812077" grpId="0" autoUpdateAnimBg="0"/>
      <p:bldP spid="812078" grpId="0" autoUpdateAnimBg="0"/>
      <p:bldP spid="812088" grpId="0" autoUpdateAnimBg="0"/>
      <p:bldP spid="812104"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5"/>
          <p:cNvSpPr txBox="1">
            <a:spLocks noChangeArrowheads="1"/>
          </p:cNvSpPr>
          <p:nvPr/>
        </p:nvSpPr>
        <p:spPr bwMode="auto">
          <a:xfrm>
            <a:off x="990600" y="3200400"/>
            <a:ext cx="7239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115050" algn="r"/>
              </a:tabLst>
              <a:defRPr sz="2900" b="1">
                <a:solidFill>
                  <a:schemeClr val="tx1"/>
                </a:solidFill>
                <a:latin typeface="Arial" charset="0"/>
              </a:defRPr>
            </a:lvl1pPr>
            <a:lvl2pPr marL="742950" indent="-285750">
              <a:tabLst>
                <a:tab pos="6115050" algn="r"/>
              </a:tabLst>
              <a:defRPr sz="2900" b="1">
                <a:solidFill>
                  <a:schemeClr val="tx1"/>
                </a:solidFill>
                <a:latin typeface="Arial" charset="0"/>
              </a:defRPr>
            </a:lvl2pPr>
            <a:lvl3pPr marL="1143000" indent="-228600">
              <a:tabLst>
                <a:tab pos="6115050" algn="r"/>
              </a:tabLst>
              <a:defRPr sz="2900" b="1">
                <a:solidFill>
                  <a:schemeClr val="tx1"/>
                </a:solidFill>
                <a:latin typeface="Arial" charset="0"/>
              </a:defRPr>
            </a:lvl3pPr>
            <a:lvl4pPr marL="1600200" indent="-228600">
              <a:tabLst>
                <a:tab pos="6115050" algn="r"/>
              </a:tabLst>
              <a:defRPr sz="2900" b="1">
                <a:solidFill>
                  <a:schemeClr val="tx1"/>
                </a:solidFill>
                <a:latin typeface="Arial" charset="0"/>
              </a:defRPr>
            </a:lvl4pPr>
            <a:lvl5pPr marL="2057400" indent="-228600">
              <a:tabLst>
                <a:tab pos="6115050" algn="r"/>
              </a:tabLst>
              <a:defRPr sz="2900" b="1">
                <a:solidFill>
                  <a:schemeClr val="tx1"/>
                </a:solidFill>
                <a:latin typeface="Arial" charset="0"/>
              </a:defRPr>
            </a:lvl5pPr>
            <a:lvl6pPr marL="2514600" indent="-228600" algn="ctr" eaLnBrk="0" fontAlgn="base" hangingPunct="0">
              <a:spcBef>
                <a:spcPct val="0"/>
              </a:spcBef>
              <a:spcAft>
                <a:spcPct val="0"/>
              </a:spcAft>
              <a:tabLst>
                <a:tab pos="6115050" algn="r"/>
              </a:tabLst>
              <a:defRPr sz="2900" b="1">
                <a:solidFill>
                  <a:schemeClr val="tx1"/>
                </a:solidFill>
                <a:latin typeface="Arial" charset="0"/>
              </a:defRPr>
            </a:lvl6pPr>
            <a:lvl7pPr marL="2971800" indent="-228600" algn="ctr" eaLnBrk="0" fontAlgn="base" hangingPunct="0">
              <a:spcBef>
                <a:spcPct val="0"/>
              </a:spcBef>
              <a:spcAft>
                <a:spcPct val="0"/>
              </a:spcAft>
              <a:tabLst>
                <a:tab pos="6115050" algn="r"/>
              </a:tabLst>
              <a:defRPr sz="2900" b="1">
                <a:solidFill>
                  <a:schemeClr val="tx1"/>
                </a:solidFill>
                <a:latin typeface="Arial" charset="0"/>
              </a:defRPr>
            </a:lvl7pPr>
            <a:lvl8pPr marL="3429000" indent="-228600" algn="ctr" eaLnBrk="0" fontAlgn="base" hangingPunct="0">
              <a:spcBef>
                <a:spcPct val="0"/>
              </a:spcBef>
              <a:spcAft>
                <a:spcPct val="0"/>
              </a:spcAft>
              <a:tabLst>
                <a:tab pos="6115050" algn="r"/>
              </a:tabLst>
              <a:defRPr sz="2900" b="1">
                <a:solidFill>
                  <a:schemeClr val="tx1"/>
                </a:solidFill>
                <a:latin typeface="Arial" charset="0"/>
              </a:defRPr>
            </a:lvl8pPr>
            <a:lvl9pPr marL="3886200" indent="-228600" algn="ctr" eaLnBrk="0" fontAlgn="base" hangingPunct="0">
              <a:spcBef>
                <a:spcPct val="0"/>
              </a:spcBef>
              <a:spcAft>
                <a:spcPct val="0"/>
              </a:spcAft>
              <a:tabLst>
                <a:tab pos="6115050" algn="r"/>
              </a:tabLst>
              <a:defRPr sz="2900" b="1">
                <a:solidFill>
                  <a:schemeClr val="tx1"/>
                </a:solidFill>
                <a:latin typeface="Arial" charset="0"/>
              </a:defRPr>
            </a:lvl9pPr>
          </a:lstStyle>
          <a:p>
            <a:pPr algn="l">
              <a:spcBef>
                <a:spcPct val="20000"/>
              </a:spcBef>
            </a:pPr>
            <a:r>
              <a:rPr lang="en-US" altLang="en-US" sz="2000" b="0" dirty="0">
                <a:latin typeface="Liberation Sans" panose="020B0604020202020204" pitchFamily="34" charset="0"/>
              </a:rPr>
              <a:t>Cost of old equipment	$40,000</a:t>
            </a:r>
          </a:p>
          <a:p>
            <a:pPr algn="l">
              <a:spcBef>
                <a:spcPct val="20000"/>
              </a:spcBef>
            </a:pPr>
            <a:r>
              <a:rPr lang="en-US" altLang="en-US" sz="2000" b="0" dirty="0">
                <a:latin typeface="Liberation Sans" panose="020B0604020202020204" pitchFamily="34" charset="0"/>
              </a:rPr>
              <a:t>Less: Accumulated depreciation	  28,000</a:t>
            </a:r>
          </a:p>
          <a:p>
            <a:pPr algn="l">
              <a:spcBef>
                <a:spcPct val="20000"/>
              </a:spcBef>
            </a:pPr>
            <a:r>
              <a:rPr lang="en-US" altLang="en-US" sz="2000" b="0" dirty="0">
                <a:latin typeface="Liberation Sans" panose="020B0604020202020204" pitchFamily="34" charset="0"/>
              </a:rPr>
              <a:t>Book value	12,000</a:t>
            </a:r>
          </a:p>
          <a:p>
            <a:pPr algn="l">
              <a:spcBef>
                <a:spcPct val="20000"/>
              </a:spcBef>
            </a:pPr>
            <a:r>
              <a:rPr lang="en-US" altLang="en-US" sz="2000" b="0" dirty="0">
                <a:latin typeface="Liberation Sans" panose="020B0604020202020204" pitchFamily="34" charset="0"/>
              </a:rPr>
              <a:t>Fair market value of old equipment	  19,000	</a:t>
            </a:r>
          </a:p>
          <a:p>
            <a:pPr algn="l">
              <a:spcBef>
                <a:spcPct val="20000"/>
              </a:spcBef>
            </a:pPr>
            <a:r>
              <a:rPr lang="en-US" altLang="en-US" sz="2000" dirty="0">
                <a:solidFill>
                  <a:schemeClr val="accent6">
                    <a:lumMod val="75000"/>
                  </a:schemeClr>
                </a:solidFill>
                <a:latin typeface="Liberation Sans" panose="020B0604020202020204" pitchFamily="34" charset="0"/>
              </a:rPr>
              <a:t>Gain on disposal of plant assets	$ 7,000</a:t>
            </a:r>
          </a:p>
          <a:p>
            <a:pPr algn="l">
              <a:spcBef>
                <a:spcPct val="70000"/>
              </a:spcBef>
            </a:pPr>
            <a:r>
              <a:rPr lang="en-US" altLang="en-US" sz="2000" b="0" dirty="0">
                <a:latin typeface="Liberation Sans" panose="020B0604020202020204" pitchFamily="34" charset="0"/>
              </a:rPr>
              <a:t>Fair market value of old equipment	$19,000	</a:t>
            </a:r>
          </a:p>
          <a:p>
            <a:pPr algn="l">
              <a:spcBef>
                <a:spcPct val="20000"/>
              </a:spcBef>
            </a:pPr>
            <a:r>
              <a:rPr lang="en-US" altLang="en-US" sz="2000" b="0" dirty="0">
                <a:latin typeface="Liberation Sans" panose="020B0604020202020204" pitchFamily="34" charset="0"/>
              </a:rPr>
              <a:t>Cash paid	  3,000</a:t>
            </a:r>
          </a:p>
          <a:p>
            <a:pPr algn="l">
              <a:spcBef>
                <a:spcPct val="20000"/>
              </a:spcBef>
            </a:pPr>
            <a:r>
              <a:rPr lang="en-US" altLang="en-US" sz="2000" b="0" dirty="0">
                <a:latin typeface="Liberation Sans" panose="020B0604020202020204" pitchFamily="34" charset="0"/>
              </a:rPr>
              <a:t>Cost of new equipment	$22,000 </a:t>
            </a:r>
          </a:p>
        </p:txBody>
      </p:sp>
      <p:sp>
        <p:nvSpPr>
          <p:cNvPr id="73731" name="Line 6"/>
          <p:cNvSpPr>
            <a:spLocks noChangeShapeType="1"/>
          </p:cNvSpPr>
          <p:nvPr/>
        </p:nvSpPr>
        <p:spPr bwMode="auto">
          <a:xfrm>
            <a:off x="5943600" y="39624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3732" name="Line 7"/>
          <p:cNvSpPr>
            <a:spLocks noChangeShapeType="1"/>
          </p:cNvSpPr>
          <p:nvPr/>
        </p:nvSpPr>
        <p:spPr bwMode="auto">
          <a:xfrm>
            <a:off x="5943600" y="46482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3733" name="Line 8"/>
          <p:cNvSpPr>
            <a:spLocks noChangeShapeType="1"/>
          </p:cNvSpPr>
          <p:nvPr/>
        </p:nvSpPr>
        <p:spPr bwMode="auto">
          <a:xfrm>
            <a:off x="5943600" y="50292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3734" name="Line 9"/>
          <p:cNvSpPr>
            <a:spLocks noChangeShapeType="1"/>
          </p:cNvSpPr>
          <p:nvPr/>
        </p:nvSpPr>
        <p:spPr bwMode="auto">
          <a:xfrm>
            <a:off x="5943600" y="59436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3735" name="Line 10"/>
          <p:cNvSpPr>
            <a:spLocks noChangeShapeType="1"/>
          </p:cNvSpPr>
          <p:nvPr/>
        </p:nvSpPr>
        <p:spPr bwMode="auto">
          <a:xfrm>
            <a:off x="5943600" y="63246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3736" name="Text Box 11"/>
          <p:cNvSpPr txBox="1">
            <a:spLocks noChangeArrowheads="1"/>
          </p:cNvSpPr>
          <p:nvPr/>
        </p:nvSpPr>
        <p:spPr bwMode="auto">
          <a:xfrm>
            <a:off x="7543800" y="3200400"/>
            <a:ext cx="12192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spcBef>
                <a:spcPct val="50000"/>
              </a:spcBef>
            </a:pPr>
            <a:r>
              <a:rPr lang="en-US" altLang="en-US" sz="1200" dirty="0" smtClean="0">
                <a:latin typeface="Liberation Sans" panose="020B0604020202020204" pitchFamily="34" charset="0"/>
              </a:rPr>
              <a:t>Illustration </a:t>
            </a:r>
            <a:r>
              <a:rPr lang="en-US" altLang="en-US" sz="1200" b="0" dirty="0" smtClean="0">
                <a:latin typeface="Liberation Sans" panose="020B0604020202020204" pitchFamily="34" charset="0"/>
              </a:rPr>
              <a:t>10A-3 </a:t>
            </a:r>
            <a:r>
              <a:rPr lang="en-US" altLang="en-US" sz="1200" b="0" dirty="0">
                <a:latin typeface="Liberation Sans" panose="020B0604020202020204" pitchFamily="34" charset="0"/>
              </a:rPr>
              <a:t>&amp; </a:t>
            </a:r>
            <a:r>
              <a:rPr lang="en-US" altLang="en-US" sz="1200" b="0" dirty="0" smtClean="0">
                <a:latin typeface="Liberation Sans" panose="020B0604020202020204" pitchFamily="34" charset="0"/>
              </a:rPr>
              <a:t>10A-4</a:t>
            </a:r>
            <a:endParaRPr lang="en-US" altLang="en-US" sz="1200" b="0" dirty="0">
              <a:latin typeface="Liberation Sans" panose="020B0604020202020204" pitchFamily="34" charset="0"/>
            </a:endParaRPr>
          </a:p>
        </p:txBody>
      </p:sp>
      <p:sp>
        <p:nvSpPr>
          <p:cNvPr id="73737" name="Text Box 2"/>
          <p:cNvSpPr txBox="1">
            <a:spLocks noChangeArrowheads="1"/>
          </p:cNvSpPr>
          <p:nvPr/>
        </p:nvSpPr>
        <p:spPr bwMode="auto">
          <a:xfrm>
            <a:off x="609600" y="1295400"/>
            <a:ext cx="8153400"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914400" algn="l"/>
                <a:tab pos="7600950" algn="r"/>
              </a:tabLst>
              <a:defRPr sz="2900" b="1">
                <a:solidFill>
                  <a:schemeClr val="tx1"/>
                </a:solidFill>
                <a:latin typeface="Arial" charset="0"/>
              </a:defRPr>
            </a:lvl1pPr>
            <a:lvl2pPr marL="742950" indent="-285750">
              <a:tabLst>
                <a:tab pos="914400" algn="l"/>
                <a:tab pos="7600950" algn="r"/>
              </a:tabLst>
              <a:defRPr sz="2900" b="1">
                <a:solidFill>
                  <a:schemeClr val="tx1"/>
                </a:solidFill>
                <a:latin typeface="Arial" charset="0"/>
              </a:defRPr>
            </a:lvl2pPr>
            <a:lvl3pPr marL="1143000" indent="-228600">
              <a:tabLst>
                <a:tab pos="914400" algn="l"/>
                <a:tab pos="7600950" algn="r"/>
              </a:tabLst>
              <a:defRPr sz="2900" b="1">
                <a:solidFill>
                  <a:schemeClr val="tx1"/>
                </a:solidFill>
                <a:latin typeface="Arial" charset="0"/>
              </a:defRPr>
            </a:lvl3pPr>
            <a:lvl4pPr marL="1600200" indent="-228600">
              <a:tabLst>
                <a:tab pos="914400" algn="l"/>
                <a:tab pos="7600950" algn="r"/>
              </a:tabLst>
              <a:defRPr sz="2900" b="1">
                <a:solidFill>
                  <a:schemeClr val="tx1"/>
                </a:solidFill>
                <a:latin typeface="Arial" charset="0"/>
              </a:defRPr>
            </a:lvl4pPr>
            <a:lvl5pPr marL="2057400" indent="-228600">
              <a:tabLst>
                <a:tab pos="914400" algn="l"/>
                <a:tab pos="7600950" algn="r"/>
              </a:tabLst>
              <a:defRPr sz="2900" b="1">
                <a:solidFill>
                  <a:schemeClr val="tx1"/>
                </a:solidFill>
                <a:latin typeface="Arial" charset="0"/>
              </a:defRPr>
            </a:lvl5pPr>
            <a:lvl6pPr marL="2514600" indent="-228600" algn="ctr" eaLnBrk="0" fontAlgn="base" hangingPunct="0">
              <a:spcBef>
                <a:spcPct val="0"/>
              </a:spcBef>
              <a:spcAft>
                <a:spcPct val="0"/>
              </a:spcAft>
              <a:tabLst>
                <a:tab pos="914400" algn="l"/>
                <a:tab pos="7600950" algn="r"/>
              </a:tabLst>
              <a:defRPr sz="2900" b="1">
                <a:solidFill>
                  <a:schemeClr val="tx1"/>
                </a:solidFill>
                <a:latin typeface="Arial" charset="0"/>
              </a:defRPr>
            </a:lvl6pPr>
            <a:lvl7pPr marL="2971800" indent="-228600" algn="ctr" eaLnBrk="0" fontAlgn="base" hangingPunct="0">
              <a:spcBef>
                <a:spcPct val="0"/>
              </a:spcBef>
              <a:spcAft>
                <a:spcPct val="0"/>
              </a:spcAft>
              <a:tabLst>
                <a:tab pos="914400" algn="l"/>
                <a:tab pos="7600950" algn="r"/>
              </a:tabLst>
              <a:defRPr sz="2900" b="1">
                <a:solidFill>
                  <a:schemeClr val="tx1"/>
                </a:solidFill>
                <a:latin typeface="Arial" charset="0"/>
              </a:defRPr>
            </a:lvl7pPr>
            <a:lvl8pPr marL="3429000" indent="-228600" algn="ctr" eaLnBrk="0" fontAlgn="base" hangingPunct="0">
              <a:spcBef>
                <a:spcPct val="0"/>
              </a:spcBef>
              <a:spcAft>
                <a:spcPct val="0"/>
              </a:spcAft>
              <a:tabLst>
                <a:tab pos="914400" algn="l"/>
                <a:tab pos="7600950" algn="r"/>
              </a:tabLst>
              <a:defRPr sz="2900" b="1">
                <a:solidFill>
                  <a:schemeClr val="tx1"/>
                </a:solidFill>
                <a:latin typeface="Arial" charset="0"/>
              </a:defRPr>
            </a:lvl8pPr>
            <a:lvl9pPr marL="3886200" indent="-228600" algn="ctr" eaLnBrk="0" fontAlgn="base" hangingPunct="0">
              <a:spcBef>
                <a:spcPct val="0"/>
              </a:spcBef>
              <a:spcAft>
                <a:spcPct val="0"/>
              </a:spcAft>
              <a:tabLst>
                <a:tab pos="914400" algn="l"/>
                <a:tab pos="7600950" algn="r"/>
              </a:tabLst>
              <a:defRPr sz="2900" b="1">
                <a:solidFill>
                  <a:schemeClr val="tx1"/>
                </a:solidFill>
                <a:latin typeface="Arial" charset="0"/>
              </a:defRPr>
            </a:lvl9pPr>
          </a:lstStyle>
          <a:p>
            <a:pPr algn="l">
              <a:lnSpc>
                <a:spcPct val="125000"/>
              </a:lnSpc>
              <a:spcBef>
                <a:spcPts val="600"/>
              </a:spcBef>
            </a:pPr>
            <a:r>
              <a:rPr lang="en-US" altLang="en-US" sz="2100" dirty="0">
                <a:latin typeface="Liberation Sans" panose="020B0604020202020204" pitchFamily="34" charset="0"/>
              </a:rPr>
              <a:t>Illustration:  </a:t>
            </a:r>
            <a:r>
              <a:rPr lang="en-US" altLang="en-US" sz="2100" b="0" dirty="0">
                <a:latin typeface="Liberation Sans" panose="020B0604020202020204" pitchFamily="34" charset="0"/>
              </a:rPr>
              <a:t>Mark Express Delivery trades its old delivery equipment (cost $40,000 less $28,000 accumulated depreciation) for new delivery equipment.  The old equipment had a fair market value of $19,000. Mark also paid $3,000.</a:t>
            </a:r>
          </a:p>
          <a:p>
            <a:pPr algn="l">
              <a:lnSpc>
                <a:spcPct val="125000"/>
              </a:lnSpc>
              <a:spcBef>
                <a:spcPts val="600"/>
              </a:spcBef>
            </a:pPr>
            <a:r>
              <a:rPr lang="en-US" altLang="en-US" sz="2100" b="0" dirty="0">
                <a:latin typeface="Liberation Sans" panose="020B0604020202020204" pitchFamily="34" charset="0"/>
              </a:rPr>
              <a:t>	</a:t>
            </a:r>
          </a:p>
        </p:txBody>
      </p:sp>
      <p:sp>
        <p:nvSpPr>
          <p:cNvPr id="7374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13"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Gain Treatment</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9" name="Text Box 5"/>
          <p:cNvSpPr txBox="1">
            <a:spLocks noChangeArrowheads="1"/>
          </p:cNvSpPr>
          <p:nvPr/>
        </p:nvSpPr>
        <p:spPr bwMode="auto">
          <a:xfrm>
            <a:off x="990600" y="4038600"/>
            <a:ext cx="7239000" cy="412750"/>
          </a:xfrm>
          <a:prstGeom prst="rect">
            <a:avLst/>
          </a:prstGeom>
          <a:noFill/>
          <a:ln>
            <a:noFill/>
          </a:ln>
          <a:effectLst/>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900" b="1">
                <a:solidFill>
                  <a:schemeClr val="tx1"/>
                </a:solidFill>
                <a:latin typeface="Arial" charset="0"/>
              </a:defRPr>
            </a:lvl1pPr>
            <a:lvl2pPr marL="742950" indent="-285750">
              <a:tabLst>
                <a:tab pos="5541963" algn="r"/>
              </a:tabLst>
              <a:defRPr sz="2900" b="1">
                <a:solidFill>
                  <a:schemeClr val="tx1"/>
                </a:solidFill>
                <a:latin typeface="Arial" charset="0"/>
              </a:defRPr>
            </a:lvl2pPr>
            <a:lvl3pPr marL="1143000" indent="-228600">
              <a:tabLst>
                <a:tab pos="5541963" algn="r"/>
              </a:tabLst>
              <a:defRPr sz="2900" b="1">
                <a:solidFill>
                  <a:schemeClr val="tx1"/>
                </a:solidFill>
                <a:latin typeface="Arial" charset="0"/>
              </a:defRPr>
            </a:lvl3pPr>
            <a:lvl4pPr marL="1600200" indent="-228600">
              <a:tabLst>
                <a:tab pos="5541963" algn="r"/>
              </a:tabLst>
              <a:defRPr sz="2900" b="1">
                <a:solidFill>
                  <a:schemeClr val="tx1"/>
                </a:solidFill>
                <a:latin typeface="Arial" charset="0"/>
              </a:defRPr>
            </a:lvl4pPr>
            <a:lvl5pPr marL="2057400" indent="-228600">
              <a:tabLst>
                <a:tab pos="5541963" algn="r"/>
              </a:tabLst>
              <a:defRPr sz="2900" b="1">
                <a:solidFill>
                  <a:schemeClr val="tx1"/>
                </a:solidFill>
                <a:latin typeface="Arial" charset="0"/>
              </a:defRPr>
            </a:lvl5pPr>
            <a:lvl6pPr marL="2514600" indent="-228600" algn="ctr" eaLnBrk="0" fontAlgn="base" hangingPunct="0">
              <a:spcBef>
                <a:spcPct val="0"/>
              </a:spcBef>
              <a:spcAft>
                <a:spcPct val="0"/>
              </a:spcAft>
              <a:tabLst>
                <a:tab pos="5541963" algn="r"/>
              </a:tabLst>
              <a:defRPr sz="2900" b="1">
                <a:solidFill>
                  <a:schemeClr val="tx1"/>
                </a:solidFill>
                <a:latin typeface="Arial" charset="0"/>
              </a:defRPr>
            </a:lvl6pPr>
            <a:lvl7pPr marL="2971800" indent="-228600" algn="ctr" eaLnBrk="0" fontAlgn="base" hangingPunct="0">
              <a:spcBef>
                <a:spcPct val="0"/>
              </a:spcBef>
              <a:spcAft>
                <a:spcPct val="0"/>
              </a:spcAft>
              <a:tabLst>
                <a:tab pos="5541963" algn="r"/>
              </a:tabLst>
              <a:defRPr sz="2900" b="1">
                <a:solidFill>
                  <a:schemeClr val="tx1"/>
                </a:solidFill>
                <a:latin typeface="Arial" charset="0"/>
              </a:defRPr>
            </a:lvl7pPr>
            <a:lvl8pPr marL="3429000" indent="-228600" algn="ctr" eaLnBrk="0" fontAlgn="base" hangingPunct="0">
              <a:spcBef>
                <a:spcPct val="0"/>
              </a:spcBef>
              <a:spcAft>
                <a:spcPct val="0"/>
              </a:spcAft>
              <a:tabLst>
                <a:tab pos="5541963" algn="r"/>
              </a:tabLst>
              <a:defRPr sz="2900" b="1">
                <a:solidFill>
                  <a:schemeClr val="tx1"/>
                </a:solidFill>
                <a:latin typeface="Arial" charset="0"/>
              </a:defRPr>
            </a:lvl8pPr>
            <a:lvl9pPr marL="3886200" indent="-228600" algn="ctr" eaLnBrk="0" fontAlgn="base" hangingPunct="0">
              <a:spcBef>
                <a:spcPct val="0"/>
              </a:spcBef>
              <a:spcAft>
                <a:spcPct val="0"/>
              </a:spcAft>
              <a:tabLst>
                <a:tab pos="5541963" algn="r"/>
              </a:tabLst>
              <a:defRPr sz="2900" b="1">
                <a:solidFill>
                  <a:schemeClr val="tx1"/>
                </a:solidFill>
                <a:latin typeface="Arial" charset="0"/>
              </a:defRPr>
            </a:lvl9pPr>
          </a:lstStyle>
          <a:p>
            <a:pPr algn="l">
              <a:spcBef>
                <a:spcPct val="50000"/>
              </a:spcBef>
            </a:pPr>
            <a:r>
              <a:rPr lang="en-US" altLang="en-US" sz="2100" b="0" dirty="0">
                <a:latin typeface="Liberation Sans" panose="020B0604020202020204" pitchFamily="34" charset="0"/>
              </a:rPr>
              <a:t>Equipment (new)                  	22,000</a:t>
            </a:r>
          </a:p>
        </p:txBody>
      </p:sp>
      <p:sp>
        <p:nvSpPr>
          <p:cNvPr id="1173510" name="Text Box 6"/>
          <p:cNvSpPr txBox="1">
            <a:spLocks noChangeArrowheads="1"/>
          </p:cNvSpPr>
          <p:nvPr/>
        </p:nvSpPr>
        <p:spPr bwMode="auto">
          <a:xfrm>
            <a:off x="990600" y="4495800"/>
            <a:ext cx="7239000" cy="412750"/>
          </a:xfrm>
          <a:prstGeom prst="rect">
            <a:avLst/>
          </a:prstGeom>
          <a:noFill/>
          <a:ln>
            <a:noFill/>
          </a:ln>
          <a:effectLst/>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tabLst>
                <a:tab pos="5543550" algn="r"/>
                <a:tab pos="6969125" algn="r"/>
              </a:tabLst>
              <a:defRPr sz="2900" b="1">
                <a:solidFill>
                  <a:schemeClr val="tx1"/>
                </a:solidFill>
                <a:latin typeface="Arial" charset="0"/>
              </a:defRPr>
            </a:lvl1pPr>
            <a:lvl2pPr marL="742950" indent="-285750">
              <a:tabLst>
                <a:tab pos="5543550" algn="r"/>
                <a:tab pos="6969125" algn="r"/>
              </a:tabLst>
              <a:defRPr sz="2900" b="1">
                <a:solidFill>
                  <a:schemeClr val="tx1"/>
                </a:solidFill>
                <a:latin typeface="Arial" charset="0"/>
              </a:defRPr>
            </a:lvl2pPr>
            <a:lvl3pPr marL="1143000" indent="-228600">
              <a:tabLst>
                <a:tab pos="5543550" algn="r"/>
                <a:tab pos="6969125" algn="r"/>
              </a:tabLst>
              <a:defRPr sz="2900" b="1">
                <a:solidFill>
                  <a:schemeClr val="tx1"/>
                </a:solidFill>
                <a:latin typeface="Arial" charset="0"/>
              </a:defRPr>
            </a:lvl3pPr>
            <a:lvl4pPr marL="1600200" indent="-228600">
              <a:tabLst>
                <a:tab pos="5543550" algn="r"/>
                <a:tab pos="6969125" algn="r"/>
              </a:tabLst>
              <a:defRPr sz="2900" b="1">
                <a:solidFill>
                  <a:schemeClr val="tx1"/>
                </a:solidFill>
                <a:latin typeface="Arial" charset="0"/>
              </a:defRPr>
            </a:lvl4pPr>
            <a:lvl5pPr marL="2057400" indent="-228600">
              <a:tabLst>
                <a:tab pos="5543550"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5543550"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5543550"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5543550"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5543550" algn="r"/>
                <a:tab pos="6969125" algn="r"/>
              </a:tabLst>
              <a:defRPr sz="2900" b="1">
                <a:solidFill>
                  <a:schemeClr val="tx1"/>
                </a:solidFill>
                <a:latin typeface="Arial" charset="0"/>
              </a:defRPr>
            </a:lvl9pPr>
          </a:lstStyle>
          <a:p>
            <a:pPr algn="l">
              <a:spcBef>
                <a:spcPct val="50000"/>
              </a:spcBef>
            </a:pPr>
            <a:r>
              <a:rPr lang="en-US" altLang="en-US" sz="2100" b="0" dirty="0">
                <a:latin typeface="Liberation Sans" panose="020B0604020202020204" pitchFamily="34" charset="0"/>
              </a:rPr>
              <a:t>Accumulated </a:t>
            </a:r>
            <a:r>
              <a:rPr lang="en-US" altLang="en-US" sz="2100" b="0" dirty="0" smtClean="0">
                <a:latin typeface="Liberation Sans" panose="020B0604020202020204" pitchFamily="34" charset="0"/>
              </a:rPr>
              <a:t>Depreciation (old)   </a:t>
            </a:r>
            <a:r>
              <a:rPr lang="en-US" altLang="en-US" sz="2100" b="0" dirty="0">
                <a:latin typeface="Liberation Sans" panose="020B0604020202020204" pitchFamily="34" charset="0"/>
              </a:rPr>
              <a:t>	28,000</a:t>
            </a:r>
          </a:p>
        </p:txBody>
      </p:sp>
      <p:sp>
        <p:nvSpPr>
          <p:cNvPr id="1173511" name="Text Box 7"/>
          <p:cNvSpPr txBox="1">
            <a:spLocks noChangeArrowheads="1"/>
          </p:cNvSpPr>
          <p:nvPr/>
        </p:nvSpPr>
        <p:spPr bwMode="auto">
          <a:xfrm>
            <a:off x="990600" y="4953000"/>
            <a:ext cx="7239000" cy="412750"/>
          </a:xfrm>
          <a:prstGeom prst="rect">
            <a:avLst/>
          </a:prstGeom>
          <a:noFill/>
          <a:ln>
            <a:noFill/>
          </a:ln>
          <a:effectLst/>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972300" algn="r"/>
              </a:tabLst>
              <a:defRPr sz="2900" b="1">
                <a:solidFill>
                  <a:schemeClr val="tx1"/>
                </a:solidFill>
                <a:latin typeface="Arial" charset="0"/>
              </a:defRPr>
            </a:lvl1pPr>
            <a:lvl2pPr marL="742950" indent="-285750">
              <a:tabLst>
                <a:tab pos="6972300" algn="r"/>
              </a:tabLst>
              <a:defRPr sz="2900" b="1">
                <a:solidFill>
                  <a:schemeClr val="tx1"/>
                </a:solidFill>
                <a:latin typeface="Arial" charset="0"/>
              </a:defRPr>
            </a:lvl2pPr>
            <a:lvl3pPr marL="1143000" indent="-228600">
              <a:tabLst>
                <a:tab pos="6972300" algn="r"/>
              </a:tabLst>
              <a:defRPr sz="2900" b="1">
                <a:solidFill>
                  <a:schemeClr val="tx1"/>
                </a:solidFill>
                <a:latin typeface="Arial" charset="0"/>
              </a:defRPr>
            </a:lvl3pPr>
            <a:lvl4pPr marL="1600200" indent="-228600">
              <a:tabLst>
                <a:tab pos="6972300" algn="r"/>
              </a:tabLst>
              <a:defRPr sz="2900" b="1">
                <a:solidFill>
                  <a:schemeClr val="tx1"/>
                </a:solidFill>
                <a:latin typeface="Arial" charset="0"/>
              </a:defRPr>
            </a:lvl4pPr>
            <a:lvl5pPr marL="2057400" indent="-228600">
              <a:tabLst>
                <a:tab pos="6972300" algn="r"/>
              </a:tabLst>
              <a:defRPr sz="2900" b="1">
                <a:solidFill>
                  <a:schemeClr val="tx1"/>
                </a:solidFill>
                <a:latin typeface="Arial" charset="0"/>
              </a:defRPr>
            </a:lvl5pPr>
            <a:lvl6pPr marL="2514600" indent="-228600" algn="ctr" eaLnBrk="0" fontAlgn="base" hangingPunct="0">
              <a:spcBef>
                <a:spcPct val="0"/>
              </a:spcBef>
              <a:spcAft>
                <a:spcPct val="0"/>
              </a:spcAft>
              <a:tabLst>
                <a:tab pos="6972300" algn="r"/>
              </a:tabLst>
              <a:defRPr sz="2900" b="1">
                <a:solidFill>
                  <a:schemeClr val="tx1"/>
                </a:solidFill>
                <a:latin typeface="Arial" charset="0"/>
              </a:defRPr>
            </a:lvl6pPr>
            <a:lvl7pPr marL="2971800" indent="-228600" algn="ctr" eaLnBrk="0" fontAlgn="base" hangingPunct="0">
              <a:spcBef>
                <a:spcPct val="0"/>
              </a:spcBef>
              <a:spcAft>
                <a:spcPct val="0"/>
              </a:spcAft>
              <a:tabLst>
                <a:tab pos="6972300" algn="r"/>
              </a:tabLst>
              <a:defRPr sz="2900" b="1">
                <a:solidFill>
                  <a:schemeClr val="tx1"/>
                </a:solidFill>
                <a:latin typeface="Arial" charset="0"/>
              </a:defRPr>
            </a:lvl7pPr>
            <a:lvl8pPr marL="3429000" indent="-228600" algn="ctr" eaLnBrk="0" fontAlgn="base" hangingPunct="0">
              <a:spcBef>
                <a:spcPct val="0"/>
              </a:spcBef>
              <a:spcAft>
                <a:spcPct val="0"/>
              </a:spcAft>
              <a:tabLst>
                <a:tab pos="6972300" algn="r"/>
              </a:tabLst>
              <a:defRPr sz="2900" b="1">
                <a:solidFill>
                  <a:schemeClr val="tx1"/>
                </a:solidFill>
                <a:latin typeface="Arial" charset="0"/>
              </a:defRPr>
            </a:lvl8pPr>
            <a:lvl9pPr marL="3886200" indent="-228600" algn="ctr" eaLnBrk="0" fontAlgn="base" hangingPunct="0">
              <a:spcBef>
                <a:spcPct val="0"/>
              </a:spcBef>
              <a:spcAft>
                <a:spcPct val="0"/>
              </a:spcAft>
              <a:tabLst>
                <a:tab pos="6972300" algn="r"/>
              </a:tabLst>
              <a:defRPr sz="2900" b="1">
                <a:solidFill>
                  <a:schemeClr val="tx1"/>
                </a:solidFill>
                <a:latin typeface="Arial" charset="0"/>
              </a:defRPr>
            </a:lvl9pPr>
          </a:lstStyle>
          <a:p>
            <a:pPr algn="l">
              <a:spcBef>
                <a:spcPct val="50000"/>
              </a:spcBef>
            </a:pPr>
            <a:r>
              <a:rPr lang="en-US" altLang="en-US" sz="2100" b="0" dirty="0">
                <a:latin typeface="Liberation Sans" panose="020B0604020202020204" pitchFamily="34" charset="0"/>
              </a:rPr>
              <a:t>	Equipment (old)  	40,000</a:t>
            </a:r>
          </a:p>
        </p:txBody>
      </p:sp>
      <p:sp>
        <p:nvSpPr>
          <p:cNvPr id="1173512" name="Text Box 8"/>
          <p:cNvSpPr txBox="1">
            <a:spLocks noChangeArrowheads="1"/>
          </p:cNvSpPr>
          <p:nvPr/>
        </p:nvSpPr>
        <p:spPr bwMode="auto">
          <a:xfrm>
            <a:off x="990600" y="5410200"/>
            <a:ext cx="7239000" cy="412750"/>
          </a:xfrm>
          <a:prstGeom prst="rect">
            <a:avLst/>
          </a:prstGeom>
          <a:noFill/>
          <a:ln>
            <a:noFill/>
          </a:ln>
          <a:effectLst/>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969125" algn="r"/>
              </a:tabLst>
              <a:defRPr sz="2900" b="1">
                <a:solidFill>
                  <a:schemeClr val="tx1"/>
                </a:solidFill>
                <a:latin typeface="Arial" charset="0"/>
              </a:defRPr>
            </a:lvl1pPr>
            <a:lvl2pPr marL="742950" indent="-285750">
              <a:tabLst>
                <a:tab pos="4862513" algn="r"/>
                <a:tab pos="6969125" algn="r"/>
              </a:tabLst>
              <a:defRPr sz="2900" b="1">
                <a:solidFill>
                  <a:schemeClr val="tx1"/>
                </a:solidFill>
                <a:latin typeface="Arial" charset="0"/>
              </a:defRPr>
            </a:lvl2pPr>
            <a:lvl3pPr marL="1143000" indent="-228600">
              <a:tabLst>
                <a:tab pos="4862513" algn="r"/>
                <a:tab pos="6969125" algn="r"/>
              </a:tabLst>
              <a:defRPr sz="2900" b="1">
                <a:solidFill>
                  <a:schemeClr val="tx1"/>
                </a:solidFill>
                <a:latin typeface="Arial" charset="0"/>
              </a:defRPr>
            </a:lvl3pPr>
            <a:lvl4pPr marL="1600200" indent="-228600">
              <a:tabLst>
                <a:tab pos="4862513" algn="r"/>
                <a:tab pos="6969125" algn="r"/>
              </a:tabLst>
              <a:defRPr sz="2900" b="1">
                <a:solidFill>
                  <a:schemeClr val="tx1"/>
                </a:solidFill>
                <a:latin typeface="Arial" charset="0"/>
              </a:defRPr>
            </a:lvl4pPr>
            <a:lvl5pPr marL="2057400" indent="-228600">
              <a:tabLst>
                <a:tab pos="4862513"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4862513"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4862513"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4862513"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4862513" algn="r"/>
                <a:tab pos="6969125" algn="r"/>
              </a:tabLst>
              <a:defRPr sz="2900" b="1">
                <a:solidFill>
                  <a:schemeClr val="tx1"/>
                </a:solidFill>
                <a:latin typeface="Arial" charset="0"/>
              </a:defRPr>
            </a:lvl9pPr>
          </a:lstStyle>
          <a:p>
            <a:pPr algn="l">
              <a:spcBef>
                <a:spcPct val="50000"/>
              </a:spcBef>
            </a:pPr>
            <a:r>
              <a:rPr lang="en-US" altLang="en-US" sz="2100" b="0" dirty="0">
                <a:latin typeface="Liberation Sans" panose="020B0604020202020204" pitchFamily="34" charset="0"/>
              </a:rPr>
              <a:t>Gain on Disposal of Plant Assets		7,000</a:t>
            </a:r>
          </a:p>
        </p:txBody>
      </p:sp>
      <p:sp>
        <p:nvSpPr>
          <p:cNvPr id="1173513" name="Text Box 9"/>
          <p:cNvSpPr txBox="1">
            <a:spLocks noChangeArrowheads="1"/>
          </p:cNvSpPr>
          <p:nvPr/>
        </p:nvSpPr>
        <p:spPr bwMode="auto">
          <a:xfrm>
            <a:off x="990600" y="5867400"/>
            <a:ext cx="7239000" cy="412750"/>
          </a:xfrm>
          <a:prstGeom prst="rect">
            <a:avLst/>
          </a:prstGeom>
          <a:noFill/>
          <a:ln>
            <a:noFill/>
          </a:ln>
          <a:effectLst/>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969125" algn="r"/>
              </a:tabLst>
              <a:defRPr sz="2900" b="1">
                <a:solidFill>
                  <a:schemeClr val="tx1"/>
                </a:solidFill>
                <a:latin typeface="Arial" charset="0"/>
              </a:defRPr>
            </a:lvl1pPr>
            <a:lvl2pPr marL="742950" indent="-285750">
              <a:tabLst>
                <a:tab pos="4862513" algn="r"/>
                <a:tab pos="6969125" algn="r"/>
              </a:tabLst>
              <a:defRPr sz="2900" b="1">
                <a:solidFill>
                  <a:schemeClr val="tx1"/>
                </a:solidFill>
                <a:latin typeface="Arial" charset="0"/>
              </a:defRPr>
            </a:lvl2pPr>
            <a:lvl3pPr marL="1143000" indent="-228600">
              <a:tabLst>
                <a:tab pos="4862513" algn="r"/>
                <a:tab pos="6969125" algn="r"/>
              </a:tabLst>
              <a:defRPr sz="2900" b="1">
                <a:solidFill>
                  <a:schemeClr val="tx1"/>
                </a:solidFill>
                <a:latin typeface="Arial" charset="0"/>
              </a:defRPr>
            </a:lvl3pPr>
            <a:lvl4pPr marL="1600200" indent="-228600">
              <a:tabLst>
                <a:tab pos="4862513" algn="r"/>
                <a:tab pos="6969125" algn="r"/>
              </a:tabLst>
              <a:defRPr sz="2900" b="1">
                <a:solidFill>
                  <a:schemeClr val="tx1"/>
                </a:solidFill>
                <a:latin typeface="Arial" charset="0"/>
              </a:defRPr>
            </a:lvl4pPr>
            <a:lvl5pPr marL="2057400" indent="-228600">
              <a:tabLst>
                <a:tab pos="4862513" algn="r"/>
                <a:tab pos="6969125" algn="r"/>
              </a:tabLst>
              <a:defRPr sz="2900" b="1">
                <a:solidFill>
                  <a:schemeClr val="tx1"/>
                </a:solidFill>
                <a:latin typeface="Arial" charset="0"/>
              </a:defRPr>
            </a:lvl5pPr>
            <a:lvl6pPr marL="2514600" indent="-228600" algn="ctr" eaLnBrk="0" fontAlgn="base" hangingPunct="0">
              <a:spcBef>
                <a:spcPct val="0"/>
              </a:spcBef>
              <a:spcAft>
                <a:spcPct val="0"/>
              </a:spcAft>
              <a:tabLst>
                <a:tab pos="4862513" algn="r"/>
                <a:tab pos="6969125" algn="r"/>
              </a:tabLst>
              <a:defRPr sz="2900" b="1">
                <a:solidFill>
                  <a:schemeClr val="tx1"/>
                </a:solidFill>
                <a:latin typeface="Arial" charset="0"/>
              </a:defRPr>
            </a:lvl6pPr>
            <a:lvl7pPr marL="2971800" indent="-228600" algn="ctr" eaLnBrk="0" fontAlgn="base" hangingPunct="0">
              <a:spcBef>
                <a:spcPct val="0"/>
              </a:spcBef>
              <a:spcAft>
                <a:spcPct val="0"/>
              </a:spcAft>
              <a:tabLst>
                <a:tab pos="4862513" algn="r"/>
                <a:tab pos="6969125" algn="r"/>
              </a:tabLst>
              <a:defRPr sz="2900" b="1">
                <a:solidFill>
                  <a:schemeClr val="tx1"/>
                </a:solidFill>
                <a:latin typeface="Arial" charset="0"/>
              </a:defRPr>
            </a:lvl7pPr>
            <a:lvl8pPr marL="3429000" indent="-228600" algn="ctr" eaLnBrk="0" fontAlgn="base" hangingPunct="0">
              <a:spcBef>
                <a:spcPct val="0"/>
              </a:spcBef>
              <a:spcAft>
                <a:spcPct val="0"/>
              </a:spcAft>
              <a:tabLst>
                <a:tab pos="4862513" algn="r"/>
                <a:tab pos="6969125" algn="r"/>
              </a:tabLst>
              <a:defRPr sz="2900" b="1">
                <a:solidFill>
                  <a:schemeClr val="tx1"/>
                </a:solidFill>
                <a:latin typeface="Arial" charset="0"/>
              </a:defRPr>
            </a:lvl8pPr>
            <a:lvl9pPr marL="3886200" indent="-228600" algn="ctr" eaLnBrk="0" fontAlgn="base" hangingPunct="0">
              <a:spcBef>
                <a:spcPct val="0"/>
              </a:spcBef>
              <a:spcAft>
                <a:spcPct val="0"/>
              </a:spcAft>
              <a:tabLst>
                <a:tab pos="4862513" algn="r"/>
                <a:tab pos="6969125" algn="r"/>
              </a:tabLst>
              <a:defRPr sz="2900" b="1">
                <a:solidFill>
                  <a:schemeClr val="tx1"/>
                </a:solidFill>
                <a:latin typeface="Arial" charset="0"/>
              </a:defRPr>
            </a:lvl9pPr>
          </a:lstStyle>
          <a:p>
            <a:pPr algn="l">
              <a:spcBef>
                <a:spcPct val="50000"/>
              </a:spcBef>
            </a:pPr>
            <a:r>
              <a:rPr lang="en-US" altLang="en-US" sz="2100" b="0" dirty="0">
                <a:latin typeface="Liberation Sans" panose="020B0604020202020204" pitchFamily="34" charset="0"/>
              </a:rPr>
              <a:t>Cash                              		3,000</a:t>
            </a:r>
          </a:p>
        </p:txBody>
      </p:sp>
      <p:sp>
        <p:nvSpPr>
          <p:cNvPr id="74759" name="Text Box 2"/>
          <p:cNvSpPr txBox="1">
            <a:spLocks noChangeArrowheads="1"/>
          </p:cNvSpPr>
          <p:nvPr/>
        </p:nvSpPr>
        <p:spPr bwMode="auto">
          <a:xfrm>
            <a:off x="609600" y="1295400"/>
            <a:ext cx="815340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914400" algn="l"/>
                <a:tab pos="7600950" algn="r"/>
              </a:tabLst>
              <a:defRPr sz="2900" b="1">
                <a:solidFill>
                  <a:schemeClr val="tx1"/>
                </a:solidFill>
                <a:latin typeface="Arial" charset="0"/>
              </a:defRPr>
            </a:lvl1pPr>
            <a:lvl2pPr marL="742950" indent="-285750">
              <a:tabLst>
                <a:tab pos="914400" algn="l"/>
                <a:tab pos="7600950" algn="r"/>
              </a:tabLst>
              <a:defRPr sz="2900" b="1">
                <a:solidFill>
                  <a:schemeClr val="tx1"/>
                </a:solidFill>
                <a:latin typeface="Arial" charset="0"/>
              </a:defRPr>
            </a:lvl2pPr>
            <a:lvl3pPr marL="1143000" indent="-228600">
              <a:tabLst>
                <a:tab pos="914400" algn="l"/>
                <a:tab pos="7600950" algn="r"/>
              </a:tabLst>
              <a:defRPr sz="2900" b="1">
                <a:solidFill>
                  <a:schemeClr val="tx1"/>
                </a:solidFill>
                <a:latin typeface="Arial" charset="0"/>
              </a:defRPr>
            </a:lvl3pPr>
            <a:lvl4pPr marL="1600200" indent="-228600">
              <a:tabLst>
                <a:tab pos="914400" algn="l"/>
                <a:tab pos="7600950" algn="r"/>
              </a:tabLst>
              <a:defRPr sz="2900" b="1">
                <a:solidFill>
                  <a:schemeClr val="tx1"/>
                </a:solidFill>
                <a:latin typeface="Arial" charset="0"/>
              </a:defRPr>
            </a:lvl4pPr>
            <a:lvl5pPr marL="2057400" indent="-228600">
              <a:tabLst>
                <a:tab pos="914400" algn="l"/>
                <a:tab pos="7600950" algn="r"/>
              </a:tabLst>
              <a:defRPr sz="2900" b="1">
                <a:solidFill>
                  <a:schemeClr val="tx1"/>
                </a:solidFill>
                <a:latin typeface="Arial" charset="0"/>
              </a:defRPr>
            </a:lvl5pPr>
            <a:lvl6pPr marL="2514600" indent="-228600" algn="ctr" eaLnBrk="0" fontAlgn="base" hangingPunct="0">
              <a:spcBef>
                <a:spcPct val="0"/>
              </a:spcBef>
              <a:spcAft>
                <a:spcPct val="0"/>
              </a:spcAft>
              <a:tabLst>
                <a:tab pos="914400" algn="l"/>
                <a:tab pos="7600950" algn="r"/>
              </a:tabLst>
              <a:defRPr sz="2900" b="1">
                <a:solidFill>
                  <a:schemeClr val="tx1"/>
                </a:solidFill>
                <a:latin typeface="Arial" charset="0"/>
              </a:defRPr>
            </a:lvl6pPr>
            <a:lvl7pPr marL="2971800" indent="-228600" algn="ctr" eaLnBrk="0" fontAlgn="base" hangingPunct="0">
              <a:spcBef>
                <a:spcPct val="0"/>
              </a:spcBef>
              <a:spcAft>
                <a:spcPct val="0"/>
              </a:spcAft>
              <a:tabLst>
                <a:tab pos="914400" algn="l"/>
                <a:tab pos="7600950" algn="r"/>
              </a:tabLst>
              <a:defRPr sz="2900" b="1">
                <a:solidFill>
                  <a:schemeClr val="tx1"/>
                </a:solidFill>
                <a:latin typeface="Arial" charset="0"/>
              </a:defRPr>
            </a:lvl7pPr>
            <a:lvl8pPr marL="3429000" indent="-228600" algn="ctr" eaLnBrk="0" fontAlgn="base" hangingPunct="0">
              <a:spcBef>
                <a:spcPct val="0"/>
              </a:spcBef>
              <a:spcAft>
                <a:spcPct val="0"/>
              </a:spcAft>
              <a:tabLst>
                <a:tab pos="914400" algn="l"/>
                <a:tab pos="7600950" algn="r"/>
              </a:tabLst>
              <a:defRPr sz="2900" b="1">
                <a:solidFill>
                  <a:schemeClr val="tx1"/>
                </a:solidFill>
                <a:latin typeface="Arial" charset="0"/>
              </a:defRPr>
            </a:lvl8pPr>
            <a:lvl9pPr marL="3886200" indent="-228600" algn="ctr" eaLnBrk="0" fontAlgn="base" hangingPunct="0">
              <a:spcBef>
                <a:spcPct val="0"/>
              </a:spcBef>
              <a:spcAft>
                <a:spcPct val="0"/>
              </a:spcAft>
              <a:tabLst>
                <a:tab pos="914400" algn="l"/>
                <a:tab pos="7600950" algn="r"/>
              </a:tabLst>
              <a:defRPr sz="2900" b="1">
                <a:solidFill>
                  <a:schemeClr val="tx1"/>
                </a:solidFill>
                <a:latin typeface="Arial" charset="0"/>
              </a:defRPr>
            </a:lvl9pPr>
          </a:lstStyle>
          <a:p>
            <a:pPr algn="l">
              <a:lnSpc>
                <a:spcPct val="125000"/>
              </a:lnSpc>
              <a:spcBef>
                <a:spcPts val="600"/>
              </a:spcBef>
            </a:pPr>
            <a:r>
              <a:rPr lang="en-US" altLang="en-US" sz="2100" dirty="0">
                <a:latin typeface="Liberation Sans" panose="020B0604020202020204" pitchFamily="34" charset="0"/>
              </a:rPr>
              <a:t>Illustration:  </a:t>
            </a:r>
            <a:r>
              <a:rPr lang="en-US" altLang="en-US" sz="2100" b="0" dirty="0">
                <a:latin typeface="Liberation Sans" panose="020B0604020202020204" pitchFamily="34" charset="0"/>
              </a:rPr>
              <a:t>Mark Express Delivery trades its old delivery equipment (cost $40,000 less $28,000 accumulated depreciation) for new delivery equipment.  The old equipment had a fair market value of $19,000. Mark also paid $3,000.</a:t>
            </a:r>
          </a:p>
          <a:p>
            <a:pPr algn="l">
              <a:lnSpc>
                <a:spcPct val="125000"/>
              </a:lnSpc>
              <a:spcBef>
                <a:spcPts val="600"/>
              </a:spcBef>
            </a:pPr>
            <a:r>
              <a:rPr lang="en-US" altLang="en-US" sz="2100" b="0" dirty="0">
                <a:latin typeface="Liberation Sans" panose="020B0604020202020204" pitchFamily="34" charset="0"/>
              </a:rPr>
              <a:t>Prepare the entry to record the exchange of assets by Mark Express.	</a:t>
            </a:r>
          </a:p>
        </p:txBody>
      </p:sp>
      <p:sp>
        <p:nvSpPr>
          <p:cNvPr id="7476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11"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r>
              <a:rPr lang="en-US" altLang="en-US" sz="3200" dirty="0" smtClean="0">
                <a:solidFill>
                  <a:schemeClr val="tx2">
                    <a:lumMod val="75000"/>
                  </a:schemeClr>
                </a:solidFill>
                <a:latin typeface="Liberation Sans" panose="020B0604020202020204" pitchFamily="34" charset="0"/>
              </a:rPr>
              <a:t>Gain Treatment</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3509"/>
                                        </p:tgtEl>
                                        <p:attrNameLst>
                                          <p:attrName>style.visibility</p:attrName>
                                        </p:attrNameLst>
                                      </p:cBhvr>
                                      <p:to>
                                        <p:strVal val="visible"/>
                                      </p:to>
                                    </p:set>
                                    <p:animEffect transition="in" filter="wipe(left)">
                                      <p:cBhvr>
                                        <p:cTn id="7" dur="500"/>
                                        <p:tgtEl>
                                          <p:spTgt spid="1173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3510"/>
                                        </p:tgtEl>
                                        <p:attrNameLst>
                                          <p:attrName>style.visibility</p:attrName>
                                        </p:attrNameLst>
                                      </p:cBhvr>
                                      <p:to>
                                        <p:strVal val="visible"/>
                                      </p:to>
                                    </p:set>
                                    <p:animEffect transition="in" filter="wipe(left)">
                                      <p:cBhvr>
                                        <p:cTn id="12" dur="500"/>
                                        <p:tgtEl>
                                          <p:spTgt spid="11735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3511"/>
                                        </p:tgtEl>
                                        <p:attrNameLst>
                                          <p:attrName>style.visibility</p:attrName>
                                        </p:attrNameLst>
                                      </p:cBhvr>
                                      <p:to>
                                        <p:strVal val="visible"/>
                                      </p:to>
                                    </p:set>
                                    <p:animEffect transition="in" filter="wipe(left)">
                                      <p:cBhvr>
                                        <p:cTn id="17" dur="500"/>
                                        <p:tgtEl>
                                          <p:spTgt spid="11735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3512"/>
                                        </p:tgtEl>
                                        <p:attrNameLst>
                                          <p:attrName>style.visibility</p:attrName>
                                        </p:attrNameLst>
                                      </p:cBhvr>
                                      <p:to>
                                        <p:strVal val="visible"/>
                                      </p:to>
                                    </p:set>
                                    <p:animEffect transition="in" filter="wipe(left)">
                                      <p:cBhvr>
                                        <p:cTn id="22" dur="500"/>
                                        <p:tgtEl>
                                          <p:spTgt spid="11735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73513"/>
                                        </p:tgtEl>
                                        <p:attrNameLst>
                                          <p:attrName>style.visibility</p:attrName>
                                        </p:attrNameLst>
                                      </p:cBhvr>
                                      <p:to>
                                        <p:strVal val="visible"/>
                                      </p:to>
                                    </p:set>
                                    <p:animEffect transition="in" filter="wipe(left)">
                                      <p:cBhvr>
                                        <p:cTn id="27" dur="500"/>
                                        <p:tgtEl>
                                          <p:spTgt spid="1173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09" grpId="0" autoUpdateAnimBg="0"/>
      <p:bldP spid="1173510" grpId="0" autoUpdateAnimBg="0"/>
      <p:bldP spid="1173511" grpId="0" autoUpdateAnimBg="0"/>
      <p:bldP spid="1173512" grpId="0" autoUpdateAnimBg="0"/>
      <p:bldP spid="1173513"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533400" y="3163887"/>
            <a:ext cx="8229600" cy="273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marL="0" lvl="1" indent="0" algn="l">
              <a:lnSpc>
                <a:spcPct val="115000"/>
              </a:lnSpc>
              <a:spcBef>
                <a:spcPct val="50000"/>
              </a:spcBef>
              <a:buClr>
                <a:srgbClr val="800000"/>
              </a:buClr>
              <a:buSzPct val="80000"/>
            </a:pPr>
            <a:r>
              <a:rPr lang="en-US" altLang="en-US" sz="1900" dirty="0" smtClean="0">
                <a:latin typeface="Liberation Sans" panose="020B0604020202020204" pitchFamily="34" charset="0"/>
              </a:rPr>
              <a:t>Similarities</a:t>
            </a:r>
          </a:p>
          <a:p>
            <a:pPr lvl="1" algn="l">
              <a:lnSpc>
                <a:spcPct val="115000"/>
              </a:lnSpc>
              <a:spcBef>
                <a:spcPct val="50000"/>
              </a:spcBef>
              <a:buClr>
                <a:srgbClr val="800000"/>
              </a:buClr>
              <a:buSzPct val="80000"/>
              <a:buFont typeface="Wingdings" pitchFamily="2" charset="2"/>
              <a:buChar char="u"/>
            </a:pPr>
            <a:r>
              <a:rPr lang="en-US" altLang="en-US" sz="1900" b="0" dirty="0" smtClean="0">
                <a:latin typeface="Liberation Sans" panose="020B0604020202020204" pitchFamily="34" charset="0"/>
              </a:rPr>
              <a:t>The </a:t>
            </a:r>
            <a:r>
              <a:rPr lang="en-US" altLang="en-US" sz="1900" b="0" dirty="0">
                <a:latin typeface="Liberation Sans" panose="020B0604020202020204" pitchFamily="34" charset="0"/>
              </a:rPr>
              <a:t>definition for plant assets for both </a:t>
            </a:r>
            <a:r>
              <a:rPr lang="en-US" altLang="en-US" sz="1900" dirty="0">
                <a:latin typeface="Liberation Sans" panose="020B0604020202020204" pitchFamily="34" charset="0"/>
              </a:rPr>
              <a:t>IFRS</a:t>
            </a:r>
            <a:r>
              <a:rPr lang="en-US" altLang="en-US" sz="1900" b="0" dirty="0">
                <a:latin typeface="Liberation Sans" panose="020B0604020202020204" pitchFamily="34" charset="0"/>
              </a:rPr>
              <a:t> and </a:t>
            </a:r>
            <a:r>
              <a:rPr lang="en-US" altLang="en-US" sz="1900" dirty="0">
                <a:latin typeface="Liberation Sans" panose="020B0604020202020204" pitchFamily="34" charset="0"/>
              </a:rPr>
              <a:t>GAAP</a:t>
            </a:r>
            <a:r>
              <a:rPr lang="en-US" altLang="en-US" sz="1900" b="0" dirty="0">
                <a:latin typeface="Liberation Sans" panose="020B0604020202020204" pitchFamily="34" charset="0"/>
              </a:rPr>
              <a:t> is essentially the same.</a:t>
            </a:r>
          </a:p>
          <a:p>
            <a:pPr lvl="1" algn="l">
              <a:lnSpc>
                <a:spcPct val="115000"/>
              </a:lnSpc>
              <a:spcBef>
                <a:spcPct val="50000"/>
              </a:spcBef>
              <a:buClr>
                <a:srgbClr val="800000"/>
              </a:buClr>
              <a:buSzPct val="80000"/>
              <a:buFont typeface="Wingdings" pitchFamily="2" charset="2"/>
              <a:buChar char="u"/>
            </a:pPr>
            <a:r>
              <a:rPr lang="en-US" altLang="en-US" sz="1900" b="0" dirty="0">
                <a:latin typeface="Liberation Sans" panose="020B0604020202020204" pitchFamily="34" charset="0"/>
              </a:rPr>
              <a:t>Both </a:t>
            </a:r>
            <a:r>
              <a:rPr lang="en-US" altLang="en-US" sz="1900" dirty="0">
                <a:latin typeface="Liberation Sans" panose="020B0604020202020204" pitchFamily="34" charset="0"/>
              </a:rPr>
              <a:t>IFRS</a:t>
            </a:r>
            <a:r>
              <a:rPr lang="en-US" altLang="en-US" sz="1900" b="0" dirty="0">
                <a:latin typeface="Liberation Sans" panose="020B0604020202020204" pitchFamily="34" charset="0"/>
              </a:rPr>
              <a:t> and </a:t>
            </a:r>
            <a:r>
              <a:rPr lang="en-US" altLang="en-US" sz="1900" dirty="0">
                <a:latin typeface="Liberation Sans" panose="020B0604020202020204" pitchFamily="34" charset="0"/>
              </a:rPr>
              <a:t>GAAP</a:t>
            </a:r>
            <a:r>
              <a:rPr lang="en-US" altLang="en-US" sz="1900" b="0" dirty="0">
                <a:latin typeface="Liberation Sans" panose="020B0604020202020204" pitchFamily="34" charset="0"/>
              </a:rPr>
              <a:t> follow the historical cost principle when accounting for property, plant, and equipment at date of acquisition. Cost consists of all expenditures necessary to acquire the asset and make it ready for its intended use</a:t>
            </a:r>
            <a:r>
              <a:rPr lang="en-US" altLang="en-US" sz="1900" b="0" dirty="0" smtClean="0">
                <a:latin typeface="Liberation Sans" panose="020B0604020202020204" pitchFamily="34" charset="0"/>
              </a:rPr>
              <a:t>.</a:t>
            </a:r>
            <a:endParaRPr lang="en-US" altLang="en-US" sz="1900" b="0" dirty="0">
              <a:latin typeface="Liberation Sans" panose="020B0604020202020204" pitchFamily="34" charset="0"/>
            </a:endParaRPr>
          </a:p>
        </p:txBody>
      </p:sp>
      <p:sp>
        <p:nvSpPr>
          <p:cNvPr id="75779" name="Rectangle 2"/>
          <p:cNvSpPr>
            <a:spLocks noChangeArrowheads="1"/>
          </p:cNvSpPr>
          <p:nvPr/>
        </p:nvSpPr>
        <p:spPr bwMode="auto">
          <a:xfrm>
            <a:off x="533400" y="2630487"/>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sz="2400" dirty="0">
                <a:solidFill>
                  <a:schemeClr val="accent6">
                    <a:lumMod val="75000"/>
                  </a:schemeClr>
                </a:solidFill>
                <a:latin typeface="Liberation Sans" panose="020B0604020202020204" pitchFamily="34" charset="0"/>
              </a:rPr>
              <a:t>Key Points</a:t>
            </a:r>
          </a:p>
        </p:txBody>
      </p:sp>
      <p:sp>
        <p:nvSpPr>
          <p:cNvPr id="6" name="Rectangle 5"/>
          <p:cNvSpPr>
            <a:spLocks noChangeArrowheads="1"/>
          </p:cNvSpPr>
          <p:nvPr/>
        </p:nvSpPr>
        <p:spPr bwMode="auto">
          <a:xfrm>
            <a:off x="290286" y="1641157"/>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7" name="Rectangle 5"/>
          <p:cNvSpPr>
            <a:spLocks noChangeArrowheads="1"/>
          </p:cNvSpPr>
          <p:nvPr/>
        </p:nvSpPr>
        <p:spPr bwMode="auto">
          <a:xfrm>
            <a:off x="2540000" y="1509712"/>
            <a:ext cx="6241143" cy="928688"/>
          </a:xfrm>
          <a:prstGeom prst="rect">
            <a:avLst/>
          </a:prstGeom>
          <a:solidFill>
            <a:srgbClr val="0027A4"/>
          </a:solidFill>
          <a:ln>
            <a:noFill/>
          </a:ln>
          <a:effectLst/>
        </p:spPr>
        <p:txBody>
          <a:bodyPr wrap="square" lIns="86493" tIns="27432" rIns="86493" bIns="43247" anchor="ctr"/>
          <a:lstStyle/>
          <a:p>
            <a:pPr marL="53975" algn="l"/>
            <a:r>
              <a:rPr lang="en-US" sz="2000" dirty="0">
                <a:solidFill>
                  <a:schemeClr val="accent3"/>
                </a:solidFill>
                <a:latin typeface="Liberation Sans" panose="020B0604020202020204" pitchFamily="34" charset="0"/>
              </a:rPr>
              <a:t>Compare the accounting for long-lived assets </a:t>
            </a:r>
            <a:r>
              <a:rPr lang="en-US" sz="2000" dirty="0" smtClean="0">
                <a:solidFill>
                  <a:schemeClr val="accent3"/>
                </a:solidFill>
                <a:latin typeface="Liberation Sans" panose="020B0604020202020204" pitchFamily="34" charset="0"/>
              </a:rPr>
              <a:t>under GAAP </a:t>
            </a:r>
            <a:r>
              <a:rPr lang="en-US" sz="2000" dirty="0">
                <a:solidFill>
                  <a:schemeClr val="accent3"/>
                </a:solidFill>
                <a:latin typeface="Liberation Sans" panose="020B0604020202020204" pitchFamily="34" charset="0"/>
              </a:rPr>
              <a:t>and IFRS.</a:t>
            </a:r>
          </a:p>
        </p:txBody>
      </p:sp>
      <p:sp>
        <p:nvSpPr>
          <p:cNvPr id="8" name="Oval 7"/>
          <p:cNvSpPr/>
          <p:nvPr/>
        </p:nvSpPr>
        <p:spPr bwMode="auto">
          <a:xfrm>
            <a:off x="1872343" y="1721167"/>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dirty="0">
                <a:solidFill>
                  <a:schemeClr val="bg1"/>
                </a:solidFill>
                <a:latin typeface="Liberation Sans" panose="020B0604020202020204" pitchFamily="34" charset="0"/>
              </a:rPr>
              <a:t>7</a:t>
            </a:r>
            <a:endParaRPr lang="en-US" sz="2500" b="1" dirty="0">
              <a:solidFill>
                <a:schemeClr val="bg1"/>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
        <p:nvSpPr>
          <p:cNvPr id="10"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1"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2"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533400" y="1981200"/>
            <a:ext cx="8229600" cy="45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marL="0" lvl="1" indent="0" algn="l">
              <a:lnSpc>
                <a:spcPct val="115000"/>
              </a:lnSpc>
              <a:spcBef>
                <a:spcPct val="50000"/>
              </a:spcBef>
              <a:buClr>
                <a:srgbClr val="800000"/>
              </a:buClr>
              <a:buSzPct val="80000"/>
            </a:pPr>
            <a:r>
              <a:rPr lang="en-US" altLang="en-US" sz="1900" dirty="0" smtClean="0">
                <a:latin typeface="Liberation Sans" panose="020B0604020202020204" pitchFamily="34" charset="0"/>
              </a:rPr>
              <a:t>Similarities</a:t>
            </a:r>
          </a:p>
          <a:p>
            <a:pPr lvl="1" algn="l">
              <a:lnSpc>
                <a:spcPct val="115000"/>
              </a:lnSpc>
              <a:spcBef>
                <a:spcPct val="50000"/>
              </a:spcBef>
              <a:buClr>
                <a:srgbClr val="800000"/>
              </a:buClr>
              <a:buSzPct val="80000"/>
              <a:buFont typeface="Wingdings" pitchFamily="2" charset="2"/>
              <a:buChar char="u"/>
            </a:pPr>
            <a:r>
              <a:rPr lang="en-US" sz="1900" b="0" dirty="0" smtClean="0">
                <a:latin typeface="Liberation Sans" panose="020B0604020202020204" pitchFamily="34" charset="0"/>
              </a:rPr>
              <a:t>Under </a:t>
            </a:r>
            <a:r>
              <a:rPr lang="en-US" sz="1900" b="0" dirty="0">
                <a:latin typeface="Liberation Sans" panose="020B0604020202020204" pitchFamily="34" charset="0"/>
              </a:rPr>
              <a:t>both IFRS and GAAP, interest costs incurred during construction are capitalized. Recently</a:t>
            </a:r>
            <a:r>
              <a:rPr lang="en-US" sz="1900" b="0" dirty="0" smtClean="0">
                <a:latin typeface="Liberation Sans" panose="020B0604020202020204" pitchFamily="34" charset="0"/>
              </a:rPr>
              <a:t>, IFRS </a:t>
            </a:r>
            <a:r>
              <a:rPr lang="en-US" sz="1900" b="0" dirty="0">
                <a:latin typeface="Liberation Sans" panose="020B0604020202020204" pitchFamily="34" charset="0"/>
              </a:rPr>
              <a:t>converged to GAAP requirements in this area</a:t>
            </a:r>
            <a:r>
              <a:rPr lang="en-US" sz="1900" b="0" dirty="0" smtClean="0">
                <a:latin typeface="Liberation Sans" panose="020B0604020202020204" pitchFamily="34" charset="0"/>
              </a:rPr>
              <a:t>. </a:t>
            </a:r>
          </a:p>
          <a:p>
            <a:pPr lvl="1" algn="l">
              <a:lnSpc>
                <a:spcPct val="115000"/>
              </a:lnSpc>
              <a:spcBef>
                <a:spcPct val="50000"/>
              </a:spcBef>
              <a:buClr>
                <a:srgbClr val="800000"/>
              </a:buClr>
              <a:buSzPct val="80000"/>
              <a:buFont typeface="Wingdings" pitchFamily="2" charset="2"/>
              <a:buChar char="u"/>
            </a:pPr>
            <a:r>
              <a:rPr lang="en-US" sz="1900" b="0" dirty="0" smtClean="0">
                <a:latin typeface="Liberation Sans" panose="020B0604020202020204" pitchFamily="34" charset="0"/>
              </a:rPr>
              <a:t>IFRS </a:t>
            </a:r>
            <a:r>
              <a:rPr lang="en-US" sz="1900" b="0" dirty="0">
                <a:latin typeface="Liberation Sans" panose="020B0604020202020204" pitchFamily="34" charset="0"/>
              </a:rPr>
              <a:t>also views depreciation as an allocation of cost over an asset’s useful life. IFRS permits </a:t>
            </a:r>
            <a:r>
              <a:rPr lang="en-US" sz="1900" b="0" dirty="0" smtClean="0">
                <a:latin typeface="Liberation Sans" panose="020B0604020202020204" pitchFamily="34" charset="0"/>
              </a:rPr>
              <a:t>the same </a:t>
            </a:r>
            <a:r>
              <a:rPr lang="en-US" sz="1900" b="0" dirty="0">
                <a:latin typeface="Liberation Sans" panose="020B0604020202020204" pitchFamily="34" charset="0"/>
              </a:rPr>
              <a:t>depreciation methods (e.g., straight-line, accelerated, and units-of-activity) as GAAP</a:t>
            </a:r>
            <a:r>
              <a:rPr lang="en-US" sz="1900" b="0" dirty="0" smtClean="0">
                <a:latin typeface="Liberation Sans" panose="020B0604020202020204" pitchFamily="34" charset="0"/>
              </a:rPr>
              <a:t>. </a:t>
            </a:r>
          </a:p>
          <a:p>
            <a:pPr lvl="1" algn="l">
              <a:lnSpc>
                <a:spcPct val="115000"/>
              </a:lnSpc>
              <a:spcBef>
                <a:spcPct val="50000"/>
              </a:spcBef>
              <a:buClr>
                <a:srgbClr val="800000"/>
              </a:buClr>
              <a:buSzPct val="80000"/>
              <a:buFont typeface="Wingdings" pitchFamily="2" charset="2"/>
              <a:buChar char="u"/>
            </a:pPr>
            <a:r>
              <a:rPr lang="en-US" sz="1900" b="0" dirty="0" smtClean="0">
                <a:latin typeface="Liberation Sans" panose="020B0604020202020204" pitchFamily="34" charset="0"/>
              </a:rPr>
              <a:t>Under </a:t>
            </a:r>
            <a:r>
              <a:rPr lang="en-US" sz="1900" b="0" dirty="0">
                <a:latin typeface="Liberation Sans" panose="020B0604020202020204" pitchFamily="34" charset="0"/>
              </a:rPr>
              <a:t>both GAAP and IFRS, changes in the depreciation method used and changes in useful life </a:t>
            </a:r>
            <a:r>
              <a:rPr lang="en-US" sz="1900" b="0" dirty="0" smtClean="0">
                <a:latin typeface="Liberation Sans" panose="020B0604020202020204" pitchFamily="34" charset="0"/>
              </a:rPr>
              <a:t>are handled </a:t>
            </a:r>
            <a:r>
              <a:rPr lang="en-US" sz="1900" b="0" dirty="0">
                <a:latin typeface="Liberation Sans" panose="020B0604020202020204" pitchFamily="34" charset="0"/>
              </a:rPr>
              <a:t>in current and future periods. Prior periods are not affected. GAAP recently conformed </a:t>
            </a:r>
            <a:r>
              <a:rPr lang="en-US" sz="1900" b="0" dirty="0" smtClean="0">
                <a:latin typeface="Liberation Sans" panose="020B0604020202020204" pitchFamily="34" charset="0"/>
              </a:rPr>
              <a:t>to international </a:t>
            </a:r>
            <a:r>
              <a:rPr lang="en-US" sz="1900" b="0" dirty="0">
                <a:latin typeface="Liberation Sans" panose="020B0604020202020204" pitchFamily="34" charset="0"/>
              </a:rPr>
              <a:t>standards in the accounting for changes in depreciation methods.</a:t>
            </a:r>
            <a:endParaRPr lang="en-US" altLang="en-US" sz="1900" b="0" dirty="0">
              <a:latin typeface="Liberation Sans" panose="020B0604020202020204" pitchFamily="34" charset="0"/>
            </a:endParaRPr>
          </a:p>
        </p:txBody>
      </p:sp>
      <p:sp>
        <p:nvSpPr>
          <p:cNvPr id="75779"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dirty="0">
                <a:solidFill>
                  <a:schemeClr val="accent6">
                    <a:lumMod val="75000"/>
                  </a:schemeClr>
                </a:solidFill>
                <a:latin typeface="Liberation Sans" panose="020B0604020202020204" pitchFamily="34" charset="0"/>
              </a:rPr>
              <a:t>Key Points</a:t>
            </a:r>
          </a:p>
        </p:txBody>
      </p:sp>
      <p:sp>
        <p:nvSpPr>
          <p:cNvPr id="7680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7"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533400" y="1981200"/>
            <a:ext cx="8229600" cy="401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marL="0" lvl="1" indent="0" algn="l">
              <a:lnSpc>
                <a:spcPct val="115000"/>
              </a:lnSpc>
              <a:spcBef>
                <a:spcPct val="50000"/>
              </a:spcBef>
              <a:buClr>
                <a:srgbClr val="800000"/>
              </a:buClr>
              <a:buSzPct val="80000"/>
            </a:pPr>
            <a:r>
              <a:rPr lang="en-US" altLang="en-US" sz="1900" dirty="0" smtClean="0">
                <a:latin typeface="Liberation Sans" panose="020B0604020202020204" pitchFamily="34" charset="0"/>
              </a:rPr>
              <a:t>Similarities</a:t>
            </a:r>
          </a:p>
          <a:p>
            <a:pPr lvl="1" algn="l">
              <a:lnSpc>
                <a:spcPct val="115000"/>
              </a:lnSpc>
              <a:spcBef>
                <a:spcPct val="50000"/>
              </a:spcBef>
              <a:buClr>
                <a:srgbClr val="800000"/>
              </a:buClr>
              <a:buSzPct val="80000"/>
              <a:buFont typeface="Wingdings" pitchFamily="2" charset="2"/>
              <a:buChar char="u"/>
            </a:pPr>
            <a:r>
              <a:rPr lang="en-US" sz="1900" b="0" dirty="0" smtClean="0">
                <a:latin typeface="Liberation Sans" panose="020B0604020202020204" pitchFamily="34" charset="0"/>
              </a:rPr>
              <a:t>The </a:t>
            </a:r>
            <a:r>
              <a:rPr lang="en-US" sz="1900" b="0" dirty="0">
                <a:latin typeface="Liberation Sans" panose="020B0604020202020204" pitchFamily="34" charset="0"/>
              </a:rPr>
              <a:t>accounting for subsequent expenditures (such as ordinary repairs and additions) are </a:t>
            </a:r>
            <a:r>
              <a:rPr lang="en-US" sz="1900" b="0" dirty="0" smtClean="0">
                <a:latin typeface="Liberation Sans" panose="020B0604020202020204" pitchFamily="34" charset="0"/>
              </a:rPr>
              <a:t>essentially the </a:t>
            </a:r>
            <a:r>
              <a:rPr lang="en-US" sz="1900" b="0" dirty="0">
                <a:latin typeface="Liberation Sans" panose="020B0604020202020204" pitchFamily="34" charset="0"/>
              </a:rPr>
              <a:t>same under IFRS and GAAP</a:t>
            </a:r>
            <a:r>
              <a:rPr lang="en-US" sz="1900" b="0" dirty="0" smtClean="0">
                <a:latin typeface="Liberation Sans" panose="020B0604020202020204" pitchFamily="34" charset="0"/>
              </a:rPr>
              <a:t>.  </a:t>
            </a:r>
          </a:p>
          <a:p>
            <a:pPr lvl="1" algn="l">
              <a:lnSpc>
                <a:spcPct val="115000"/>
              </a:lnSpc>
              <a:spcBef>
                <a:spcPct val="50000"/>
              </a:spcBef>
              <a:buClr>
                <a:srgbClr val="800000"/>
              </a:buClr>
              <a:buSzPct val="80000"/>
              <a:buFont typeface="Wingdings" pitchFamily="2" charset="2"/>
              <a:buChar char="u"/>
            </a:pPr>
            <a:r>
              <a:rPr lang="en-US" sz="1900" b="0" dirty="0" smtClean="0">
                <a:latin typeface="Liberation Sans" panose="020B0604020202020204" pitchFamily="34" charset="0"/>
              </a:rPr>
              <a:t>The </a:t>
            </a:r>
            <a:r>
              <a:rPr lang="en-US" sz="1900" b="0" dirty="0">
                <a:latin typeface="Liberation Sans" panose="020B0604020202020204" pitchFamily="34" charset="0"/>
              </a:rPr>
              <a:t>accounting for plant asset disposals is essentially the same under IFRS and GAAP</a:t>
            </a:r>
            <a:r>
              <a:rPr lang="en-US" sz="1900" b="0" dirty="0" smtClean="0">
                <a:latin typeface="Liberation Sans" panose="020B0604020202020204" pitchFamily="34" charset="0"/>
              </a:rPr>
              <a:t>. </a:t>
            </a:r>
          </a:p>
          <a:p>
            <a:pPr lvl="1" algn="l">
              <a:lnSpc>
                <a:spcPct val="115000"/>
              </a:lnSpc>
              <a:spcBef>
                <a:spcPct val="50000"/>
              </a:spcBef>
              <a:buClr>
                <a:srgbClr val="800000"/>
              </a:buClr>
              <a:buSzPct val="80000"/>
              <a:buFont typeface="Wingdings" pitchFamily="2" charset="2"/>
              <a:buChar char="u"/>
            </a:pPr>
            <a:r>
              <a:rPr lang="en-US" sz="1900" b="0" dirty="0" smtClean="0">
                <a:latin typeface="Liberation Sans" panose="020B0604020202020204" pitchFamily="34" charset="0"/>
              </a:rPr>
              <a:t>Initial </a:t>
            </a:r>
            <a:r>
              <a:rPr lang="en-US" sz="1900" b="0" dirty="0">
                <a:latin typeface="Liberation Sans" panose="020B0604020202020204" pitchFamily="34" charset="0"/>
              </a:rPr>
              <a:t>costs to acquire natural resources are essentially the same under IFRS and GAAP</a:t>
            </a:r>
            <a:r>
              <a:rPr lang="en-US" sz="1900" b="0" dirty="0" smtClean="0">
                <a:latin typeface="Liberation Sans" panose="020B0604020202020204" pitchFamily="34" charset="0"/>
              </a:rPr>
              <a:t>. </a:t>
            </a:r>
          </a:p>
          <a:p>
            <a:pPr lvl="1" algn="l">
              <a:lnSpc>
                <a:spcPct val="115000"/>
              </a:lnSpc>
              <a:spcBef>
                <a:spcPct val="50000"/>
              </a:spcBef>
              <a:buClr>
                <a:srgbClr val="800000"/>
              </a:buClr>
              <a:buSzPct val="80000"/>
              <a:buFont typeface="Wingdings" pitchFamily="2" charset="2"/>
              <a:buChar char="u"/>
            </a:pPr>
            <a:r>
              <a:rPr lang="en-US" sz="1900" b="0" dirty="0" smtClean="0">
                <a:latin typeface="Liberation Sans" panose="020B0604020202020204" pitchFamily="34" charset="0"/>
              </a:rPr>
              <a:t>The definition </a:t>
            </a:r>
            <a:r>
              <a:rPr lang="en-US" sz="1900" b="0" dirty="0">
                <a:latin typeface="Liberation Sans" panose="020B0604020202020204" pitchFamily="34" charset="0"/>
              </a:rPr>
              <a:t>of intangible assets </a:t>
            </a:r>
            <a:r>
              <a:rPr lang="en-US" sz="1900" b="0" dirty="0" smtClean="0">
                <a:latin typeface="Liberation Sans" panose="020B0604020202020204" pitchFamily="34" charset="0"/>
              </a:rPr>
              <a:t>is </a:t>
            </a:r>
            <a:r>
              <a:rPr lang="en-US" sz="1900" b="0" dirty="0">
                <a:latin typeface="Liberation Sans" panose="020B0604020202020204" pitchFamily="34" charset="0"/>
              </a:rPr>
              <a:t>essentially the same under IFRS and GAAP</a:t>
            </a:r>
            <a:r>
              <a:rPr lang="en-US" sz="1900" b="0" dirty="0" smtClean="0">
                <a:latin typeface="Liberation Sans" panose="020B0604020202020204" pitchFamily="34" charset="0"/>
              </a:rPr>
              <a:t>.</a:t>
            </a:r>
          </a:p>
        </p:txBody>
      </p:sp>
      <p:sp>
        <p:nvSpPr>
          <p:cNvPr id="75779"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dirty="0">
                <a:solidFill>
                  <a:schemeClr val="accent6">
                    <a:lumMod val="75000"/>
                  </a:schemeClr>
                </a:solidFill>
                <a:latin typeface="Liberation Sans" panose="020B0604020202020204" pitchFamily="34" charset="0"/>
              </a:rPr>
              <a:t>Key Points</a:t>
            </a:r>
          </a:p>
        </p:txBody>
      </p:sp>
      <p:sp>
        <p:nvSpPr>
          <p:cNvPr id="7680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7"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extLst>
      <p:ext uri="{BB962C8B-B14F-4D97-AF65-F5344CB8AC3E}">
        <p14:creationId xmlns:p14="http://schemas.microsoft.com/office/powerpoint/2010/main" val="2340618443"/>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533400" y="1981200"/>
            <a:ext cx="8229600"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marL="0" lvl="1" indent="0" algn="l">
              <a:lnSpc>
                <a:spcPct val="115000"/>
              </a:lnSpc>
              <a:spcBef>
                <a:spcPct val="50000"/>
              </a:spcBef>
              <a:buClr>
                <a:srgbClr val="800000"/>
              </a:buClr>
              <a:buSzPct val="80000"/>
            </a:pPr>
            <a:r>
              <a:rPr lang="en-US" altLang="en-US" sz="1900" dirty="0" smtClean="0">
                <a:latin typeface="Liberation Sans" panose="020B0604020202020204" pitchFamily="34" charset="0"/>
              </a:rPr>
              <a:t>Similarities</a:t>
            </a:r>
          </a:p>
          <a:p>
            <a:pPr lvl="1" algn="l">
              <a:lnSpc>
                <a:spcPct val="115000"/>
              </a:lnSpc>
              <a:spcBef>
                <a:spcPct val="50000"/>
              </a:spcBef>
              <a:buClr>
                <a:srgbClr val="800000"/>
              </a:buClr>
              <a:buSzPct val="80000"/>
              <a:buFont typeface="Wingdings" pitchFamily="2" charset="2"/>
              <a:buChar char="u"/>
            </a:pPr>
            <a:r>
              <a:rPr lang="en-US" sz="1900" b="0" dirty="0" smtClean="0">
                <a:latin typeface="Liberation Sans" panose="020B0604020202020204" pitchFamily="34" charset="0"/>
              </a:rPr>
              <a:t>The </a:t>
            </a:r>
            <a:r>
              <a:rPr lang="en-US" sz="1900" b="0" dirty="0">
                <a:latin typeface="Liberation Sans" panose="020B0604020202020204" pitchFamily="34" charset="0"/>
              </a:rPr>
              <a:t>accounting for exchanges of nonmonetary assets has recently converged between IFRS </a:t>
            </a:r>
            <a:r>
              <a:rPr lang="en-US" sz="1900" b="0" dirty="0" smtClean="0">
                <a:latin typeface="Liberation Sans" panose="020B0604020202020204" pitchFamily="34" charset="0"/>
              </a:rPr>
              <a:t>and GAAP</a:t>
            </a:r>
            <a:r>
              <a:rPr lang="en-US" sz="1900" b="0" dirty="0">
                <a:latin typeface="Liberation Sans" panose="020B0604020202020204" pitchFamily="34" charset="0"/>
              </a:rPr>
              <a:t>. GAAP now requires that gains on exchanges of nonmonetary assets be recognized if </a:t>
            </a:r>
            <a:r>
              <a:rPr lang="en-US" sz="1900" b="0" dirty="0" smtClean="0">
                <a:latin typeface="Liberation Sans" panose="020B0604020202020204" pitchFamily="34" charset="0"/>
              </a:rPr>
              <a:t>the exchange </a:t>
            </a:r>
            <a:r>
              <a:rPr lang="en-US" sz="1900" b="0" dirty="0">
                <a:latin typeface="Liberation Sans" panose="020B0604020202020204" pitchFamily="34" charset="0"/>
              </a:rPr>
              <a:t>has commercial substance. This is the same framework used in IFRS</a:t>
            </a:r>
            <a:r>
              <a:rPr lang="en-US" sz="1900" b="0" dirty="0" smtClean="0">
                <a:latin typeface="Liberation Sans" panose="020B0604020202020204" pitchFamily="34" charset="0"/>
              </a:rPr>
              <a:t>.</a:t>
            </a:r>
          </a:p>
          <a:p>
            <a:pPr marL="0" lvl="1" indent="0" algn="l">
              <a:lnSpc>
                <a:spcPct val="115000"/>
              </a:lnSpc>
              <a:spcBef>
                <a:spcPct val="50000"/>
              </a:spcBef>
              <a:buClr>
                <a:srgbClr val="800000"/>
              </a:buClr>
              <a:buSzPct val="80000"/>
            </a:pPr>
            <a:r>
              <a:rPr lang="en-US" altLang="en-US" sz="1900" dirty="0" smtClean="0">
                <a:latin typeface="Liberation Sans" panose="020B0604020202020204" pitchFamily="34" charset="0"/>
              </a:rPr>
              <a:t>Differences</a:t>
            </a:r>
          </a:p>
          <a:p>
            <a:pPr lvl="1" algn="l">
              <a:lnSpc>
                <a:spcPct val="115000"/>
              </a:lnSpc>
              <a:spcBef>
                <a:spcPct val="50000"/>
              </a:spcBef>
              <a:buClr>
                <a:srgbClr val="800000"/>
              </a:buClr>
              <a:buSzPct val="80000"/>
              <a:buFont typeface="Wingdings" pitchFamily="2" charset="2"/>
              <a:buChar char="u"/>
            </a:pPr>
            <a:r>
              <a:rPr lang="en-US" sz="1900" b="0" dirty="0" smtClean="0">
                <a:latin typeface="Liberation Sans" panose="020B0604020202020204" pitchFamily="34" charset="0"/>
              </a:rPr>
              <a:t>IFRS </a:t>
            </a:r>
            <a:r>
              <a:rPr lang="en-US" sz="1900" b="0" dirty="0">
                <a:latin typeface="Liberation Sans" panose="020B0604020202020204" pitchFamily="34" charset="0"/>
              </a:rPr>
              <a:t>uses the term residual value rather than salvage value to refer to an owner’s estimate of </a:t>
            </a:r>
            <a:r>
              <a:rPr lang="en-US" sz="1900" b="0" dirty="0" smtClean="0">
                <a:latin typeface="Liberation Sans" panose="020B0604020202020204" pitchFamily="34" charset="0"/>
              </a:rPr>
              <a:t>an asset’s </a:t>
            </a:r>
            <a:r>
              <a:rPr lang="en-US" sz="1900" b="0" dirty="0">
                <a:latin typeface="Liberation Sans" panose="020B0604020202020204" pitchFamily="34" charset="0"/>
              </a:rPr>
              <a:t>value at the end of its useful life for that owner.</a:t>
            </a:r>
            <a:endParaRPr lang="en-US" altLang="en-US" sz="1900" b="0" dirty="0">
              <a:latin typeface="Liberation Sans" panose="020B0604020202020204" pitchFamily="34" charset="0"/>
            </a:endParaRPr>
          </a:p>
        </p:txBody>
      </p:sp>
      <p:sp>
        <p:nvSpPr>
          <p:cNvPr id="75779"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dirty="0">
                <a:solidFill>
                  <a:schemeClr val="accent6">
                    <a:lumMod val="75000"/>
                  </a:schemeClr>
                </a:solidFill>
                <a:latin typeface="Liberation Sans" panose="020B0604020202020204" pitchFamily="34" charset="0"/>
              </a:rPr>
              <a:t>Key Points</a:t>
            </a:r>
          </a:p>
        </p:txBody>
      </p:sp>
      <p:sp>
        <p:nvSpPr>
          <p:cNvPr id="7680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7"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extLst>
      <p:ext uri="{BB962C8B-B14F-4D97-AF65-F5344CB8AC3E}">
        <p14:creationId xmlns:p14="http://schemas.microsoft.com/office/powerpoint/2010/main" val="2183978029"/>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533400" y="1981200"/>
            <a:ext cx="8229600" cy="408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marL="0" lvl="1" indent="0" algn="l">
              <a:lnSpc>
                <a:spcPct val="115000"/>
              </a:lnSpc>
              <a:spcBef>
                <a:spcPct val="50000"/>
              </a:spcBef>
              <a:buClr>
                <a:srgbClr val="800000"/>
              </a:buClr>
              <a:buSzPct val="80000"/>
            </a:pPr>
            <a:r>
              <a:rPr lang="en-US" altLang="en-US" sz="1900" dirty="0" smtClean="0">
                <a:latin typeface="Liberation Sans" panose="020B0604020202020204" pitchFamily="34" charset="0"/>
              </a:rPr>
              <a:t>Differences</a:t>
            </a:r>
          </a:p>
          <a:p>
            <a:pPr lvl="1" algn="l">
              <a:lnSpc>
                <a:spcPct val="115000"/>
              </a:lnSpc>
              <a:spcBef>
                <a:spcPct val="50000"/>
              </a:spcBef>
              <a:buClr>
                <a:srgbClr val="800000"/>
              </a:buClr>
              <a:buSzPct val="80000"/>
              <a:buFont typeface="Wingdings" pitchFamily="2" charset="2"/>
              <a:buChar char="u"/>
            </a:pPr>
            <a:r>
              <a:rPr lang="en-US" sz="1900" b="0" dirty="0" smtClean="0">
                <a:latin typeface="Liberation Sans" panose="020B0604020202020204" pitchFamily="34" charset="0"/>
              </a:rPr>
              <a:t>IFRS </a:t>
            </a:r>
            <a:r>
              <a:rPr lang="en-US" sz="1900" b="0" dirty="0">
                <a:latin typeface="Liberation Sans" panose="020B0604020202020204" pitchFamily="34" charset="0"/>
              </a:rPr>
              <a:t>allows companies to revalue plant assets to fair value at the reporting date. Companies </a:t>
            </a:r>
            <a:r>
              <a:rPr lang="en-US" sz="1900" b="0" dirty="0" smtClean="0">
                <a:latin typeface="Liberation Sans" panose="020B0604020202020204" pitchFamily="34" charset="0"/>
              </a:rPr>
              <a:t>that choose </a:t>
            </a:r>
            <a:r>
              <a:rPr lang="en-US" sz="1900" b="0" dirty="0">
                <a:latin typeface="Liberation Sans" panose="020B0604020202020204" pitchFamily="34" charset="0"/>
              </a:rPr>
              <a:t>to use the revaluation framework must follow revaluation procedures. If revaluation is used</a:t>
            </a:r>
            <a:r>
              <a:rPr lang="en-US" sz="1900" b="0" dirty="0" smtClean="0">
                <a:latin typeface="Liberation Sans" panose="020B0604020202020204" pitchFamily="34" charset="0"/>
              </a:rPr>
              <a:t>, it </a:t>
            </a:r>
            <a:r>
              <a:rPr lang="en-US" sz="1900" b="0" dirty="0">
                <a:latin typeface="Liberation Sans" panose="020B0604020202020204" pitchFamily="34" charset="0"/>
              </a:rPr>
              <a:t>must be applied to all assets in a class of assets. Assets that are experiencing rapid price </a:t>
            </a:r>
            <a:r>
              <a:rPr lang="en-US" sz="1900" b="0" dirty="0" smtClean="0">
                <a:latin typeface="Liberation Sans" panose="020B0604020202020204" pitchFamily="34" charset="0"/>
              </a:rPr>
              <a:t>changes must </a:t>
            </a:r>
            <a:r>
              <a:rPr lang="en-US" sz="1900" b="0" dirty="0">
                <a:latin typeface="Liberation Sans" panose="020B0604020202020204" pitchFamily="34" charset="0"/>
              </a:rPr>
              <a:t>be revalued on an annual basis, otherwise less frequent revaluation is </a:t>
            </a:r>
            <a:r>
              <a:rPr lang="en-US" sz="1900" b="0" dirty="0" smtClean="0">
                <a:latin typeface="Liberation Sans" panose="020B0604020202020204" pitchFamily="34" charset="0"/>
              </a:rPr>
              <a:t>acceptable.</a:t>
            </a:r>
          </a:p>
          <a:p>
            <a:pPr lvl="1" algn="l">
              <a:lnSpc>
                <a:spcPct val="115000"/>
              </a:lnSpc>
              <a:spcBef>
                <a:spcPct val="50000"/>
              </a:spcBef>
              <a:buClr>
                <a:srgbClr val="800000"/>
              </a:buClr>
              <a:buSzPct val="80000"/>
              <a:buFont typeface="Wingdings" pitchFamily="2" charset="2"/>
              <a:buChar char="u"/>
            </a:pPr>
            <a:r>
              <a:rPr lang="en-US" sz="1900" b="0" dirty="0" smtClean="0">
                <a:latin typeface="Liberation Sans" panose="020B0604020202020204" pitchFamily="34" charset="0"/>
              </a:rPr>
              <a:t>IFRS </a:t>
            </a:r>
            <a:r>
              <a:rPr lang="en-US" sz="1900" b="0" dirty="0">
                <a:latin typeface="Liberation Sans" panose="020B0604020202020204" pitchFamily="34" charset="0"/>
              </a:rPr>
              <a:t>requires component depreciation. Component depreciation </a:t>
            </a:r>
            <a:r>
              <a:rPr lang="en-US" sz="1900" b="0" dirty="0" smtClean="0">
                <a:latin typeface="Liberation Sans" panose="020B0604020202020204" pitchFamily="34" charset="0"/>
              </a:rPr>
              <a:t>specifies </a:t>
            </a:r>
            <a:r>
              <a:rPr lang="en-US" sz="1900" b="0" dirty="0">
                <a:latin typeface="Liberation Sans" panose="020B0604020202020204" pitchFamily="34" charset="0"/>
              </a:rPr>
              <a:t>that any </a:t>
            </a:r>
            <a:r>
              <a:rPr lang="en-US" sz="1900" b="0" dirty="0" smtClean="0">
                <a:latin typeface="Liberation Sans" panose="020B0604020202020204" pitchFamily="34" charset="0"/>
              </a:rPr>
              <a:t>significant parts </a:t>
            </a:r>
            <a:r>
              <a:rPr lang="en-US" sz="1900" b="0" dirty="0">
                <a:latin typeface="Liberation Sans" panose="020B0604020202020204" pitchFamily="34" charset="0"/>
              </a:rPr>
              <a:t>of a depreciable asset that have different estimated useful lives should be separately depreciated</a:t>
            </a:r>
            <a:r>
              <a:rPr lang="en-US" sz="1900" b="0" dirty="0" smtClean="0">
                <a:latin typeface="Liberation Sans" panose="020B0604020202020204" pitchFamily="34" charset="0"/>
              </a:rPr>
              <a:t>. Component </a:t>
            </a:r>
            <a:r>
              <a:rPr lang="en-US" sz="1900" b="0" dirty="0">
                <a:latin typeface="Liberation Sans" panose="020B0604020202020204" pitchFamily="34" charset="0"/>
              </a:rPr>
              <a:t>depreciation is allowed under GAAP but is seldom used.</a:t>
            </a:r>
          </a:p>
        </p:txBody>
      </p:sp>
      <p:sp>
        <p:nvSpPr>
          <p:cNvPr id="75779"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dirty="0">
                <a:solidFill>
                  <a:schemeClr val="accent6">
                    <a:lumMod val="75000"/>
                  </a:schemeClr>
                </a:solidFill>
                <a:latin typeface="Liberation Sans" panose="020B0604020202020204" pitchFamily="34" charset="0"/>
              </a:rPr>
              <a:t>Key Points</a:t>
            </a:r>
          </a:p>
        </p:txBody>
      </p:sp>
      <p:sp>
        <p:nvSpPr>
          <p:cNvPr id="7680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7"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extLst>
      <p:ext uri="{BB962C8B-B14F-4D97-AF65-F5344CB8AC3E}">
        <p14:creationId xmlns:p14="http://schemas.microsoft.com/office/powerpoint/2010/main" val="2142521625"/>
      </p:ext>
    </p:extLst>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533400" y="1981200"/>
            <a:ext cx="8229600" cy="341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marL="0" lvl="1" indent="0" algn="l">
              <a:lnSpc>
                <a:spcPct val="115000"/>
              </a:lnSpc>
              <a:spcBef>
                <a:spcPct val="50000"/>
              </a:spcBef>
              <a:buClr>
                <a:srgbClr val="800000"/>
              </a:buClr>
              <a:buSzPct val="80000"/>
            </a:pPr>
            <a:r>
              <a:rPr lang="en-US" altLang="en-US" sz="1900" dirty="0" smtClean="0">
                <a:latin typeface="Liberation Sans" panose="020B0604020202020204" pitchFamily="34" charset="0"/>
              </a:rPr>
              <a:t>Differences</a:t>
            </a:r>
          </a:p>
          <a:p>
            <a:pPr lvl="1" algn="l">
              <a:lnSpc>
                <a:spcPct val="115000"/>
              </a:lnSpc>
              <a:spcBef>
                <a:spcPct val="50000"/>
              </a:spcBef>
              <a:buClr>
                <a:srgbClr val="800000"/>
              </a:buClr>
              <a:buSzPct val="80000"/>
              <a:buFont typeface="Wingdings" pitchFamily="2" charset="2"/>
              <a:buChar char="u"/>
            </a:pPr>
            <a:r>
              <a:rPr lang="en-US" sz="1900" b="0" dirty="0" smtClean="0">
                <a:latin typeface="Liberation Sans" panose="020B0604020202020204" pitchFamily="34" charset="0"/>
              </a:rPr>
              <a:t>As </a:t>
            </a:r>
            <a:r>
              <a:rPr lang="en-US" sz="1900" b="0" dirty="0">
                <a:latin typeface="Liberation Sans" panose="020B0604020202020204" pitchFamily="34" charset="0"/>
              </a:rPr>
              <a:t>in GAAP, under IFRS the costs associated with research and development are segregated into </a:t>
            </a:r>
            <a:r>
              <a:rPr lang="en-US" sz="1900" b="0" dirty="0" smtClean="0">
                <a:latin typeface="Liberation Sans" panose="020B0604020202020204" pitchFamily="34" charset="0"/>
              </a:rPr>
              <a:t>the two </a:t>
            </a:r>
            <a:r>
              <a:rPr lang="en-US" sz="1900" b="0" dirty="0">
                <a:latin typeface="Liberation Sans" panose="020B0604020202020204" pitchFamily="34" charset="0"/>
              </a:rPr>
              <a:t>components. Costs in the research phase are always expensed under both IFRS and GAAP</a:t>
            </a:r>
            <a:r>
              <a:rPr lang="en-US" sz="1900" b="0" dirty="0" smtClean="0">
                <a:latin typeface="Liberation Sans" panose="020B0604020202020204" pitchFamily="34" charset="0"/>
              </a:rPr>
              <a:t>. Under </a:t>
            </a:r>
            <a:r>
              <a:rPr lang="en-US" sz="1900" b="0" dirty="0">
                <a:latin typeface="Liberation Sans" panose="020B0604020202020204" pitchFamily="34" charset="0"/>
              </a:rPr>
              <a:t>IFRS, however, costs in the development phase are capitalized as Development Costs </a:t>
            </a:r>
            <a:r>
              <a:rPr lang="en-US" sz="1900" b="0" dirty="0" smtClean="0">
                <a:latin typeface="Liberation Sans" panose="020B0604020202020204" pitchFamily="34" charset="0"/>
              </a:rPr>
              <a:t>once technological </a:t>
            </a:r>
            <a:r>
              <a:rPr lang="en-US" sz="1900" b="0" dirty="0">
                <a:latin typeface="Liberation Sans" panose="020B0604020202020204" pitchFamily="34" charset="0"/>
              </a:rPr>
              <a:t>feasibility is achieved</a:t>
            </a:r>
            <a:r>
              <a:rPr lang="en-US" sz="1900" b="0" dirty="0" smtClean="0">
                <a:latin typeface="Liberation Sans" panose="020B0604020202020204" pitchFamily="34" charset="0"/>
              </a:rPr>
              <a:t>. </a:t>
            </a:r>
          </a:p>
          <a:p>
            <a:pPr lvl="1" algn="l">
              <a:lnSpc>
                <a:spcPct val="115000"/>
              </a:lnSpc>
              <a:spcBef>
                <a:spcPct val="50000"/>
              </a:spcBef>
              <a:buClr>
                <a:srgbClr val="800000"/>
              </a:buClr>
              <a:buSzPct val="80000"/>
              <a:buFont typeface="Wingdings" pitchFamily="2" charset="2"/>
              <a:buChar char="u"/>
            </a:pPr>
            <a:r>
              <a:rPr lang="en-US" sz="1900" b="0" dirty="0" smtClean="0">
                <a:latin typeface="Liberation Sans" panose="020B0604020202020204" pitchFamily="34" charset="0"/>
              </a:rPr>
              <a:t>IFRS </a:t>
            </a:r>
            <a:r>
              <a:rPr lang="en-US" sz="1900" b="0" dirty="0">
                <a:latin typeface="Liberation Sans" panose="020B0604020202020204" pitchFamily="34" charset="0"/>
              </a:rPr>
              <a:t>permits revaluation of intangible assets (except for goodwill). GAAP prohibits revaluation </a:t>
            </a:r>
            <a:r>
              <a:rPr lang="en-US" sz="1900" b="0" dirty="0" smtClean="0">
                <a:latin typeface="Liberation Sans" panose="020B0604020202020204" pitchFamily="34" charset="0"/>
              </a:rPr>
              <a:t>of intangible </a:t>
            </a:r>
            <a:r>
              <a:rPr lang="en-US" sz="1900" b="0" dirty="0">
                <a:latin typeface="Liberation Sans" panose="020B0604020202020204" pitchFamily="34" charset="0"/>
              </a:rPr>
              <a:t>assets.</a:t>
            </a:r>
          </a:p>
        </p:txBody>
      </p:sp>
      <p:sp>
        <p:nvSpPr>
          <p:cNvPr id="75779"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dirty="0">
                <a:solidFill>
                  <a:schemeClr val="accent6">
                    <a:lumMod val="75000"/>
                  </a:schemeClr>
                </a:solidFill>
                <a:latin typeface="Liberation Sans" panose="020B0604020202020204" pitchFamily="34" charset="0"/>
              </a:rPr>
              <a:t>Key Points</a:t>
            </a:r>
          </a:p>
        </p:txBody>
      </p:sp>
      <p:sp>
        <p:nvSpPr>
          <p:cNvPr id="7680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7"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extLst>
      <p:ext uri="{BB962C8B-B14F-4D97-AF65-F5344CB8AC3E}">
        <p14:creationId xmlns:p14="http://schemas.microsoft.com/office/powerpoint/2010/main" val="194857866"/>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533400" y="14478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dirty="0">
                <a:solidFill>
                  <a:schemeClr val="accent6">
                    <a:lumMod val="75000"/>
                  </a:schemeClr>
                </a:solidFill>
                <a:latin typeface="Liberation Sans" panose="020B0604020202020204" pitchFamily="34" charset="0"/>
              </a:rPr>
              <a:t>Looking to the Future</a:t>
            </a:r>
          </a:p>
        </p:txBody>
      </p:sp>
      <p:sp>
        <p:nvSpPr>
          <p:cNvPr id="82947" name="Rectangle 4"/>
          <p:cNvSpPr>
            <a:spLocks noChangeArrowheads="1"/>
          </p:cNvSpPr>
          <p:nvPr/>
        </p:nvSpPr>
        <p:spPr bwMode="auto">
          <a:xfrm>
            <a:off x="533400" y="1981200"/>
            <a:ext cx="7924800" cy="115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pPr>
            <a:r>
              <a:rPr lang="en-US" sz="1900" b="0" dirty="0" smtClean="0">
                <a:latin typeface="Liberation Sans" panose="020B0604020202020204" pitchFamily="34" charset="0"/>
              </a:rPr>
              <a:t>The </a:t>
            </a:r>
            <a:r>
              <a:rPr lang="en-US" sz="1900" b="0" dirty="0">
                <a:latin typeface="Liberation Sans" panose="020B0604020202020204" pitchFamily="34" charset="0"/>
              </a:rPr>
              <a:t>IASB and FASB have </a:t>
            </a:r>
            <a:r>
              <a:rPr lang="en-US" sz="1900" b="0" dirty="0" smtClean="0">
                <a:latin typeface="Liberation Sans" panose="020B0604020202020204" pitchFamily="34" charset="0"/>
              </a:rPr>
              <a:t>identified </a:t>
            </a:r>
            <a:r>
              <a:rPr lang="en-US" sz="1900" b="0" dirty="0">
                <a:latin typeface="Liberation Sans" panose="020B0604020202020204" pitchFamily="34" charset="0"/>
              </a:rPr>
              <a:t>a project that would consider expanded recognition of </a:t>
            </a:r>
            <a:r>
              <a:rPr lang="en-US" sz="1900" b="0" dirty="0" smtClean="0">
                <a:latin typeface="Liberation Sans" panose="020B0604020202020204" pitchFamily="34" charset="0"/>
              </a:rPr>
              <a:t>internally generated </a:t>
            </a:r>
            <a:r>
              <a:rPr lang="en-US" sz="1900" b="0" dirty="0">
                <a:latin typeface="Liberation Sans" panose="020B0604020202020204" pitchFamily="34" charset="0"/>
              </a:rPr>
              <a:t>intangible assets. IFRS permits more recognition of intangibles compared to GAAP.</a:t>
            </a:r>
            <a:endParaRPr lang="en-US" altLang="en-US" sz="1900" b="0" dirty="0">
              <a:latin typeface="Liberation Sans" panose="020B0604020202020204" pitchFamily="34" charset="0"/>
            </a:endParaRPr>
          </a:p>
        </p:txBody>
      </p:sp>
      <p:sp>
        <p:nvSpPr>
          <p:cNvPr id="8294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7"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533400" y="1981200"/>
            <a:ext cx="7924800" cy="413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ct val="50000"/>
              </a:spcBef>
              <a:buClr>
                <a:srgbClr val="800000"/>
              </a:buClr>
              <a:buSzPct val="80000"/>
              <a:buFont typeface="Wingdings" pitchFamily="2" charset="2"/>
              <a:buNone/>
            </a:pPr>
            <a:r>
              <a:rPr lang="en-US" altLang="en-US" sz="2000" b="0" dirty="0">
                <a:latin typeface="Liberation Sans" panose="020B0604020202020204" pitchFamily="34" charset="0"/>
              </a:rPr>
              <a:t>Which of the following statements is </a:t>
            </a:r>
            <a:r>
              <a:rPr lang="en-US" altLang="en-US" sz="2000" dirty="0">
                <a:latin typeface="Liberation Sans" panose="020B0604020202020204" pitchFamily="34" charset="0"/>
              </a:rPr>
              <a:t>correct</a:t>
            </a:r>
            <a:r>
              <a:rPr lang="en-US" altLang="en-US" sz="2000" b="0" dirty="0">
                <a:latin typeface="Liberation Sans" panose="020B0604020202020204" pitchFamily="34" charset="0"/>
              </a:rPr>
              <a:t>?</a:t>
            </a:r>
          </a:p>
          <a:p>
            <a:pPr marL="804863" lvl="1" indent="-463550" algn="l">
              <a:lnSpc>
                <a:spcPct val="125000"/>
              </a:lnSpc>
              <a:spcBef>
                <a:spcPct val="50000"/>
              </a:spcBef>
              <a:buClr>
                <a:schemeClr val="tx1"/>
              </a:buClr>
              <a:buFont typeface="Wingdings" pitchFamily="2" charset="2"/>
              <a:buAutoNum type="alphaLcParenR"/>
            </a:pPr>
            <a:r>
              <a:rPr lang="en-US" altLang="en-US" sz="2000" b="0" dirty="0">
                <a:latin typeface="Liberation Sans" panose="020B0604020202020204" pitchFamily="34" charset="0"/>
              </a:rPr>
              <a:t>Both IFRS and GAAP permit revaluation of property, plant, and equipment and intangible assets (except for goodwill).</a:t>
            </a:r>
          </a:p>
          <a:p>
            <a:pPr marL="804863" lvl="1" indent="-463550" algn="l">
              <a:lnSpc>
                <a:spcPct val="125000"/>
              </a:lnSpc>
              <a:spcBef>
                <a:spcPct val="50000"/>
              </a:spcBef>
              <a:buClr>
                <a:schemeClr val="tx1"/>
              </a:buClr>
              <a:buFont typeface="Wingdings" pitchFamily="2" charset="2"/>
              <a:buAutoNum type="alphaLcParenR"/>
            </a:pPr>
            <a:r>
              <a:rPr lang="en-US" altLang="en-US" sz="2000" b="0" dirty="0">
                <a:latin typeface="Liberation Sans" panose="020B0604020202020204" pitchFamily="34" charset="0"/>
              </a:rPr>
              <a:t>IFRS permits revaluation of property, plant, and equipment and intangible assets (except for goodwill).</a:t>
            </a:r>
          </a:p>
          <a:p>
            <a:pPr marL="804863" lvl="1" indent="-463550" algn="l">
              <a:lnSpc>
                <a:spcPct val="125000"/>
              </a:lnSpc>
              <a:spcBef>
                <a:spcPct val="50000"/>
              </a:spcBef>
              <a:buClr>
                <a:schemeClr val="tx1"/>
              </a:buClr>
              <a:buFont typeface="Wingdings" pitchFamily="2" charset="2"/>
              <a:buAutoNum type="alphaLcParenR"/>
            </a:pPr>
            <a:r>
              <a:rPr lang="en-US" altLang="en-US" sz="2000" b="0" dirty="0">
                <a:latin typeface="Liberation Sans" panose="020B0604020202020204" pitchFamily="34" charset="0"/>
              </a:rPr>
              <a:t>Both IFRS and GAAP permit revaluation of property, plant, and equipment but not intangible assets.</a:t>
            </a:r>
          </a:p>
          <a:p>
            <a:pPr marL="804863" lvl="1" indent="-463550" algn="l">
              <a:lnSpc>
                <a:spcPct val="125000"/>
              </a:lnSpc>
              <a:spcBef>
                <a:spcPct val="50000"/>
              </a:spcBef>
              <a:buClr>
                <a:schemeClr val="tx1"/>
              </a:buClr>
              <a:buFont typeface="Wingdings" pitchFamily="2" charset="2"/>
              <a:buAutoNum type="alphaLcParenR"/>
            </a:pPr>
            <a:r>
              <a:rPr lang="en-US" altLang="en-US" sz="2000" b="0" dirty="0">
                <a:latin typeface="Liberation Sans" panose="020B0604020202020204" pitchFamily="34" charset="0"/>
              </a:rPr>
              <a:t>GAAP permits revaluation of property, plant, and equipment but not intangible assets.</a:t>
            </a:r>
          </a:p>
        </p:txBody>
      </p:sp>
      <p:sp>
        <p:nvSpPr>
          <p:cNvPr id="83975" name="Rectangle 2"/>
          <p:cNvSpPr>
            <a:spLocks noChangeArrowheads="1"/>
          </p:cNvSpPr>
          <p:nvPr/>
        </p:nvSpPr>
        <p:spPr bwMode="auto">
          <a:xfrm>
            <a:off x="533400" y="14478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sz="2400" dirty="0">
                <a:solidFill>
                  <a:schemeClr val="tx1">
                    <a:lumMod val="75000"/>
                    <a:lumOff val="25000"/>
                  </a:schemeClr>
                </a:solidFill>
                <a:latin typeface="Liberation Sans" panose="020B0604020202020204" pitchFamily="34" charset="0"/>
              </a:rPr>
              <a:t>IFRS Self-Test Questions</a:t>
            </a:r>
          </a:p>
        </p:txBody>
      </p:sp>
      <p:sp>
        <p:nvSpPr>
          <p:cNvPr id="10" name="Notched Right Arrow 9"/>
          <p:cNvSpPr/>
          <p:nvPr/>
        </p:nvSpPr>
        <p:spPr bwMode="auto">
          <a:xfrm>
            <a:off x="228600" y="343696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endParaRPr lang="en-US" altLang="en-US" dirty="0">
              <a:latin typeface="Liberation Sans" panose="020B0604020202020204" pitchFamily="34" charset="0"/>
            </a:endParaRPr>
          </a:p>
        </p:txBody>
      </p:sp>
      <p:sp>
        <p:nvSpPr>
          <p:cNvPr id="8397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1905000"/>
            <a:ext cx="78613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SzPct val="80000"/>
            </a:pPr>
            <a:r>
              <a:rPr lang="en-US" altLang="en-US" sz="2200" dirty="0">
                <a:latin typeface="Liberation Sans" panose="020B0604020202020204" pitchFamily="34" charset="0"/>
              </a:rPr>
              <a:t>Structural additions </a:t>
            </a:r>
            <a:r>
              <a:rPr lang="en-US" altLang="en-US" sz="2200" b="0" dirty="0">
                <a:latin typeface="Liberation Sans" panose="020B0604020202020204" pitchFamily="34" charset="0"/>
              </a:rPr>
              <a:t>made to land.  </a:t>
            </a:r>
            <a:r>
              <a:rPr lang="en-US" altLang="en-US" sz="2200" dirty="0">
                <a:latin typeface="Liberation Sans" panose="020B0604020202020204" pitchFamily="34" charset="0"/>
              </a:rPr>
              <a:t>Cost includes all expenditures</a:t>
            </a:r>
            <a:r>
              <a:rPr lang="en-US" altLang="en-US" sz="2200" b="0" dirty="0">
                <a:latin typeface="Liberation Sans" panose="020B0604020202020204" pitchFamily="34" charset="0"/>
              </a:rPr>
              <a:t> necessary to make the improvements </a:t>
            </a:r>
            <a:r>
              <a:rPr lang="en-US" altLang="en-US" sz="2200" dirty="0">
                <a:latin typeface="Liberation Sans" panose="020B0604020202020204" pitchFamily="34" charset="0"/>
              </a:rPr>
              <a:t>ready for their intended use</a:t>
            </a:r>
            <a:r>
              <a:rPr lang="en-US" altLang="en-US" sz="2200" b="0" dirty="0">
                <a:latin typeface="Liberation Sans" panose="020B0604020202020204" pitchFamily="34" charset="0"/>
              </a:rPr>
              <a:t>.</a:t>
            </a:r>
          </a:p>
        </p:txBody>
      </p:sp>
      <p:sp>
        <p:nvSpPr>
          <p:cNvPr id="11267" name="Text Box 3"/>
          <p:cNvSpPr txBox="1">
            <a:spLocks noChangeArrowheads="1"/>
          </p:cNvSpPr>
          <p:nvPr/>
        </p:nvSpPr>
        <p:spPr bwMode="auto">
          <a:xfrm>
            <a:off x="609600" y="1309688"/>
            <a:ext cx="8001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2800" dirty="0" smtClean="0">
                <a:latin typeface="Liberation Sans" panose="020B0604020202020204" pitchFamily="34" charset="0"/>
              </a:rPr>
              <a:t>LAND IMPROVEMENTS</a:t>
            </a:r>
            <a:endParaRPr lang="en-US" altLang="en-US" sz="2800" dirty="0">
              <a:latin typeface="Liberation Sans" panose="020B0604020202020204" pitchFamily="34" charset="0"/>
            </a:endParaRPr>
          </a:p>
        </p:txBody>
      </p:sp>
      <p:sp>
        <p:nvSpPr>
          <p:cNvPr id="11268" name="Text Box 5"/>
          <p:cNvSpPr txBox="1">
            <a:spLocks noChangeArrowheads="1"/>
          </p:cNvSpPr>
          <p:nvPr/>
        </p:nvSpPr>
        <p:spPr bwMode="auto">
          <a:xfrm>
            <a:off x="609600" y="3352800"/>
            <a:ext cx="7861300" cy="241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Examples: </a:t>
            </a:r>
            <a:r>
              <a:rPr lang="en-US" altLang="en-US" sz="2100" b="0" dirty="0">
                <a:latin typeface="Liberation Sans" panose="020B0604020202020204" pitchFamily="34" charset="0"/>
              </a:rPr>
              <a:t>driveways, parking lots, fences, landscaping, and underground sprinklers.</a:t>
            </a:r>
          </a:p>
          <a:p>
            <a:pPr algn="l">
              <a:lnSpc>
                <a:spcPct val="125000"/>
              </a:lnSpc>
              <a:spcBef>
                <a:spcPts val="1200"/>
              </a:spcBef>
              <a:buClr>
                <a:srgbClr val="800000"/>
              </a:buClr>
              <a:buSzPct val="80000"/>
              <a:buFont typeface="Wingdings" pitchFamily="2" charset="2"/>
              <a:buChar char="u"/>
            </a:pPr>
            <a:r>
              <a:rPr lang="en-US" altLang="en-US" sz="2100" b="0" dirty="0">
                <a:latin typeface="Liberation Sans" panose="020B0604020202020204" pitchFamily="34" charset="0"/>
              </a:rPr>
              <a:t>Limited useful lives.</a:t>
            </a:r>
          </a:p>
          <a:p>
            <a:pPr algn="l">
              <a:lnSpc>
                <a:spcPct val="125000"/>
              </a:lnSpc>
              <a:spcBef>
                <a:spcPts val="1200"/>
              </a:spcBef>
              <a:buClr>
                <a:srgbClr val="800000"/>
              </a:buClr>
              <a:buSzPct val="80000"/>
              <a:buFont typeface="Wingdings" pitchFamily="2" charset="2"/>
              <a:buChar char="u"/>
            </a:pPr>
            <a:r>
              <a:rPr lang="en-US" altLang="en-US" sz="2100" b="0" dirty="0">
                <a:latin typeface="Liberation Sans" panose="020B0604020202020204" pitchFamily="34" charset="0"/>
              </a:rPr>
              <a:t>Expense (depreciate) the cost of land improvements over their useful lives.</a:t>
            </a:r>
          </a:p>
        </p:txBody>
      </p:sp>
      <p:sp>
        <p:nvSpPr>
          <p:cNvPr id="1126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75000"/>
                  </a:schemeClr>
                </a:solidFill>
                <a:latin typeface="Liberation Sans" panose="020B0604020202020204" pitchFamily="34" charset="0"/>
              </a:rPr>
              <a:t>Determining the Cost of Plant Assets</a:t>
            </a:r>
          </a:p>
        </p:txBody>
      </p:sp>
      <p:sp>
        <p:nvSpPr>
          <p:cNvPr id="11270"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27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533400" y="1981200"/>
            <a:ext cx="7924800" cy="271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900" b="1">
                <a:solidFill>
                  <a:schemeClr val="tx1"/>
                </a:solidFill>
                <a:latin typeface="Arial" charset="0"/>
              </a:defRPr>
            </a:lvl1pPr>
            <a:lvl2pPr marL="685800" indent="-45720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ct val="50000"/>
              </a:spcBef>
              <a:buClr>
                <a:srgbClr val="800000"/>
              </a:buClr>
              <a:buSzPct val="80000"/>
              <a:buFont typeface="Wingdings" pitchFamily="2" charset="2"/>
              <a:buNone/>
            </a:pPr>
            <a:r>
              <a:rPr lang="en-US" altLang="en-US" sz="2100" b="0" dirty="0">
                <a:latin typeface="Liberation Sans" panose="020B0604020202020204" pitchFamily="34" charset="0"/>
              </a:rPr>
              <a:t>Research and development costs are:</a:t>
            </a:r>
          </a:p>
          <a:p>
            <a:pPr marL="808038" lvl="1" indent="-466725" algn="l">
              <a:lnSpc>
                <a:spcPct val="125000"/>
              </a:lnSpc>
              <a:spcBef>
                <a:spcPct val="50000"/>
              </a:spcBef>
              <a:buClr>
                <a:schemeClr val="tx1"/>
              </a:buClr>
              <a:buFont typeface="Wingdings" pitchFamily="2" charset="2"/>
              <a:buAutoNum type="alphaLcParenR"/>
            </a:pPr>
            <a:r>
              <a:rPr lang="en-US" altLang="en-US" sz="2100" b="0" dirty="0">
                <a:latin typeface="Liberation Sans" panose="020B0604020202020204" pitchFamily="34" charset="0"/>
              </a:rPr>
              <a:t>expensed under GAAP.</a:t>
            </a:r>
          </a:p>
          <a:p>
            <a:pPr marL="808038" lvl="1" indent="-466725" algn="l">
              <a:lnSpc>
                <a:spcPct val="125000"/>
              </a:lnSpc>
              <a:spcBef>
                <a:spcPct val="50000"/>
              </a:spcBef>
              <a:buClr>
                <a:schemeClr val="tx1"/>
              </a:buClr>
              <a:buFont typeface="Wingdings" pitchFamily="2" charset="2"/>
              <a:buAutoNum type="alphaLcParenR"/>
            </a:pPr>
            <a:r>
              <a:rPr lang="en-US" altLang="en-US" sz="2100" b="0" dirty="0">
                <a:latin typeface="Liberation Sans" panose="020B0604020202020204" pitchFamily="34" charset="0"/>
              </a:rPr>
              <a:t>expensed under IFRS.</a:t>
            </a:r>
          </a:p>
          <a:p>
            <a:pPr marL="808038" lvl="1" indent="-466725" algn="l">
              <a:lnSpc>
                <a:spcPct val="125000"/>
              </a:lnSpc>
              <a:spcBef>
                <a:spcPct val="50000"/>
              </a:spcBef>
              <a:buClr>
                <a:schemeClr val="tx1"/>
              </a:buClr>
              <a:buFont typeface="Wingdings" pitchFamily="2" charset="2"/>
              <a:buAutoNum type="alphaLcParenR"/>
            </a:pPr>
            <a:r>
              <a:rPr lang="en-US" altLang="en-US" sz="2100" b="0" dirty="0">
                <a:latin typeface="Liberation Sans" panose="020B0604020202020204" pitchFamily="34" charset="0"/>
              </a:rPr>
              <a:t>expensed under both GAAP and IFRS.</a:t>
            </a:r>
          </a:p>
          <a:p>
            <a:pPr marL="808038" lvl="1" indent="-466725" algn="l">
              <a:lnSpc>
                <a:spcPct val="125000"/>
              </a:lnSpc>
              <a:spcBef>
                <a:spcPct val="50000"/>
              </a:spcBef>
              <a:buClr>
                <a:schemeClr val="tx1"/>
              </a:buClr>
              <a:buFont typeface="Wingdings" pitchFamily="2" charset="2"/>
              <a:buAutoNum type="alphaLcParenR"/>
            </a:pPr>
            <a:r>
              <a:rPr lang="en-US" altLang="en-US" sz="2100" b="0" dirty="0">
                <a:latin typeface="Liberation Sans" panose="020B0604020202020204" pitchFamily="34" charset="0"/>
              </a:rPr>
              <a:t>None of the above.</a:t>
            </a:r>
          </a:p>
        </p:txBody>
      </p:sp>
      <p:sp>
        <p:nvSpPr>
          <p:cNvPr id="84999" name="Rectangle 2"/>
          <p:cNvSpPr>
            <a:spLocks noChangeArrowheads="1"/>
          </p:cNvSpPr>
          <p:nvPr/>
        </p:nvSpPr>
        <p:spPr bwMode="auto">
          <a:xfrm>
            <a:off x="533400" y="14478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sz="2400" dirty="0">
                <a:solidFill>
                  <a:schemeClr val="tx1">
                    <a:lumMod val="75000"/>
                    <a:lumOff val="25000"/>
                  </a:schemeClr>
                </a:solidFill>
                <a:latin typeface="Liberation Sans" panose="020B0604020202020204" pitchFamily="34" charset="0"/>
              </a:rPr>
              <a:t>IFRS Self-Test Questions</a:t>
            </a:r>
          </a:p>
        </p:txBody>
      </p:sp>
      <p:sp>
        <p:nvSpPr>
          <p:cNvPr id="10" name="Notched Right Arrow 9"/>
          <p:cNvSpPr/>
          <p:nvPr/>
        </p:nvSpPr>
        <p:spPr bwMode="auto">
          <a:xfrm>
            <a:off x="228600" y="25908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endParaRPr lang="en-US" altLang="en-US" dirty="0">
              <a:latin typeface="Liberation Sans" panose="020B0604020202020204" pitchFamily="34" charset="0"/>
            </a:endParaRPr>
          </a:p>
        </p:txBody>
      </p:sp>
      <p:sp>
        <p:nvSpPr>
          <p:cNvPr id="8499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01640" y="1371600"/>
            <a:ext cx="79248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just">
              <a:lnSpc>
                <a:spcPct val="130000"/>
              </a:lnSpc>
            </a:pPr>
            <a:r>
              <a:rPr lang="en-US" altLang="en-US" sz="2000" b="0" dirty="0">
                <a:latin typeface="Liberation Sans" panose="020B0604020202020204" pitchFamily="34" charset="0"/>
              </a:rPr>
              <a:t>“Copyright © </a:t>
            </a:r>
            <a:r>
              <a:rPr lang="en-US" altLang="en-US" sz="2000" b="0" dirty="0" smtClean="0">
                <a:latin typeface="Liberation Sans" panose="020B0604020202020204" pitchFamily="34" charset="0"/>
              </a:rPr>
              <a:t>2015 </a:t>
            </a:r>
            <a:r>
              <a:rPr lang="en-US" altLang="en-US" sz="2000" b="0" dirty="0">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4275"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504910133"/>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1905000"/>
            <a:ext cx="8001000" cy="515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5000"/>
              </a:lnSpc>
              <a:spcBef>
                <a:spcPct val="50000"/>
              </a:spcBef>
              <a:buSzPct val="80000"/>
            </a:pPr>
            <a:r>
              <a:rPr lang="en-US" altLang="en-US" sz="2200" dirty="0">
                <a:latin typeface="Liberation Sans" panose="020B0604020202020204" pitchFamily="34" charset="0"/>
              </a:rPr>
              <a:t>Includes all costs </a:t>
            </a:r>
            <a:r>
              <a:rPr lang="en-US" altLang="en-US" sz="2200" b="0" dirty="0">
                <a:latin typeface="Liberation Sans" panose="020B0604020202020204" pitchFamily="34" charset="0"/>
              </a:rPr>
              <a:t>related directly to purchase or construction.</a:t>
            </a:r>
          </a:p>
        </p:txBody>
      </p:sp>
      <p:sp>
        <p:nvSpPr>
          <p:cNvPr id="12291" name="Text Box 3"/>
          <p:cNvSpPr txBox="1">
            <a:spLocks noChangeArrowheads="1"/>
          </p:cNvSpPr>
          <p:nvPr/>
        </p:nvSpPr>
        <p:spPr bwMode="auto">
          <a:xfrm>
            <a:off x="609600" y="1309688"/>
            <a:ext cx="8001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buSzPct val="80000"/>
            </a:pPr>
            <a:r>
              <a:rPr lang="en-US" altLang="en-US" sz="2800" dirty="0" smtClean="0">
                <a:latin typeface="Liberation Sans" panose="020B0604020202020204" pitchFamily="34" charset="0"/>
              </a:rPr>
              <a:t>BUILDINGS</a:t>
            </a:r>
            <a:endParaRPr lang="en-US" altLang="en-US" sz="2800" dirty="0">
              <a:latin typeface="Liberation Sans" panose="020B0604020202020204" pitchFamily="34" charset="0"/>
            </a:endParaRPr>
          </a:p>
        </p:txBody>
      </p:sp>
      <p:sp>
        <p:nvSpPr>
          <p:cNvPr id="12292" name="Text Box 6"/>
          <p:cNvSpPr txBox="1">
            <a:spLocks noChangeArrowheads="1"/>
          </p:cNvSpPr>
          <p:nvPr/>
        </p:nvSpPr>
        <p:spPr bwMode="auto">
          <a:xfrm>
            <a:off x="622300" y="2500313"/>
            <a:ext cx="7861300" cy="37548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685800" indent="-454025">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ct val="40000"/>
              </a:spcBef>
              <a:buClr>
                <a:srgbClr val="800000"/>
              </a:buClr>
            </a:pPr>
            <a:r>
              <a:rPr lang="en-US" altLang="en-US" sz="2200" dirty="0">
                <a:latin typeface="Liberation Sans" panose="020B0604020202020204" pitchFamily="34" charset="0"/>
              </a:rPr>
              <a:t>Purchase costs:</a:t>
            </a:r>
          </a:p>
          <a:p>
            <a:pPr lvl="1" algn="l">
              <a:lnSpc>
                <a:spcPct val="120000"/>
              </a:lnSpc>
              <a:spcBef>
                <a:spcPct val="40000"/>
              </a:spcBef>
              <a:buClr>
                <a:srgbClr val="800000"/>
              </a:buClr>
              <a:buSzPct val="80000"/>
              <a:buFont typeface="Wingdings" pitchFamily="2" charset="2"/>
              <a:buChar char="u"/>
            </a:pPr>
            <a:r>
              <a:rPr lang="en-US" altLang="en-US" sz="2100" b="0" dirty="0">
                <a:latin typeface="Liberation Sans" panose="020B0604020202020204" pitchFamily="34" charset="0"/>
              </a:rPr>
              <a:t>Purchase price, closing costs (attorney’s fees, title insurance, etc.) and real estate broker’s commission.</a:t>
            </a:r>
          </a:p>
          <a:p>
            <a:pPr lvl="1" algn="l">
              <a:lnSpc>
                <a:spcPct val="120000"/>
              </a:lnSpc>
              <a:spcBef>
                <a:spcPct val="40000"/>
              </a:spcBef>
              <a:buClr>
                <a:srgbClr val="800000"/>
              </a:buClr>
              <a:buSzPct val="80000"/>
              <a:buFont typeface="Wingdings" pitchFamily="2" charset="2"/>
              <a:buChar char="u"/>
            </a:pPr>
            <a:r>
              <a:rPr lang="en-US" altLang="en-US" sz="2100" b="0" dirty="0">
                <a:latin typeface="Liberation Sans" panose="020B0604020202020204" pitchFamily="34" charset="0"/>
              </a:rPr>
              <a:t>Remodeling and replacing or repairing the roof, floors, electrical wiring, and plumbing.</a:t>
            </a:r>
          </a:p>
          <a:p>
            <a:pPr algn="l">
              <a:lnSpc>
                <a:spcPct val="120000"/>
              </a:lnSpc>
              <a:spcBef>
                <a:spcPct val="40000"/>
              </a:spcBef>
              <a:buClr>
                <a:srgbClr val="800000"/>
              </a:buClr>
            </a:pPr>
            <a:r>
              <a:rPr lang="en-US" altLang="en-US" sz="2200" dirty="0">
                <a:latin typeface="Liberation Sans" panose="020B0604020202020204" pitchFamily="34" charset="0"/>
              </a:rPr>
              <a:t>Construction costs:</a:t>
            </a:r>
          </a:p>
          <a:p>
            <a:pPr lvl="1" algn="l">
              <a:lnSpc>
                <a:spcPct val="120000"/>
              </a:lnSpc>
              <a:spcBef>
                <a:spcPct val="40000"/>
              </a:spcBef>
              <a:buClr>
                <a:srgbClr val="800000"/>
              </a:buClr>
              <a:buSzPct val="80000"/>
              <a:buFont typeface="Wingdings" pitchFamily="2" charset="2"/>
              <a:buChar char="u"/>
            </a:pPr>
            <a:r>
              <a:rPr lang="en-US" altLang="en-US" sz="2100" b="0" dirty="0">
                <a:latin typeface="Liberation Sans" panose="020B0604020202020204" pitchFamily="34" charset="0"/>
              </a:rPr>
              <a:t>Contract price plus payments for architects’ fees, building permits, and excavation costs.</a:t>
            </a:r>
          </a:p>
        </p:txBody>
      </p:sp>
      <p:sp>
        <p:nvSpPr>
          <p:cNvPr id="12293"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75000"/>
                  </a:schemeClr>
                </a:solidFill>
                <a:latin typeface="Liberation Sans" panose="020B0604020202020204" pitchFamily="34" charset="0"/>
              </a:rPr>
              <a:t>Determining the Cost of Plant Assets</a:t>
            </a:r>
          </a:p>
        </p:txBody>
      </p:sp>
      <p:sp>
        <p:nvSpPr>
          <p:cNvPr id="1229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r">
              <a:spcBef>
                <a:spcPct val="50000"/>
              </a:spcBef>
            </a:pPr>
            <a:r>
              <a:rPr lang="en-US" altLang="en-US" sz="1600"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900" b="1" i="0" u="none" strike="noStrike" cap="none" normalizeH="0" baseline="0" smtClean="0">
            <a:ln>
              <a:noFill/>
            </a:ln>
            <a:solidFill>
              <a:schemeClr val="tx1"/>
            </a:solidFill>
            <a:effectLst/>
            <a:latin typeface="Arial"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20986</TotalTime>
  <Pages>43</Pages>
  <Words>5066</Words>
  <Application>Microsoft Office PowerPoint</Application>
  <PresentationFormat>On-screen Show (4:3)</PresentationFormat>
  <Paragraphs>759</Paragraphs>
  <Slides>81</Slides>
  <Notes>77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8" baseType="lpstr">
      <vt:lpstr>Arial</vt:lpstr>
      <vt:lpstr>Comic Sans MS</vt:lpstr>
      <vt:lpstr>Liberation Sans</vt:lpstr>
      <vt:lpstr>Times New Roman</vt:lpstr>
      <vt:lpstr>Wingdings</vt: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2640</cp:revision>
  <cp:lastPrinted>1999-09-16T17:08:20Z</cp:lastPrinted>
  <dcterms:created xsi:type="dcterms:W3CDTF">1997-03-28T18:03:02Z</dcterms:created>
  <dcterms:modified xsi:type="dcterms:W3CDTF">2020-11-14T07:06:23Z</dcterms:modified>
</cp:coreProperties>
</file>