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91" r:id="rId2"/>
    <p:sldId id="292" r:id="rId3"/>
    <p:sldId id="293" r:id="rId4"/>
    <p:sldId id="294" r:id="rId5"/>
  </p:sldIdLst>
  <p:sldSz cx="9144000" cy="6858000" type="screen4x3"/>
  <p:notesSz cx="6797675" cy="9926638"/>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نمط ذو نسُق 1 - تمييز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1188" y="-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FC6EB910-C1A9-4DDA-8E6A-6D085F5090E1}" type="datetimeFigureOut">
              <a:rPr lang="ar-SA" smtClean="0"/>
              <a:t>15/07/1446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C15E6E1-BD24-43C6-8FCF-7A3469EF2351}" type="slidenum">
              <a:rPr lang="ar-SA" smtClean="0"/>
              <a:t>‹#›</a:t>
            </a:fld>
            <a:endParaRPr lang="ar-SA"/>
          </a:p>
        </p:txBody>
      </p:sp>
    </p:spTree>
    <p:extLst>
      <p:ext uri="{BB962C8B-B14F-4D97-AF65-F5344CB8AC3E}">
        <p14:creationId xmlns:p14="http://schemas.microsoft.com/office/powerpoint/2010/main" val="642038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C6EB910-C1A9-4DDA-8E6A-6D085F5090E1}" type="datetimeFigureOut">
              <a:rPr lang="ar-SA" smtClean="0"/>
              <a:t>15/07/1446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C15E6E1-BD24-43C6-8FCF-7A3469EF2351}" type="slidenum">
              <a:rPr lang="ar-SA" smtClean="0"/>
              <a:t>‹#›</a:t>
            </a:fld>
            <a:endParaRPr lang="ar-SA"/>
          </a:p>
        </p:txBody>
      </p:sp>
    </p:spTree>
    <p:extLst>
      <p:ext uri="{BB962C8B-B14F-4D97-AF65-F5344CB8AC3E}">
        <p14:creationId xmlns:p14="http://schemas.microsoft.com/office/powerpoint/2010/main" val="1043469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C6EB910-C1A9-4DDA-8E6A-6D085F5090E1}" type="datetimeFigureOut">
              <a:rPr lang="ar-SA" smtClean="0"/>
              <a:t>15/07/1446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C15E6E1-BD24-43C6-8FCF-7A3469EF2351}" type="slidenum">
              <a:rPr lang="ar-SA" smtClean="0"/>
              <a:t>‹#›</a:t>
            </a:fld>
            <a:endParaRPr lang="ar-SA"/>
          </a:p>
        </p:txBody>
      </p:sp>
    </p:spTree>
    <p:extLst>
      <p:ext uri="{BB962C8B-B14F-4D97-AF65-F5344CB8AC3E}">
        <p14:creationId xmlns:p14="http://schemas.microsoft.com/office/powerpoint/2010/main" val="3147817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C6EB910-C1A9-4DDA-8E6A-6D085F5090E1}" type="datetimeFigureOut">
              <a:rPr lang="ar-SA" smtClean="0"/>
              <a:t>15/07/1446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C15E6E1-BD24-43C6-8FCF-7A3469EF2351}" type="slidenum">
              <a:rPr lang="ar-SA" smtClean="0"/>
              <a:t>‹#›</a:t>
            </a:fld>
            <a:endParaRPr lang="ar-SA"/>
          </a:p>
        </p:txBody>
      </p:sp>
    </p:spTree>
    <p:extLst>
      <p:ext uri="{BB962C8B-B14F-4D97-AF65-F5344CB8AC3E}">
        <p14:creationId xmlns:p14="http://schemas.microsoft.com/office/powerpoint/2010/main" val="2501881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C6EB910-C1A9-4DDA-8E6A-6D085F5090E1}" type="datetimeFigureOut">
              <a:rPr lang="ar-SA" smtClean="0"/>
              <a:t>15/07/1446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C15E6E1-BD24-43C6-8FCF-7A3469EF2351}" type="slidenum">
              <a:rPr lang="ar-SA" smtClean="0"/>
              <a:t>‹#›</a:t>
            </a:fld>
            <a:endParaRPr lang="ar-SA"/>
          </a:p>
        </p:txBody>
      </p:sp>
    </p:spTree>
    <p:extLst>
      <p:ext uri="{BB962C8B-B14F-4D97-AF65-F5344CB8AC3E}">
        <p14:creationId xmlns:p14="http://schemas.microsoft.com/office/powerpoint/2010/main" val="2306967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FC6EB910-C1A9-4DDA-8E6A-6D085F5090E1}" type="datetimeFigureOut">
              <a:rPr lang="ar-SA" smtClean="0"/>
              <a:t>15/07/1446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C15E6E1-BD24-43C6-8FCF-7A3469EF2351}" type="slidenum">
              <a:rPr lang="ar-SA" smtClean="0"/>
              <a:t>‹#›</a:t>
            </a:fld>
            <a:endParaRPr lang="ar-SA"/>
          </a:p>
        </p:txBody>
      </p:sp>
    </p:spTree>
    <p:extLst>
      <p:ext uri="{BB962C8B-B14F-4D97-AF65-F5344CB8AC3E}">
        <p14:creationId xmlns:p14="http://schemas.microsoft.com/office/powerpoint/2010/main" val="2462359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FC6EB910-C1A9-4DDA-8E6A-6D085F5090E1}" type="datetimeFigureOut">
              <a:rPr lang="ar-SA" smtClean="0"/>
              <a:t>15/07/1446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DC15E6E1-BD24-43C6-8FCF-7A3469EF2351}" type="slidenum">
              <a:rPr lang="ar-SA" smtClean="0"/>
              <a:t>‹#›</a:t>
            </a:fld>
            <a:endParaRPr lang="ar-SA"/>
          </a:p>
        </p:txBody>
      </p:sp>
    </p:spTree>
    <p:extLst>
      <p:ext uri="{BB962C8B-B14F-4D97-AF65-F5344CB8AC3E}">
        <p14:creationId xmlns:p14="http://schemas.microsoft.com/office/powerpoint/2010/main" val="372940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FC6EB910-C1A9-4DDA-8E6A-6D085F5090E1}" type="datetimeFigureOut">
              <a:rPr lang="ar-SA" smtClean="0"/>
              <a:t>15/07/1446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DC15E6E1-BD24-43C6-8FCF-7A3469EF2351}" type="slidenum">
              <a:rPr lang="ar-SA" smtClean="0"/>
              <a:t>‹#›</a:t>
            </a:fld>
            <a:endParaRPr lang="ar-SA"/>
          </a:p>
        </p:txBody>
      </p:sp>
    </p:spTree>
    <p:extLst>
      <p:ext uri="{BB962C8B-B14F-4D97-AF65-F5344CB8AC3E}">
        <p14:creationId xmlns:p14="http://schemas.microsoft.com/office/powerpoint/2010/main" val="2056607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C6EB910-C1A9-4DDA-8E6A-6D085F5090E1}" type="datetimeFigureOut">
              <a:rPr lang="ar-SA" smtClean="0"/>
              <a:t>15/07/1446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DC15E6E1-BD24-43C6-8FCF-7A3469EF2351}" type="slidenum">
              <a:rPr lang="ar-SA" smtClean="0"/>
              <a:t>‹#›</a:t>
            </a:fld>
            <a:endParaRPr lang="ar-SA"/>
          </a:p>
        </p:txBody>
      </p:sp>
    </p:spTree>
    <p:extLst>
      <p:ext uri="{BB962C8B-B14F-4D97-AF65-F5344CB8AC3E}">
        <p14:creationId xmlns:p14="http://schemas.microsoft.com/office/powerpoint/2010/main" val="1699627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C6EB910-C1A9-4DDA-8E6A-6D085F5090E1}" type="datetimeFigureOut">
              <a:rPr lang="ar-SA" smtClean="0"/>
              <a:t>15/07/1446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C15E6E1-BD24-43C6-8FCF-7A3469EF2351}" type="slidenum">
              <a:rPr lang="ar-SA" smtClean="0"/>
              <a:t>‹#›</a:t>
            </a:fld>
            <a:endParaRPr lang="ar-SA"/>
          </a:p>
        </p:txBody>
      </p:sp>
    </p:spTree>
    <p:extLst>
      <p:ext uri="{BB962C8B-B14F-4D97-AF65-F5344CB8AC3E}">
        <p14:creationId xmlns:p14="http://schemas.microsoft.com/office/powerpoint/2010/main" val="3347684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C6EB910-C1A9-4DDA-8E6A-6D085F5090E1}" type="datetimeFigureOut">
              <a:rPr lang="ar-SA" smtClean="0"/>
              <a:t>15/07/1446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C15E6E1-BD24-43C6-8FCF-7A3469EF2351}" type="slidenum">
              <a:rPr lang="ar-SA" smtClean="0"/>
              <a:t>‹#›</a:t>
            </a:fld>
            <a:endParaRPr lang="ar-SA"/>
          </a:p>
        </p:txBody>
      </p:sp>
    </p:spTree>
    <p:extLst>
      <p:ext uri="{BB962C8B-B14F-4D97-AF65-F5344CB8AC3E}">
        <p14:creationId xmlns:p14="http://schemas.microsoft.com/office/powerpoint/2010/main" val="1999639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C6EB910-C1A9-4DDA-8E6A-6D085F5090E1}" type="datetimeFigureOut">
              <a:rPr lang="ar-SA" smtClean="0"/>
              <a:t>15/07/1446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C15E6E1-BD24-43C6-8FCF-7A3469EF2351}" type="slidenum">
              <a:rPr lang="ar-SA" smtClean="0"/>
              <a:t>‹#›</a:t>
            </a:fld>
            <a:endParaRPr lang="ar-SA"/>
          </a:p>
        </p:txBody>
      </p:sp>
    </p:spTree>
    <p:extLst>
      <p:ext uri="{BB962C8B-B14F-4D97-AF65-F5344CB8AC3E}">
        <p14:creationId xmlns:p14="http://schemas.microsoft.com/office/powerpoint/2010/main" val="3392843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5.png"/><Relationship Id="rId4"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u="sng" dirty="0" smtClean="0"/>
              <a:t>Operating leverage</a:t>
            </a:r>
            <a:endParaRPr lang="ar-SA" b="1" u="sng" dirty="0"/>
          </a:p>
        </p:txBody>
      </p:sp>
      <p:sp>
        <p:nvSpPr>
          <p:cNvPr id="3" name="عنصر نائب للمحتوى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marL="0" indent="0" algn="l" rtl="0">
              <a:buNone/>
            </a:pPr>
            <a:r>
              <a:rPr lang="en-US" dirty="0"/>
              <a:t>The risk-return trade-off across alternative cost structures can be measured as operating leverage. Operating leverage describes the effects that fixed costs have on changes in operating income as changes occur in units sold and contribution margin. Organizations with a high proportion of fixed costs in their cost </a:t>
            </a:r>
            <a:r>
              <a:rPr lang="en-US" dirty="0" smtClean="0"/>
              <a:t>structures, </a:t>
            </a:r>
            <a:r>
              <a:rPr lang="en-US" dirty="0"/>
              <a:t>have high operating leverage</a:t>
            </a:r>
            <a:endParaRPr lang="ar-SA" dirty="0"/>
          </a:p>
        </p:txBody>
      </p:sp>
    </p:spTree>
    <p:extLst>
      <p:ext uri="{BB962C8B-B14F-4D97-AF65-F5344CB8AC3E}">
        <p14:creationId xmlns:p14="http://schemas.microsoft.com/office/powerpoint/2010/main" val="2797952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mc:AlternateContent xmlns:mc="http://schemas.openxmlformats.org/markup-compatibility/2006" xmlns:a14="http://schemas.microsoft.com/office/drawing/2010/main">
        <mc:Choice Requires="a14">
          <p:sp>
            <p:nvSpPr>
              <p:cNvPr id="3" name="عنصر نائب للمحتوى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marL="0" indent="0" algn="l" rtl="0">
                  <a:buNone/>
                </a:pPr>
                <a:r>
                  <a:rPr lang="en-US" sz="2400" dirty="0" smtClean="0"/>
                  <a:t>At any given level of sales: </a:t>
                </a:r>
              </a:p>
              <a:p>
                <a:pPr marL="0" indent="0" algn="l" rtl="0">
                  <a:buNone/>
                </a:pPr>
                <a:endParaRPr lang="en-US" sz="2400" dirty="0" smtClean="0"/>
              </a:p>
              <a:p>
                <a:pPr marL="0" indent="0" algn="l" rtl="0">
                  <a:buNone/>
                </a:pPr>
                <a:endParaRPr lang="en-US" sz="2400" dirty="0" smtClean="0"/>
              </a:p>
              <a:p>
                <a:pPr marL="0" indent="0" algn="l" rtl="0">
                  <a:buNone/>
                </a:pPr>
                <a:r>
                  <a:rPr lang="en-US" sz="2400" dirty="0" smtClean="0"/>
                  <a:t>Operating leverage = </a:t>
                </a:r>
                <a14:m>
                  <m:oMath xmlns:m="http://schemas.openxmlformats.org/officeDocument/2006/math">
                    <m:f>
                      <m:fPr>
                        <m:ctrlPr>
                          <a:rPr lang="en-US" sz="2400" i="1" smtClean="0">
                            <a:latin typeface="Cambria Math"/>
                          </a:rPr>
                        </m:ctrlPr>
                      </m:fPr>
                      <m:num>
                        <m:eqArr>
                          <m:eqArrPr>
                            <m:ctrlPr>
                              <a:rPr lang="en-US" sz="2400" b="0" i="1" smtClean="0">
                                <a:latin typeface="Cambria Math"/>
                              </a:rPr>
                            </m:ctrlPr>
                          </m:eqArrPr>
                          <m:e>
                            <m:r>
                              <a:rPr lang="en-US" sz="2400" b="0" i="1" smtClean="0">
                                <a:latin typeface="Cambria Math"/>
                              </a:rPr>
                              <m:t>𝐶𝑜𝑛𝑡𝑟𝑖𝑏𝑢𝑡𝑖𝑜𝑛</m:t>
                            </m:r>
                          </m:e>
                          <m:e>
                            <m:r>
                              <a:rPr lang="en-US" sz="2400" b="0" i="1" smtClean="0">
                                <a:latin typeface="Cambria Math"/>
                              </a:rPr>
                              <m:t> </m:t>
                            </m:r>
                            <m:r>
                              <a:rPr lang="en-US" sz="2400" b="0" i="1" smtClean="0">
                                <a:latin typeface="Cambria Math"/>
                              </a:rPr>
                              <m:t>𝑀𝑎𝑟𝑔𝑖𝑛</m:t>
                            </m:r>
                            <m:r>
                              <a:rPr lang="en-US" sz="2400" b="0" i="1" smtClean="0">
                                <a:latin typeface="Cambria Math"/>
                              </a:rPr>
                              <m:t> </m:t>
                            </m:r>
                          </m:e>
                        </m:eqArr>
                      </m:num>
                      <m:den>
                        <m:r>
                          <a:rPr lang="en-US" sz="2400" b="0" i="1" smtClean="0">
                            <a:latin typeface="Cambria Math"/>
                          </a:rPr>
                          <m:t>𝑂𝑝𝑒𝑟𝑎𝑡𝑖𝑛𝑔</m:t>
                        </m:r>
                        <m:r>
                          <a:rPr lang="en-US" sz="2400" b="0" i="1" smtClean="0">
                            <a:latin typeface="Cambria Math"/>
                          </a:rPr>
                          <m:t> </m:t>
                        </m:r>
                        <m:r>
                          <a:rPr lang="en-US" sz="2400" b="0" i="1" smtClean="0">
                            <a:latin typeface="Cambria Math"/>
                          </a:rPr>
                          <m:t>𝐼𝑛𝑐𝑜𝑚𝑒</m:t>
                        </m:r>
                        <m:r>
                          <a:rPr lang="en-US" sz="2400" b="0" i="1" smtClean="0">
                            <a:latin typeface="Cambria Math"/>
                          </a:rPr>
                          <m:t> </m:t>
                        </m:r>
                      </m:den>
                    </m:f>
                  </m:oMath>
                </a14:m>
                <a:endParaRPr lang="en-US" dirty="0" smtClean="0"/>
              </a:p>
              <a:p>
                <a:pPr marL="0" indent="0" algn="l" rtl="0">
                  <a:buNone/>
                </a:pPr>
                <a:endParaRPr lang="en-US" dirty="0" smtClean="0"/>
              </a:p>
              <a:p>
                <a:pPr marL="0" indent="0" algn="l" rtl="0">
                  <a:buNone/>
                </a:pPr>
                <a:endParaRPr lang="en-US" dirty="0"/>
              </a:p>
              <a:p>
                <a:pPr marL="0" indent="0" algn="l" rtl="0">
                  <a:buNone/>
                </a:pPr>
                <a:r>
                  <a:rPr lang="en-US" sz="2400" dirty="0"/>
                  <a:t>Operating </a:t>
                </a:r>
                <a:r>
                  <a:rPr lang="en-US" sz="2400" dirty="0" smtClean="0"/>
                  <a:t>leverage = </a:t>
                </a:r>
                <a14:m>
                  <m:oMath xmlns:m="http://schemas.openxmlformats.org/officeDocument/2006/math">
                    <m:f>
                      <m:fPr>
                        <m:ctrlPr>
                          <a:rPr lang="el-GR" sz="2400" i="1" smtClean="0">
                            <a:latin typeface="Cambria Math"/>
                          </a:rPr>
                        </m:ctrlPr>
                      </m:fPr>
                      <m:num>
                        <m:r>
                          <a:rPr lang="en-US" sz="2400" b="0" i="1" smtClean="0">
                            <a:latin typeface="Cambria Math"/>
                          </a:rPr>
                          <m:t>𝑄</m:t>
                        </m:r>
                        <m:r>
                          <a:rPr lang="en-US" sz="2400" b="0" i="1" smtClean="0">
                            <a:latin typeface="Cambria Math"/>
                          </a:rPr>
                          <m:t>(</m:t>
                        </m:r>
                        <m:r>
                          <a:rPr lang="en-US" sz="2400" b="0" i="1" smtClean="0">
                            <a:latin typeface="Cambria Math"/>
                          </a:rPr>
                          <m:t>𝑃</m:t>
                        </m:r>
                        <m:r>
                          <a:rPr lang="en-US" sz="2400" b="0" i="1" smtClean="0">
                            <a:latin typeface="Cambria Math"/>
                          </a:rPr>
                          <m:t>−</m:t>
                        </m:r>
                        <m:r>
                          <a:rPr lang="en-US" sz="2400" b="0" i="1" smtClean="0">
                            <a:latin typeface="Cambria Math"/>
                          </a:rPr>
                          <m:t>𝑉</m:t>
                        </m:r>
                        <m:r>
                          <a:rPr lang="en-US" sz="2400" b="0" i="1" smtClean="0">
                            <a:latin typeface="Cambria Math"/>
                          </a:rPr>
                          <m:t>)</m:t>
                        </m:r>
                      </m:num>
                      <m:den>
                        <m:r>
                          <a:rPr lang="en-US" sz="2400" b="0" i="1" smtClean="0">
                            <a:latin typeface="Cambria Math"/>
                          </a:rPr>
                          <m:t>𝑜𝑝𝑒𝑟𝑎𝑡𝑖𝑛𝑔</m:t>
                        </m:r>
                        <m:r>
                          <a:rPr lang="en-US" sz="2400" b="0" i="1" smtClean="0">
                            <a:latin typeface="Cambria Math"/>
                          </a:rPr>
                          <m:t> </m:t>
                        </m:r>
                        <m:r>
                          <a:rPr lang="en-US" sz="2400" b="0" i="1" smtClean="0">
                            <a:latin typeface="Cambria Math"/>
                          </a:rPr>
                          <m:t>𝑖𝑛𝑐𝑜𝑚𝑒</m:t>
                        </m:r>
                        <m:r>
                          <a:rPr lang="en-US" sz="2400" b="0" i="1" smtClean="0">
                            <a:latin typeface="Cambria Math"/>
                          </a:rPr>
                          <m:t> </m:t>
                        </m:r>
                      </m:den>
                    </m:f>
                  </m:oMath>
                </a14:m>
                <a:endParaRPr lang="en-US" sz="2400" dirty="0" smtClean="0"/>
              </a:p>
              <a:p>
                <a:pPr marL="0" indent="0" algn="l" rtl="0">
                  <a:buNone/>
                </a:pPr>
                <a:endParaRPr lang="en-US" dirty="0"/>
              </a:p>
              <a:p>
                <a:pPr marL="0" indent="0" algn="l" rtl="0">
                  <a:buNone/>
                </a:pPr>
                <a:endParaRPr lang="en-US" dirty="0" smtClean="0"/>
              </a:p>
              <a:p>
                <a:pPr marL="0" indent="0" algn="l" rtl="0">
                  <a:buNone/>
                </a:pPr>
                <a:endParaRPr lang="ar-SA" dirty="0"/>
              </a:p>
            </p:txBody>
          </p:sp>
        </mc:Choice>
        <mc:Fallback xmlns="">
          <p:sp>
            <p:nvSpPr>
              <p:cNvPr id="3" name="عنصر نائب للمحتوى 2"/>
              <p:cNvSpPr>
                <a:spLocks noGrp="1" noRot="1" noChangeAspect="1" noMove="1" noResize="1" noEditPoints="1" noAdjustHandles="1" noChangeArrowheads="1" noChangeShapeType="1" noTextEdit="1"/>
              </p:cNvSpPr>
              <p:nvPr>
                <p:ph idx="1"/>
              </p:nvPr>
            </p:nvSpPr>
            <p:spPr>
              <a:blipFill rotWithShape="1">
                <a:blip r:embed="rId2"/>
                <a:stretch>
                  <a:fillRect l="-960" t="-804"/>
                </a:stretch>
              </a:blipFill>
            </p:spPr>
            <p:txBody>
              <a:bodyPr/>
              <a:lstStyle/>
              <a:p>
                <a:r>
                  <a:rPr lang="ar-SA">
                    <a:noFill/>
                  </a:rPr>
                  <a:t> </a:t>
                </a:r>
              </a:p>
            </p:txBody>
          </p:sp>
        </mc:Fallback>
      </mc:AlternateContent>
    </p:spTree>
    <p:extLst>
      <p:ext uri="{BB962C8B-B14F-4D97-AF65-F5344CB8AC3E}">
        <p14:creationId xmlns:p14="http://schemas.microsoft.com/office/powerpoint/2010/main" val="3431405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arn(inVertical)">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585325963"/>
              </p:ext>
            </p:extLst>
          </p:nvPr>
        </p:nvGraphicFramePr>
        <p:xfrm>
          <a:off x="1979712" y="260648"/>
          <a:ext cx="5318066" cy="2225040"/>
        </p:xfrm>
        <a:graphic>
          <a:graphicData uri="http://schemas.openxmlformats.org/drawingml/2006/table">
            <a:tbl>
              <a:tblPr rtl="1" firstRow="1" bandRow="1">
                <a:tableStyleId>{5C22544A-7EE6-4342-B048-85BDC9FD1C3A}</a:tableStyleId>
              </a:tblPr>
              <a:tblGrid>
                <a:gridCol w="1944914"/>
                <a:gridCol w="1069404"/>
                <a:gridCol w="2303748"/>
              </a:tblGrid>
              <a:tr h="370840">
                <a:tc>
                  <a:txBody>
                    <a:bodyPr/>
                    <a:lstStyle/>
                    <a:p>
                      <a:pPr algn="ctr" rtl="1"/>
                      <a:r>
                        <a:rPr lang="en-US" dirty="0" smtClean="0"/>
                        <a:t>Option 2</a:t>
                      </a:r>
                      <a:endParaRPr lang="ar-SA" dirty="0"/>
                    </a:p>
                  </a:txBody>
                  <a:tcPr/>
                </a:tc>
                <a:tc>
                  <a:txBody>
                    <a:bodyPr/>
                    <a:lstStyle/>
                    <a:p>
                      <a:pPr algn="ctr" rtl="1"/>
                      <a:r>
                        <a:rPr lang="en-US" dirty="0" smtClean="0"/>
                        <a:t>Option 1</a:t>
                      </a:r>
                      <a:endParaRPr lang="ar-SA" dirty="0"/>
                    </a:p>
                  </a:txBody>
                  <a:tcPr/>
                </a:tc>
                <a:tc>
                  <a:txBody>
                    <a:bodyPr/>
                    <a:lstStyle/>
                    <a:p>
                      <a:pPr algn="ctr" rtl="1"/>
                      <a:endParaRPr lang="ar-SA" dirty="0"/>
                    </a:p>
                  </a:txBody>
                  <a:tcPr/>
                </a:tc>
              </a:tr>
              <a:tr h="370840">
                <a:tc>
                  <a:txBody>
                    <a:bodyPr/>
                    <a:lstStyle/>
                    <a:p>
                      <a:pPr rtl="1"/>
                      <a:r>
                        <a:rPr lang="en-US" dirty="0" smtClean="0"/>
                        <a:t>180</a:t>
                      </a:r>
                      <a:endParaRPr lang="ar-SA" dirty="0"/>
                    </a:p>
                  </a:txBody>
                  <a:tcPr/>
                </a:tc>
                <a:tc>
                  <a:txBody>
                    <a:bodyPr/>
                    <a:lstStyle/>
                    <a:p>
                      <a:pPr rtl="1"/>
                      <a:r>
                        <a:rPr lang="en-US" dirty="0" smtClean="0"/>
                        <a:t>180</a:t>
                      </a:r>
                      <a:endParaRPr lang="ar-SA" dirty="0"/>
                    </a:p>
                  </a:txBody>
                  <a:tcPr/>
                </a:tc>
                <a:tc>
                  <a:txBody>
                    <a:bodyPr/>
                    <a:lstStyle/>
                    <a:p>
                      <a:pPr algn="l" rtl="1"/>
                      <a:r>
                        <a:rPr lang="en-US" dirty="0" smtClean="0"/>
                        <a:t>price</a:t>
                      </a:r>
                      <a:endParaRPr lang="ar-SA" dirty="0"/>
                    </a:p>
                  </a:txBody>
                  <a:tcPr/>
                </a:tc>
              </a:tr>
              <a:tr h="370840">
                <a:tc>
                  <a:txBody>
                    <a:bodyPr/>
                    <a:lstStyle/>
                    <a:p>
                      <a:pPr rtl="1"/>
                      <a:r>
                        <a:rPr lang="en-US" dirty="0" smtClean="0"/>
                        <a:t>130</a:t>
                      </a:r>
                      <a:endParaRPr lang="ar-SA" dirty="0"/>
                    </a:p>
                  </a:txBody>
                  <a:tcPr/>
                </a:tc>
                <a:tc>
                  <a:txBody>
                    <a:bodyPr/>
                    <a:lstStyle/>
                    <a:p>
                      <a:pPr rtl="1"/>
                      <a:r>
                        <a:rPr lang="en-US" dirty="0" smtClean="0"/>
                        <a:t>100</a:t>
                      </a:r>
                      <a:endParaRPr lang="ar-SA" dirty="0"/>
                    </a:p>
                  </a:txBody>
                  <a:tcPr/>
                </a:tc>
                <a:tc>
                  <a:txBody>
                    <a:bodyPr/>
                    <a:lstStyle/>
                    <a:p>
                      <a:pPr algn="l" rtl="1"/>
                      <a:r>
                        <a:rPr lang="en-US" dirty="0" smtClean="0"/>
                        <a:t>Variable cost per unit </a:t>
                      </a:r>
                      <a:endParaRPr lang="ar-SA" dirty="0"/>
                    </a:p>
                  </a:txBody>
                  <a:tcPr/>
                </a:tc>
              </a:tr>
              <a:tr h="370840">
                <a:tc>
                  <a:txBody>
                    <a:bodyPr/>
                    <a:lstStyle/>
                    <a:p>
                      <a:pPr rtl="1"/>
                      <a:r>
                        <a:rPr lang="en-US" dirty="0" smtClean="0"/>
                        <a:t>800</a:t>
                      </a:r>
                      <a:endParaRPr lang="ar-SA" dirty="0"/>
                    </a:p>
                  </a:txBody>
                  <a:tcPr/>
                </a:tc>
                <a:tc>
                  <a:txBody>
                    <a:bodyPr/>
                    <a:lstStyle/>
                    <a:p>
                      <a:pPr rtl="1"/>
                      <a:r>
                        <a:rPr lang="en-US" dirty="0" smtClean="0"/>
                        <a:t>2,000</a:t>
                      </a:r>
                      <a:endParaRPr lang="ar-SA" dirty="0"/>
                    </a:p>
                  </a:txBody>
                  <a:tcPr/>
                </a:tc>
                <a:tc>
                  <a:txBody>
                    <a:bodyPr/>
                    <a:lstStyle/>
                    <a:p>
                      <a:pPr algn="l" rtl="1"/>
                      <a:r>
                        <a:rPr lang="en-US" dirty="0" smtClean="0"/>
                        <a:t>Fixed costs </a:t>
                      </a:r>
                      <a:endParaRPr lang="ar-SA" dirty="0"/>
                    </a:p>
                  </a:txBody>
                  <a:tcPr/>
                </a:tc>
              </a:tr>
              <a:tr h="370840">
                <a:tc>
                  <a:txBody>
                    <a:bodyPr/>
                    <a:lstStyle/>
                    <a:p>
                      <a:pPr rtl="1"/>
                      <a:r>
                        <a:rPr lang="en-US" dirty="0" smtClean="0"/>
                        <a:t>40</a:t>
                      </a:r>
                      <a:endParaRPr lang="ar-SA" dirty="0"/>
                    </a:p>
                  </a:txBody>
                  <a:tcPr/>
                </a:tc>
                <a:tc>
                  <a:txBody>
                    <a:bodyPr/>
                    <a:lstStyle/>
                    <a:p>
                      <a:pPr rtl="1"/>
                      <a:r>
                        <a:rPr lang="en-US" dirty="0" smtClean="0"/>
                        <a:t>40</a:t>
                      </a:r>
                      <a:endParaRPr lang="ar-SA" dirty="0"/>
                    </a:p>
                  </a:txBody>
                  <a:tcPr/>
                </a:tc>
                <a:tc>
                  <a:txBody>
                    <a:bodyPr/>
                    <a:lstStyle/>
                    <a:p>
                      <a:pPr algn="l" rtl="1"/>
                      <a:r>
                        <a:rPr lang="en-US" dirty="0" smtClean="0"/>
                        <a:t>Expected sales </a:t>
                      </a:r>
                      <a:endParaRPr lang="ar-SA" dirty="0"/>
                    </a:p>
                  </a:txBody>
                  <a:tcPr/>
                </a:tc>
              </a:tr>
              <a:tr h="370840">
                <a:tc>
                  <a:txBody>
                    <a:bodyPr/>
                    <a:lstStyle/>
                    <a:p>
                      <a:pPr rtl="1"/>
                      <a:r>
                        <a:rPr lang="en-US" dirty="0" smtClean="0"/>
                        <a:t>1,200</a:t>
                      </a:r>
                      <a:endParaRPr lang="ar-SA" dirty="0"/>
                    </a:p>
                  </a:txBody>
                  <a:tcPr/>
                </a:tc>
                <a:tc>
                  <a:txBody>
                    <a:bodyPr/>
                    <a:lstStyle/>
                    <a:p>
                      <a:pPr rtl="1"/>
                      <a:r>
                        <a:rPr lang="en-US" dirty="0" smtClean="0"/>
                        <a:t>1,200</a:t>
                      </a:r>
                      <a:endParaRPr lang="ar-SA" dirty="0"/>
                    </a:p>
                  </a:txBody>
                  <a:tcPr/>
                </a:tc>
                <a:tc>
                  <a:txBody>
                    <a:bodyPr/>
                    <a:lstStyle/>
                    <a:p>
                      <a:pPr algn="l" rtl="1"/>
                      <a:r>
                        <a:rPr lang="en-US" dirty="0" smtClean="0"/>
                        <a:t>Operating</a:t>
                      </a:r>
                      <a:r>
                        <a:rPr lang="en-US" baseline="0" dirty="0" smtClean="0"/>
                        <a:t> Income </a:t>
                      </a:r>
                      <a:endParaRPr lang="ar-SA" dirty="0"/>
                    </a:p>
                  </a:txBody>
                  <a:tcPr/>
                </a:tc>
              </a:tr>
            </a:tbl>
          </a:graphicData>
        </a:graphic>
      </p:graphicFrame>
      <mc:AlternateContent xmlns:mc="http://schemas.openxmlformats.org/markup-compatibility/2006" xmlns:a14="http://schemas.microsoft.com/office/drawing/2010/main">
        <mc:Choice Requires="a14">
          <p:sp>
            <p:nvSpPr>
              <p:cNvPr id="5" name="مربع نص 4"/>
              <p:cNvSpPr txBox="1"/>
              <p:nvPr/>
            </p:nvSpPr>
            <p:spPr>
              <a:xfrm>
                <a:off x="1619672" y="2708920"/>
                <a:ext cx="4434866" cy="2267865"/>
              </a:xfrm>
              <a:prstGeom prst="rect">
                <a:avLst/>
              </a:prstGeom>
              <a:noFill/>
            </p:spPr>
            <p:txBody>
              <a:bodyPr wrap="square" rtlCol="1">
                <a:spAutoFit/>
              </a:bodyPr>
              <a:lstStyle/>
              <a:p>
                <a:pPr algn="l"/>
                <a:r>
                  <a:rPr lang="en-US" dirty="0" smtClean="0"/>
                  <a:t>Operating Leverage in </a:t>
                </a:r>
                <a:r>
                  <a:rPr lang="en-US" b="1" dirty="0" smtClean="0"/>
                  <a:t>option 1</a:t>
                </a:r>
                <a:r>
                  <a:rPr lang="en-US" dirty="0" smtClean="0"/>
                  <a:t>=  </a:t>
                </a:r>
                <a14:m>
                  <m:oMath xmlns:m="http://schemas.openxmlformats.org/officeDocument/2006/math">
                    <m:f>
                      <m:fPr>
                        <m:ctrlPr>
                          <a:rPr lang="en-US" i="1" smtClean="0">
                            <a:latin typeface="Cambria Math"/>
                          </a:rPr>
                        </m:ctrlPr>
                      </m:fPr>
                      <m:num>
                        <m:r>
                          <a:rPr lang="en-US" b="0" i="1" smtClean="0">
                            <a:latin typeface="Cambria Math"/>
                          </a:rPr>
                          <m:t>𝑄</m:t>
                        </m:r>
                        <m:r>
                          <a:rPr lang="en-US" b="0" i="1" smtClean="0">
                            <a:latin typeface="Cambria Math"/>
                          </a:rPr>
                          <m:t>(</m:t>
                        </m:r>
                        <m:r>
                          <a:rPr lang="en-US" b="0" i="1" smtClean="0">
                            <a:latin typeface="Cambria Math"/>
                          </a:rPr>
                          <m:t>𝑃</m:t>
                        </m:r>
                        <m:r>
                          <a:rPr lang="en-US" b="0" i="1" smtClean="0">
                            <a:latin typeface="Cambria Math"/>
                          </a:rPr>
                          <m:t>−</m:t>
                        </m:r>
                        <m:r>
                          <a:rPr lang="en-US" b="0" i="1" smtClean="0">
                            <a:latin typeface="Cambria Math"/>
                          </a:rPr>
                          <m:t>𝑉</m:t>
                        </m:r>
                        <m:r>
                          <a:rPr lang="en-US" b="0" i="1" smtClean="0">
                            <a:latin typeface="Cambria Math"/>
                          </a:rPr>
                          <m:t>)</m:t>
                        </m:r>
                      </m:num>
                      <m:den>
                        <m:r>
                          <a:rPr lang="en-US" b="0" i="1" smtClean="0">
                            <a:latin typeface="Cambria Math"/>
                          </a:rPr>
                          <m:t>𝑂𝐼</m:t>
                        </m:r>
                      </m:den>
                    </m:f>
                  </m:oMath>
                </a14:m>
                <a:r>
                  <a:rPr lang="en-US" dirty="0" smtClean="0"/>
                  <a:t>  </a:t>
                </a:r>
              </a:p>
              <a:p>
                <a:pPr algn="l"/>
                <a:r>
                  <a:rPr lang="ar-SA" dirty="0" smtClean="0"/>
                  <a:t> </a:t>
                </a:r>
                <a:r>
                  <a:rPr lang="en-US" dirty="0" smtClean="0"/>
                  <a:t>                                                       = </a:t>
                </a:r>
                <a:r>
                  <a:rPr lang="en-US" u="sng" dirty="0" smtClean="0"/>
                  <a:t>40(180-100) </a:t>
                </a:r>
              </a:p>
              <a:p>
                <a:pPr algn="l"/>
                <a:r>
                  <a:rPr lang="en-US" dirty="0" smtClean="0"/>
                  <a:t>                                                           1,200</a:t>
                </a:r>
              </a:p>
              <a:p>
                <a:pPr algn="l"/>
                <a:r>
                  <a:rPr lang="ar-SA" sz="2500" b="1" dirty="0" smtClean="0">
                    <a:solidFill>
                      <a:srgbClr val="002060"/>
                    </a:solidFill>
                  </a:rPr>
                  <a:t> </a:t>
                </a:r>
                <a:r>
                  <a:rPr lang="en-US" sz="2500" b="1" dirty="0" smtClean="0">
                    <a:solidFill>
                      <a:srgbClr val="002060"/>
                    </a:solidFill>
                  </a:rPr>
                  <a:t>                                        = 2.66</a:t>
                </a:r>
                <a:r>
                  <a:rPr lang="en-US" b="1" dirty="0" smtClean="0">
                    <a:solidFill>
                      <a:srgbClr val="002060"/>
                    </a:solidFill>
                  </a:rPr>
                  <a:t> </a:t>
                </a:r>
              </a:p>
              <a:p>
                <a:pPr algn="l"/>
                <a:endParaRPr lang="ar-SA" b="1" dirty="0" smtClean="0">
                  <a:solidFill>
                    <a:srgbClr val="002060"/>
                  </a:solidFill>
                </a:endParaRPr>
              </a:p>
              <a:p>
                <a:pPr algn="l"/>
                <a:endParaRPr lang="en-US" b="1" dirty="0">
                  <a:solidFill>
                    <a:srgbClr val="002060"/>
                  </a:solidFill>
                </a:endParaRPr>
              </a:p>
              <a:p>
                <a:pPr algn="l"/>
                <a:r>
                  <a:rPr lang="en-US" dirty="0" smtClean="0"/>
                  <a:t>                           </a:t>
                </a:r>
                <a:endParaRPr lang="ar-SA" dirty="0"/>
              </a:p>
            </p:txBody>
          </p:sp>
        </mc:Choice>
        <mc:Fallback xmlns="">
          <p:sp>
            <p:nvSpPr>
              <p:cNvPr id="5" name="مربع نص 4"/>
              <p:cNvSpPr txBox="1">
                <a:spLocks noRot="1" noChangeAspect="1" noMove="1" noResize="1" noEditPoints="1" noAdjustHandles="1" noChangeArrowheads="1" noChangeShapeType="1" noTextEdit="1"/>
              </p:cNvSpPr>
              <p:nvPr/>
            </p:nvSpPr>
            <p:spPr>
              <a:xfrm>
                <a:off x="1619672" y="2708920"/>
                <a:ext cx="4434866" cy="2267865"/>
              </a:xfrm>
              <a:prstGeom prst="rect">
                <a:avLst/>
              </a:prstGeom>
              <a:blipFill rotWithShape="1">
                <a:blip r:embed="rId2"/>
                <a:stretch>
                  <a:fillRect l="-1100" r="-1100"/>
                </a:stretch>
              </a:blipFill>
            </p:spPr>
            <p:txBody>
              <a:bodyPr/>
              <a:lstStyle/>
              <a:p>
                <a:r>
                  <a:rPr lang="ar-SA">
                    <a:noFill/>
                  </a:rPr>
                  <a:t> </a:t>
                </a:r>
              </a:p>
            </p:txBody>
          </p:sp>
        </mc:Fallback>
      </mc:AlternateContent>
      <mc:AlternateContent xmlns:mc="http://schemas.openxmlformats.org/markup-compatibility/2006" xmlns:a14="http://schemas.microsoft.com/office/drawing/2010/main">
        <mc:Choice Requires="a14">
          <p:sp>
            <p:nvSpPr>
              <p:cNvPr id="6" name="مربع نص 5"/>
              <p:cNvSpPr txBox="1"/>
              <p:nvPr/>
            </p:nvSpPr>
            <p:spPr>
              <a:xfrm>
                <a:off x="1542299" y="4918090"/>
                <a:ext cx="4391954" cy="1863587"/>
              </a:xfrm>
              <a:prstGeom prst="rect">
                <a:avLst/>
              </a:prstGeom>
              <a:noFill/>
            </p:spPr>
            <p:txBody>
              <a:bodyPr wrap="square" rtlCol="1">
                <a:spAutoFit/>
              </a:bodyPr>
              <a:lstStyle/>
              <a:p>
                <a:pPr algn="l"/>
                <a:r>
                  <a:rPr lang="en-US" dirty="0" smtClean="0"/>
                  <a:t>Operating Leverage in </a:t>
                </a:r>
                <a:r>
                  <a:rPr lang="en-US" b="1" dirty="0" smtClean="0"/>
                  <a:t>option 2</a:t>
                </a:r>
                <a:r>
                  <a:rPr lang="en-US" dirty="0" smtClean="0"/>
                  <a:t>=  </a:t>
                </a:r>
                <a14:m>
                  <m:oMath xmlns:m="http://schemas.openxmlformats.org/officeDocument/2006/math">
                    <m:f>
                      <m:fPr>
                        <m:ctrlPr>
                          <a:rPr lang="en-US" i="1" smtClean="0">
                            <a:latin typeface="Cambria Math"/>
                          </a:rPr>
                        </m:ctrlPr>
                      </m:fPr>
                      <m:num>
                        <m:r>
                          <a:rPr lang="en-US" b="0" i="1" smtClean="0">
                            <a:latin typeface="Cambria Math"/>
                          </a:rPr>
                          <m:t>𝑄</m:t>
                        </m:r>
                        <m:r>
                          <a:rPr lang="en-US" b="0" i="1" smtClean="0">
                            <a:latin typeface="Cambria Math"/>
                          </a:rPr>
                          <m:t>(</m:t>
                        </m:r>
                        <m:r>
                          <a:rPr lang="en-US" b="0" i="1" smtClean="0">
                            <a:latin typeface="Cambria Math"/>
                          </a:rPr>
                          <m:t>𝑃</m:t>
                        </m:r>
                        <m:r>
                          <a:rPr lang="en-US" b="0" i="1" smtClean="0">
                            <a:latin typeface="Cambria Math"/>
                          </a:rPr>
                          <m:t>−</m:t>
                        </m:r>
                        <m:r>
                          <a:rPr lang="en-US" b="0" i="1" smtClean="0">
                            <a:latin typeface="Cambria Math"/>
                          </a:rPr>
                          <m:t>𝑉</m:t>
                        </m:r>
                        <m:r>
                          <a:rPr lang="en-US" b="0" i="1" smtClean="0">
                            <a:latin typeface="Cambria Math"/>
                          </a:rPr>
                          <m:t>)</m:t>
                        </m:r>
                      </m:num>
                      <m:den>
                        <m:r>
                          <a:rPr lang="en-US" b="0" i="1" smtClean="0">
                            <a:latin typeface="Cambria Math"/>
                          </a:rPr>
                          <m:t>𝑂𝐼</m:t>
                        </m:r>
                      </m:den>
                    </m:f>
                  </m:oMath>
                </a14:m>
                <a:r>
                  <a:rPr lang="en-US" dirty="0" smtClean="0"/>
                  <a:t>  </a:t>
                </a:r>
              </a:p>
              <a:p>
                <a:pPr algn="l"/>
                <a14:m>
                  <m:oMath xmlns:m="http://schemas.openxmlformats.org/officeDocument/2006/math">
                    <m:f>
                      <m:fPr>
                        <m:ctrlPr>
                          <a:rPr lang="ar-SA" i="1" smtClean="0">
                            <a:latin typeface="Cambria Math"/>
                          </a:rPr>
                        </m:ctrlPr>
                      </m:fPr>
                      <m:num>
                        <m:r>
                          <a:rPr lang="ar-SA" b="0" i="1" smtClean="0">
                            <a:latin typeface="Cambria Math"/>
                          </a:rPr>
                          <m:t>40</m:t>
                        </m:r>
                        <m:r>
                          <a:rPr lang="en-US" b="0" i="1" smtClean="0">
                            <a:latin typeface="Cambria Math"/>
                          </a:rPr>
                          <m:t>(</m:t>
                        </m:r>
                        <m:r>
                          <a:rPr lang="en-US" b="0" i="1" smtClean="0">
                            <a:latin typeface="Cambria Math"/>
                          </a:rPr>
                          <m:t>180</m:t>
                        </m:r>
                        <m:r>
                          <a:rPr lang="en-US" b="0" i="1" smtClean="0">
                            <a:latin typeface="Cambria Math"/>
                          </a:rPr>
                          <m:t>−</m:t>
                        </m:r>
                        <m:r>
                          <a:rPr lang="en-US" b="0" i="1" smtClean="0">
                            <a:latin typeface="Cambria Math"/>
                          </a:rPr>
                          <m:t>130</m:t>
                        </m:r>
                        <m:r>
                          <a:rPr lang="en-US" b="0" i="1" smtClean="0">
                            <a:latin typeface="Cambria Math"/>
                          </a:rPr>
                          <m:t>)</m:t>
                        </m:r>
                      </m:num>
                      <m:den>
                        <m:r>
                          <a:rPr lang="ar-SA" b="0" i="1" smtClean="0">
                            <a:latin typeface="Cambria Math"/>
                          </a:rPr>
                          <m:t>1</m:t>
                        </m:r>
                        <m:r>
                          <a:rPr lang="ar-SA" b="0" i="1" smtClean="0">
                            <a:latin typeface="Cambria Math"/>
                          </a:rPr>
                          <m:t>,</m:t>
                        </m:r>
                        <m:r>
                          <a:rPr lang="ar-SA" b="0" i="1" smtClean="0">
                            <a:latin typeface="Cambria Math"/>
                          </a:rPr>
                          <m:t>200</m:t>
                        </m:r>
                      </m:den>
                    </m:f>
                  </m:oMath>
                </a14:m>
                <a:r>
                  <a:rPr lang="ar-SA" dirty="0" smtClean="0"/>
                  <a:t> </a:t>
                </a:r>
                <a:r>
                  <a:rPr lang="en-US" dirty="0" smtClean="0"/>
                  <a:t>                                                        =</a:t>
                </a:r>
                <a:endParaRPr lang="en-US" b="1" dirty="0" smtClean="0">
                  <a:solidFill>
                    <a:srgbClr val="002060"/>
                  </a:solidFill>
                </a:endParaRPr>
              </a:p>
              <a:p>
                <a:pPr algn="l"/>
                <a:endParaRPr lang="en-US" b="1" dirty="0">
                  <a:solidFill>
                    <a:srgbClr val="002060"/>
                  </a:solidFill>
                </a:endParaRPr>
              </a:p>
              <a:p>
                <a:pPr algn="l"/>
                <a:r>
                  <a:rPr lang="en-US" dirty="0" smtClean="0"/>
                  <a:t>                                                       </a:t>
                </a:r>
                <a:r>
                  <a:rPr lang="en-US" sz="2500" b="1" dirty="0" smtClean="0">
                    <a:solidFill>
                      <a:srgbClr val="002060"/>
                    </a:solidFill>
                  </a:rPr>
                  <a:t>=1.66</a:t>
                </a:r>
                <a:r>
                  <a:rPr lang="en-US" dirty="0" smtClean="0"/>
                  <a:t>                           </a:t>
                </a:r>
                <a:endParaRPr lang="ar-SA" dirty="0"/>
              </a:p>
            </p:txBody>
          </p:sp>
        </mc:Choice>
        <mc:Fallback xmlns="">
          <p:sp>
            <p:nvSpPr>
              <p:cNvPr id="6" name="مربع نص 5"/>
              <p:cNvSpPr txBox="1">
                <a:spLocks noRot="1" noChangeAspect="1" noMove="1" noResize="1" noEditPoints="1" noAdjustHandles="1" noChangeArrowheads="1" noChangeShapeType="1" noTextEdit="1"/>
              </p:cNvSpPr>
              <p:nvPr/>
            </p:nvSpPr>
            <p:spPr>
              <a:xfrm>
                <a:off x="1542299" y="4918090"/>
                <a:ext cx="4391954" cy="1863587"/>
              </a:xfrm>
              <a:prstGeom prst="rect">
                <a:avLst/>
              </a:prstGeom>
              <a:blipFill rotWithShape="1">
                <a:blip r:embed="rId3"/>
                <a:stretch>
                  <a:fillRect l="-972"/>
                </a:stretch>
              </a:blipFill>
            </p:spPr>
            <p:txBody>
              <a:bodyPr/>
              <a:lstStyle/>
              <a:p>
                <a:r>
                  <a:rPr lang="ar-SA">
                    <a:noFill/>
                  </a:rPr>
                  <a:t> </a:t>
                </a:r>
              </a:p>
            </p:txBody>
          </p:sp>
        </mc:Fallback>
      </mc:AlternateContent>
      <p:cxnSp>
        <p:nvCxnSpPr>
          <p:cNvPr id="15" name="رابط كسهم مستقيم 14"/>
          <p:cNvCxnSpPr/>
          <p:nvPr/>
        </p:nvCxnSpPr>
        <p:spPr>
          <a:xfrm>
            <a:off x="3131840" y="3140968"/>
            <a:ext cx="1368152" cy="70188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6" name="رابط كسهم مستقيم 15"/>
          <p:cNvCxnSpPr/>
          <p:nvPr/>
        </p:nvCxnSpPr>
        <p:spPr>
          <a:xfrm>
            <a:off x="3050670" y="5498941"/>
            <a:ext cx="1368152" cy="70188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63942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barn(inVertical)">
                                      <p:cBhvr>
                                        <p:cTn id="17" dur="500"/>
                                        <p:tgtEl>
                                          <p:spTgt spid="5">
                                            <p:txEl>
                                              <p:pRg st="1" end="1"/>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Effect transition="in" filter="barn(inVertical)">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arn(inVertical)">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Effect transition="in" filter="barn(inVertical)">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Effect transition="in" filter="barn(inVertical)">
                                      <p:cBhvr>
                                        <p:cTn id="35" dur="500"/>
                                        <p:tgtEl>
                                          <p:spTgt spid="6">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6">
                                            <p:txEl>
                                              <p:pRg st="1" end="1"/>
                                            </p:txEl>
                                          </p:spTgt>
                                        </p:tgtEl>
                                        <p:attrNameLst>
                                          <p:attrName>style.visibility</p:attrName>
                                        </p:attrNameLst>
                                      </p:cBhvr>
                                      <p:to>
                                        <p:strVal val="visible"/>
                                      </p:to>
                                    </p:set>
                                    <p:animEffect transition="in" filter="barn(inVertical)">
                                      <p:cBhvr>
                                        <p:cTn id="40" dur="500"/>
                                        <p:tgtEl>
                                          <p:spTgt spid="6">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nodeType="clickEffect">
                                  <p:stCondLst>
                                    <p:cond delay="0"/>
                                  </p:stCondLst>
                                  <p:childTnLst>
                                    <p:set>
                                      <p:cBhvr>
                                        <p:cTn id="44" dur="1" fill="hold">
                                          <p:stCondLst>
                                            <p:cond delay="0"/>
                                          </p:stCondLst>
                                        </p:cTn>
                                        <p:tgtEl>
                                          <p:spTgt spid="6">
                                            <p:txEl>
                                              <p:pRg st="3" end="3"/>
                                            </p:txEl>
                                          </p:spTgt>
                                        </p:tgtEl>
                                        <p:attrNameLst>
                                          <p:attrName>style.visibility</p:attrName>
                                        </p:attrNameLst>
                                      </p:cBhvr>
                                      <p:to>
                                        <p:strVal val="visible"/>
                                      </p:to>
                                    </p:set>
                                    <p:animEffect transition="in" filter="barn(inVertical)">
                                      <p:cBhvr>
                                        <p:cTn id="45" dur="500"/>
                                        <p:tgtEl>
                                          <p:spTgt spid="6">
                                            <p:txEl>
                                              <p:pRg st="3" end="3"/>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barn(inVertical)">
                                      <p:cBhvr>
                                        <p:cTn id="5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1835696" y="2780928"/>
            <a:ext cx="5328592" cy="646331"/>
          </a:xfrm>
          <a:prstGeom prst="rect">
            <a:avLst/>
          </a:prstGeom>
          <a:noFill/>
        </p:spPr>
        <p:txBody>
          <a:bodyPr wrap="square" rtlCol="1">
            <a:spAutoFit/>
          </a:bodyPr>
          <a:lstStyle/>
          <a:p>
            <a:pPr algn="l"/>
            <a:r>
              <a:rPr lang="en-US" b="1" dirty="0" smtClean="0">
                <a:solidFill>
                  <a:srgbClr val="002060"/>
                </a:solidFill>
              </a:rPr>
              <a:t>Operating Leverage</a:t>
            </a:r>
            <a:r>
              <a:rPr lang="en-US" dirty="0" smtClean="0"/>
              <a:t>                  </a:t>
            </a:r>
            <a:r>
              <a:rPr lang="en-US" b="1" dirty="0" smtClean="0">
                <a:solidFill>
                  <a:srgbClr val="002060"/>
                </a:solidFill>
              </a:rPr>
              <a:t>2.66</a:t>
            </a:r>
            <a:r>
              <a:rPr lang="en-US" dirty="0" smtClean="0">
                <a:solidFill>
                  <a:srgbClr val="002060"/>
                </a:solidFill>
              </a:rPr>
              <a:t> </a:t>
            </a:r>
            <a:r>
              <a:rPr lang="en-US" dirty="0" smtClean="0"/>
              <a:t>                           </a:t>
            </a:r>
            <a:r>
              <a:rPr lang="en-US" b="1" dirty="0" smtClean="0">
                <a:solidFill>
                  <a:srgbClr val="002060"/>
                </a:solidFill>
              </a:rPr>
              <a:t>1.66</a:t>
            </a:r>
            <a:r>
              <a:rPr lang="en-US" dirty="0" smtClean="0"/>
              <a:t>           </a:t>
            </a:r>
            <a:endParaRPr lang="ar-SA" dirty="0"/>
          </a:p>
        </p:txBody>
      </p:sp>
      <p:sp>
        <p:nvSpPr>
          <p:cNvPr id="6" name="مربع نص 5"/>
          <p:cNvSpPr txBox="1"/>
          <p:nvPr/>
        </p:nvSpPr>
        <p:spPr>
          <a:xfrm>
            <a:off x="1547664" y="3645024"/>
            <a:ext cx="4536504" cy="369332"/>
          </a:xfrm>
          <a:prstGeom prst="rect">
            <a:avLst/>
          </a:prstGeom>
          <a:noFill/>
        </p:spPr>
        <p:txBody>
          <a:bodyPr wrap="square" rtlCol="1">
            <a:spAutoFit/>
          </a:bodyPr>
          <a:lstStyle/>
          <a:p>
            <a:pPr algn="l"/>
            <a:r>
              <a:rPr lang="en-US" dirty="0" smtClean="0"/>
              <a:t>Suppose sales fall by 10%                  36 units </a:t>
            </a:r>
            <a:endParaRPr lang="ar-SA" dirty="0"/>
          </a:p>
        </p:txBody>
      </p:sp>
      <p:sp>
        <p:nvSpPr>
          <p:cNvPr id="7" name="سهم إلى اليمين 6"/>
          <p:cNvSpPr/>
          <p:nvPr/>
        </p:nvSpPr>
        <p:spPr>
          <a:xfrm>
            <a:off x="4139952" y="3720964"/>
            <a:ext cx="72008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9" name="مربع نص 8"/>
          <p:cNvSpPr txBox="1"/>
          <p:nvPr/>
        </p:nvSpPr>
        <p:spPr>
          <a:xfrm>
            <a:off x="1571622" y="4342874"/>
            <a:ext cx="3864474" cy="369332"/>
          </a:xfrm>
          <a:prstGeom prst="rect">
            <a:avLst/>
          </a:prstGeom>
          <a:noFill/>
        </p:spPr>
        <p:txBody>
          <a:bodyPr wrap="square" rtlCol="1">
            <a:spAutoFit/>
          </a:bodyPr>
          <a:lstStyle/>
          <a:p>
            <a:pPr algn="l"/>
            <a:r>
              <a:rPr lang="en-US" dirty="0" smtClean="0"/>
              <a:t>Operating Income for option 1 = </a:t>
            </a:r>
            <a:r>
              <a:rPr lang="en-US" b="1" dirty="0" smtClean="0">
                <a:solidFill>
                  <a:srgbClr val="002060"/>
                </a:solidFill>
              </a:rPr>
              <a:t>880  </a:t>
            </a:r>
            <a:endParaRPr lang="ar-SA" b="1" dirty="0">
              <a:solidFill>
                <a:srgbClr val="002060"/>
              </a:solidFill>
            </a:endParaRPr>
          </a:p>
        </p:txBody>
      </p:sp>
      <p:sp>
        <p:nvSpPr>
          <p:cNvPr id="11" name="مربع نص 10"/>
          <p:cNvSpPr txBox="1"/>
          <p:nvPr/>
        </p:nvSpPr>
        <p:spPr>
          <a:xfrm>
            <a:off x="1539642" y="5552365"/>
            <a:ext cx="3890820" cy="646331"/>
          </a:xfrm>
          <a:prstGeom prst="rect">
            <a:avLst/>
          </a:prstGeom>
          <a:noFill/>
        </p:spPr>
        <p:txBody>
          <a:bodyPr wrap="square" rtlCol="1">
            <a:spAutoFit/>
          </a:bodyPr>
          <a:lstStyle/>
          <a:p>
            <a:pPr algn="l"/>
            <a:r>
              <a:rPr lang="en-US" dirty="0" smtClean="0"/>
              <a:t>Operating Income for option 2 = </a:t>
            </a:r>
            <a:r>
              <a:rPr lang="en-US" b="1" dirty="0" smtClean="0">
                <a:solidFill>
                  <a:srgbClr val="002060"/>
                </a:solidFill>
              </a:rPr>
              <a:t>1,000</a:t>
            </a:r>
          </a:p>
          <a:p>
            <a:pPr algn="l"/>
            <a:r>
              <a:rPr lang="en-US" b="1" dirty="0" smtClean="0">
                <a:solidFill>
                  <a:srgbClr val="002060"/>
                </a:solidFill>
              </a:rPr>
              <a:t>  </a:t>
            </a:r>
            <a:endParaRPr lang="ar-SA" b="1" dirty="0">
              <a:solidFill>
                <a:srgbClr val="002060"/>
              </a:solidFill>
            </a:endParaRPr>
          </a:p>
        </p:txBody>
      </p:sp>
      <mc:AlternateContent xmlns:mc="http://schemas.openxmlformats.org/markup-compatibility/2006" xmlns:a14="http://schemas.microsoft.com/office/drawing/2010/main">
        <mc:Choice Requires="a14">
          <p:sp>
            <p:nvSpPr>
              <p:cNvPr id="10" name="مربع نص 9"/>
              <p:cNvSpPr txBox="1"/>
              <p:nvPr/>
            </p:nvSpPr>
            <p:spPr>
              <a:xfrm>
                <a:off x="5390030" y="4268296"/>
                <a:ext cx="1368152" cy="642035"/>
              </a:xfrm>
              <a:prstGeom prst="rect">
                <a:avLst/>
              </a:prstGeom>
              <a:noFill/>
            </p:spPr>
            <p:txBody>
              <a:bodyPr wrap="square" rtlCol="1">
                <a:spAutoFit/>
              </a:bodyPr>
              <a:lstStyle/>
              <a:p>
                <a:pPr/>
                <a14:m>
                  <m:oMathPara xmlns:m="http://schemas.openxmlformats.org/officeDocument/2006/math">
                    <m:oMathParaPr>
                      <m:jc m:val="left"/>
                    </m:oMathParaPr>
                    <m:oMath xmlns:m="http://schemas.openxmlformats.org/officeDocument/2006/math">
                      <m:f>
                        <m:fPr>
                          <m:ctrlPr>
                            <a:rPr lang="ar-SA" i="1" smtClean="0">
                              <a:latin typeface="Cambria Math"/>
                            </a:rPr>
                          </m:ctrlPr>
                        </m:fPr>
                        <m:num>
                          <m:r>
                            <a:rPr lang="ar-SA" b="0" i="1" smtClean="0">
                              <a:latin typeface="Cambria Math"/>
                            </a:rPr>
                            <m:t>1</m:t>
                          </m:r>
                          <m:r>
                            <a:rPr lang="en-US" b="0" i="1" smtClean="0">
                              <a:latin typeface="Cambria Math"/>
                            </a:rPr>
                            <m:t>,</m:t>
                          </m:r>
                          <m:r>
                            <a:rPr lang="en-US" b="0" i="1" smtClean="0">
                              <a:latin typeface="Cambria Math"/>
                            </a:rPr>
                            <m:t>200</m:t>
                          </m:r>
                          <m:r>
                            <a:rPr lang="en-US" b="0" i="1" smtClean="0">
                              <a:latin typeface="Cambria Math"/>
                            </a:rPr>
                            <m:t>−</m:t>
                          </m:r>
                          <m:r>
                            <a:rPr lang="en-US" b="0" i="1" smtClean="0">
                              <a:latin typeface="Cambria Math"/>
                            </a:rPr>
                            <m:t>880</m:t>
                          </m:r>
                          <m:r>
                            <a:rPr lang="en-US" b="0" i="1" smtClean="0">
                              <a:latin typeface="Cambria Math"/>
                            </a:rPr>
                            <m:t> </m:t>
                          </m:r>
                        </m:num>
                        <m:den>
                          <m:r>
                            <a:rPr lang="ar-SA" b="0" i="1" smtClean="0">
                              <a:latin typeface="Cambria Math"/>
                            </a:rPr>
                            <m:t>1</m:t>
                          </m:r>
                          <m:r>
                            <a:rPr lang="ar-SA" b="0" i="1" smtClean="0">
                              <a:latin typeface="Cambria Math"/>
                            </a:rPr>
                            <m:t>,</m:t>
                          </m:r>
                          <m:r>
                            <a:rPr lang="ar-SA" b="0" i="1" smtClean="0">
                              <a:latin typeface="Cambria Math"/>
                            </a:rPr>
                            <m:t>200</m:t>
                          </m:r>
                        </m:den>
                      </m:f>
                    </m:oMath>
                  </m:oMathPara>
                </a14:m>
                <a:endParaRPr lang="ar-SA" dirty="0"/>
              </a:p>
            </p:txBody>
          </p:sp>
        </mc:Choice>
        <mc:Fallback xmlns="">
          <p:sp>
            <p:nvSpPr>
              <p:cNvPr id="10" name="مربع نص 9"/>
              <p:cNvSpPr txBox="1">
                <a:spLocks noRot="1" noChangeAspect="1" noMove="1" noResize="1" noEditPoints="1" noAdjustHandles="1" noChangeArrowheads="1" noChangeShapeType="1" noTextEdit="1"/>
              </p:cNvSpPr>
              <p:nvPr/>
            </p:nvSpPr>
            <p:spPr>
              <a:xfrm>
                <a:off x="5390030" y="4268296"/>
                <a:ext cx="1368152" cy="642035"/>
              </a:xfrm>
              <a:prstGeom prst="rect">
                <a:avLst/>
              </a:prstGeom>
              <a:blipFill rotWithShape="1">
                <a:blip r:embed="rId3"/>
                <a:stretch>
                  <a:fillRect/>
                </a:stretch>
              </a:blipFill>
            </p:spPr>
            <p:txBody>
              <a:bodyPr/>
              <a:lstStyle/>
              <a:p>
                <a:r>
                  <a:rPr lang="ar-SA">
                    <a:noFill/>
                  </a:rPr>
                  <a:t> </a:t>
                </a:r>
              </a:p>
            </p:txBody>
          </p:sp>
        </mc:Fallback>
      </mc:AlternateContent>
      <mc:AlternateContent xmlns:mc="http://schemas.openxmlformats.org/markup-compatibility/2006" xmlns:a14="http://schemas.microsoft.com/office/drawing/2010/main">
        <mc:Choice Requires="a14">
          <p:sp>
            <p:nvSpPr>
              <p:cNvPr id="13" name="مربع نص 12"/>
              <p:cNvSpPr txBox="1"/>
              <p:nvPr/>
            </p:nvSpPr>
            <p:spPr>
              <a:xfrm>
                <a:off x="5796136" y="5411860"/>
                <a:ext cx="1368152" cy="642035"/>
              </a:xfrm>
              <a:prstGeom prst="rect">
                <a:avLst/>
              </a:prstGeom>
              <a:noFill/>
            </p:spPr>
            <p:txBody>
              <a:bodyPr wrap="square" rtlCol="1">
                <a:spAutoFit/>
              </a:bodyPr>
              <a:lstStyle/>
              <a:p>
                <a:pPr/>
                <a14:m>
                  <m:oMathPara xmlns:m="http://schemas.openxmlformats.org/officeDocument/2006/math">
                    <m:oMathParaPr>
                      <m:jc m:val="left"/>
                    </m:oMathParaPr>
                    <m:oMath xmlns:m="http://schemas.openxmlformats.org/officeDocument/2006/math">
                      <m:f>
                        <m:fPr>
                          <m:ctrlPr>
                            <a:rPr lang="ar-SA" i="1" smtClean="0">
                              <a:latin typeface="Cambria Math"/>
                            </a:rPr>
                          </m:ctrlPr>
                        </m:fPr>
                        <m:num>
                          <m:r>
                            <a:rPr lang="ar-SA" b="0" i="1" smtClean="0">
                              <a:latin typeface="Cambria Math"/>
                            </a:rPr>
                            <m:t>1</m:t>
                          </m:r>
                          <m:r>
                            <a:rPr lang="en-US" b="0" i="1" smtClean="0">
                              <a:latin typeface="Cambria Math"/>
                            </a:rPr>
                            <m:t>,</m:t>
                          </m:r>
                          <m:r>
                            <a:rPr lang="en-US" b="0" i="1" smtClean="0">
                              <a:latin typeface="Cambria Math"/>
                            </a:rPr>
                            <m:t>200</m:t>
                          </m:r>
                          <m:r>
                            <a:rPr lang="en-US" b="0" i="1" smtClean="0">
                              <a:latin typeface="Cambria Math"/>
                            </a:rPr>
                            <m:t>−</m:t>
                          </m:r>
                          <m:r>
                            <a:rPr lang="en-US" b="0" i="1" smtClean="0">
                              <a:latin typeface="Cambria Math"/>
                            </a:rPr>
                            <m:t>1</m:t>
                          </m:r>
                          <m:r>
                            <a:rPr lang="en-US" b="0" i="1" smtClean="0">
                              <a:latin typeface="Cambria Math"/>
                            </a:rPr>
                            <m:t>,</m:t>
                          </m:r>
                          <m:r>
                            <a:rPr lang="en-US" b="0" i="1" smtClean="0">
                              <a:latin typeface="Cambria Math"/>
                            </a:rPr>
                            <m:t>000</m:t>
                          </m:r>
                          <m:r>
                            <a:rPr lang="en-US" b="0" i="1" smtClean="0">
                              <a:latin typeface="Cambria Math"/>
                            </a:rPr>
                            <m:t> </m:t>
                          </m:r>
                        </m:num>
                        <m:den>
                          <m:r>
                            <a:rPr lang="ar-SA" b="0" i="1" smtClean="0">
                              <a:latin typeface="Cambria Math"/>
                            </a:rPr>
                            <m:t>1</m:t>
                          </m:r>
                          <m:r>
                            <a:rPr lang="ar-SA" b="0" i="1" smtClean="0">
                              <a:latin typeface="Cambria Math"/>
                            </a:rPr>
                            <m:t>,</m:t>
                          </m:r>
                          <m:r>
                            <a:rPr lang="ar-SA" b="0" i="1" smtClean="0">
                              <a:latin typeface="Cambria Math"/>
                            </a:rPr>
                            <m:t>200</m:t>
                          </m:r>
                        </m:den>
                      </m:f>
                    </m:oMath>
                  </m:oMathPara>
                </a14:m>
                <a:endParaRPr lang="ar-SA" dirty="0"/>
              </a:p>
            </p:txBody>
          </p:sp>
        </mc:Choice>
        <mc:Fallback xmlns="">
          <p:sp>
            <p:nvSpPr>
              <p:cNvPr id="13" name="مربع نص 12"/>
              <p:cNvSpPr txBox="1">
                <a:spLocks noRot="1" noChangeAspect="1" noMove="1" noResize="1" noEditPoints="1" noAdjustHandles="1" noChangeArrowheads="1" noChangeShapeType="1" noTextEdit="1"/>
              </p:cNvSpPr>
              <p:nvPr/>
            </p:nvSpPr>
            <p:spPr>
              <a:xfrm>
                <a:off x="5796136" y="5411860"/>
                <a:ext cx="1368152" cy="642035"/>
              </a:xfrm>
              <a:prstGeom prst="rect">
                <a:avLst/>
              </a:prstGeom>
              <a:blipFill rotWithShape="1">
                <a:blip r:embed="rId4"/>
                <a:stretch>
                  <a:fillRect r="-11607"/>
                </a:stretch>
              </a:blipFill>
            </p:spPr>
            <p:txBody>
              <a:bodyPr/>
              <a:lstStyle/>
              <a:p>
                <a:r>
                  <a:rPr lang="ar-SA">
                    <a:noFill/>
                  </a:rPr>
                  <a:t> </a:t>
                </a:r>
              </a:p>
            </p:txBody>
          </p:sp>
        </mc:Fallback>
      </mc:AlternateContent>
      <mc:AlternateContent xmlns:mc="http://schemas.openxmlformats.org/markup-compatibility/2006" xmlns:a14="http://schemas.microsoft.com/office/drawing/2010/main">
        <mc:Choice Requires="a14">
          <p:sp>
            <p:nvSpPr>
              <p:cNvPr id="14" name="مربع نص 13"/>
              <p:cNvSpPr txBox="1"/>
              <p:nvPr/>
            </p:nvSpPr>
            <p:spPr>
              <a:xfrm>
                <a:off x="6858550" y="4268297"/>
                <a:ext cx="1313850" cy="506742"/>
              </a:xfrm>
              <a:prstGeom prst="rect">
                <a:avLst/>
              </a:prstGeom>
              <a:noFill/>
            </p:spPr>
            <p:txBody>
              <a:bodyPr wrap="square" rtlCol="1">
                <a:spAutoFit/>
              </a:bodyPr>
              <a:lstStyle/>
              <a:p>
                <a14:m>
                  <m:oMath xmlns:m="http://schemas.openxmlformats.org/officeDocument/2006/math">
                    <m:f>
                      <m:fPr>
                        <m:ctrlPr>
                          <a:rPr lang="ar-SA" i="1" smtClean="0">
                            <a:latin typeface="Cambria Math"/>
                          </a:rPr>
                        </m:ctrlPr>
                      </m:fPr>
                      <m:num>
                        <m:r>
                          <a:rPr lang="ar-SA" b="0" i="1" smtClean="0">
                            <a:latin typeface="Cambria Math"/>
                          </a:rPr>
                          <m:t>320</m:t>
                        </m:r>
                      </m:num>
                      <m:den>
                        <m:r>
                          <a:rPr lang="ar-SA" b="0" i="1" smtClean="0">
                            <a:latin typeface="Cambria Math"/>
                          </a:rPr>
                          <m:t>1</m:t>
                        </m:r>
                        <m:r>
                          <a:rPr lang="ar-SA" b="0" i="1" smtClean="0">
                            <a:latin typeface="Cambria Math"/>
                          </a:rPr>
                          <m:t>,</m:t>
                        </m:r>
                        <m:r>
                          <a:rPr lang="ar-SA" b="0" i="1" smtClean="0">
                            <a:latin typeface="Cambria Math"/>
                          </a:rPr>
                          <m:t>200</m:t>
                        </m:r>
                      </m:den>
                    </m:f>
                  </m:oMath>
                </a14:m>
                <a:r>
                  <a:rPr lang="en-US" b="1" dirty="0" smtClean="0">
                    <a:solidFill>
                      <a:srgbClr val="002060"/>
                    </a:solidFill>
                  </a:rPr>
                  <a:t> = 26.6</a:t>
                </a:r>
                <a:endParaRPr lang="ar-SA" b="1" dirty="0">
                  <a:solidFill>
                    <a:srgbClr val="002060"/>
                  </a:solidFill>
                </a:endParaRPr>
              </a:p>
            </p:txBody>
          </p:sp>
        </mc:Choice>
        <mc:Fallback xmlns="">
          <p:sp>
            <p:nvSpPr>
              <p:cNvPr id="14" name="مربع نص 13"/>
              <p:cNvSpPr txBox="1">
                <a:spLocks noRot="1" noChangeAspect="1" noMove="1" noResize="1" noEditPoints="1" noAdjustHandles="1" noChangeArrowheads="1" noChangeShapeType="1" noTextEdit="1"/>
              </p:cNvSpPr>
              <p:nvPr/>
            </p:nvSpPr>
            <p:spPr>
              <a:xfrm>
                <a:off x="6858550" y="4268297"/>
                <a:ext cx="1313850" cy="506742"/>
              </a:xfrm>
              <a:prstGeom prst="rect">
                <a:avLst/>
              </a:prstGeom>
              <a:blipFill rotWithShape="1">
                <a:blip r:embed="rId5"/>
                <a:stretch>
                  <a:fillRect r="-4167" b="-3614"/>
                </a:stretch>
              </a:blipFill>
            </p:spPr>
            <p:txBody>
              <a:bodyPr/>
              <a:lstStyle/>
              <a:p>
                <a:r>
                  <a:rPr lang="ar-SA">
                    <a:noFill/>
                  </a:rPr>
                  <a:t> </a:t>
                </a:r>
              </a:p>
            </p:txBody>
          </p:sp>
        </mc:Fallback>
      </mc:AlternateContent>
      <mc:AlternateContent xmlns:mc="http://schemas.openxmlformats.org/markup-compatibility/2006" xmlns:a14="http://schemas.microsoft.com/office/drawing/2010/main">
        <mc:Choice Requires="a14">
          <p:sp>
            <p:nvSpPr>
              <p:cNvPr id="15" name="مربع نص 14"/>
              <p:cNvSpPr txBox="1"/>
              <p:nvPr/>
            </p:nvSpPr>
            <p:spPr>
              <a:xfrm>
                <a:off x="7505250" y="5411859"/>
                <a:ext cx="1243213" cy="506742"/>
              </a:xfrm>
              <a:prstGeom prst="rect">
                <a:avLst/>
              </a:prstGeom>
              <a:noFill/>
            </p:spPr>
            <p:txBody>
              <a:bodyPr wrap="square" rtlCol="1">
                <a:spAutoFit/>
              </a:bodyPr>
              <a:lstStyle/>
              <a:p>
                <a14:m>
                  <m:oMath xmlns:m="http://schemas.openxmlformats.org/officeDocument/2006/math">
                    <m:f>
                      <m:fPr>
                        <m:ctrlPr>
                          <a:rPr lang="ar-SA" i="1" smtClean="0">
                            <a:latin typeface="Cambria Math"/>
                          </a:rPr>
                        </m:ctrlPr>
                      </m:fPr>
                      <m:num>
                        <m:r>
                          <a:rPr lang="ar-SA" b="0" i="1" smtClean="0">
                            <a:latin typeface="Cambria Math"/>
                          </a:rPr>
                          <m:t>200</m:t>
                        </m:r>
                        <m:r>
                          <a:rPr lang="ar-SA" b="0" i="1" smtClean="0">
                            <a:latin typeface="Cambria Math"/>
                          </a:rPr>
                          <m:t> </m:t>
                        </m:r>
                      </m:num>
                      <m:den>
                        <m:r>
                          <a:rPr lang="ar-SA" b="0" i="1" smtClean="0">
                            <a:latin typeface="Cambria Math"/>
                          </a:rPr>
                          <m:t>1</m:t>
                        </m:r>
                        <m:r>
                          <a:rPr lang="ar-SA" b="0" i="1" smtClean="0">
                            <a:latin typeface="Cambria Math"/>
                          </a:rPr>
                          <m:t>,</m:t>
                        </m:r>
                        <m:r>
                          <a:rPr lang="ar-SA" b="0" i="1" smtClean="0">
                            <a:latin typeface="Cambria Math"/>
                          </a:rPr>
                          <m:t>200</m:t>
                        </m:r>
                      </m:den>
                    </m:f>
                  </m:oMath>
                </a14:m>
                <a:r>
                  <a:rPr lang="en-US" dirty="0" smtClean="0"/>
                  <a:t>=</a:t>
                </a:r>
                <a:r>
                  <a:rPr lang="en-US" b="1" dirty="0" smtClean="0">
                    <a:solidFill>
                      <a:srgbClr val="002060"/>
                    </a:solidFill>
                  </a:rPr>
                  <a:t>16.6</a:t>
                </a:r>
                <a:endParaRPr lang="ar-SA" b="1" dirty="0">
                  <a:solidFill>
                    <a:srgbClr val="002060"/>
                  </a:solidFill>
                </a:endParaRPr>
              </a:p>
            </p:txBody>
          </p:sp>
        </mc:Choice>
        <mc:Fallback xmlns="">
          <p:sp>
            <p:nvSpPr>
              <p:cNvPr id="15" name="مربع نص 14"/>
              <p:cNvSpPr txBox="1">
                <a:spLocks noRot="1" noChangeAspect="1" noMove="1" noResize="1" noEditPoints="1" noAdjustHandles="1" noChangeArrowheads="1" noChangeShapeType="1" noTextEdit="1"/>
              </p:cNvSpPr>
              <p:nvPr/>
            </p:nvSpPr>
            <p:spPr>
              <a:xfrm>
                <a:off x="7505250" y="5411859"/>
                <a:ext cx="1243213" cy="506742"/>
              </a:xfrm>
              <a:prstGeom prst="rect">
                <a:avLst/>
              </a:prstGeom>
              <a:blipFill rotWithShape="1">
                <a:blip r:embed="rId6"/>
                <a:stretch>
                  <a:fillRect r="-4902" b="-3614"/>
                </a:stretch>
              </a:blipFill>
            </p:spPr>
            <p:txBody>
              <a:bodyPr/>
              <a:lstStyle/>
              <a:p>
                <a:r>
                  <a:rPr lang="ar-SA">
                    <a:noFill/>
                  </a:rPr>
                  <a:t> </a:t>
                </a:r>
              </a:p>
            </p:txBody>
          </p:sp>
        </mc:Fallback>
      </mc:AlternateContent>
      <p:sp>
        <p:nvSpPr>
          <p:cNvPr id="2" name="عنصر نائب للمحتوى 1"/>
          <p:cNvSpPr>
            <a:spLocks noGrp="1"/>
          </p:cNvSpPr>
          <p:nvPr>
            <p:ph idx="1"/>
          </p:nvPr>
        </p:nvSpPr>
        <p:spPr>
          <a:xfrm>
            <a:off x="457200" y="260648"/>
            <a:ext cx="8507288" cy="4968552"/>
          </a:xfrm>
        </p:spPr>
        <p:txBody>
          <a:bodyPr/>
          <a:lstStyle/>
          <a:p>
            <a:endParaRPr lang="ar-SA" dirty="0" smtClean="0"/>
          </a:p>
          <a:p>
            <a:endParaRPr lang="ar-SA" dirty="0" smtClean="0"/>
          </a:p>
          <a:p>
            <a:endParaRPr lang="en-US" dirty="0" smtClean="0"/>
          </a:p>
          <a:p>
            <a:pPr lvl="7"/>
            <a:endParaRPr lang="ar-SA" dirty="0"/>
          </a:p>
        </p:txBody>
      </p:sp>
      <p:pic>
        <p:nvPicPr>
          <p:cNvPr id="3"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6510" y="433016"/>
            <a:ext cx="5327650" cy="234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8286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arn(inVertical)">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barn(inVertical)">
                                      <p:cBhvr>
                                        <p:cTn id="22" dur="5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Vertic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arn(inVertical)">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1">
                                            <p:txEl>
                                              <p:pRg st="0" end="0"/>
                                            </p:txEl>
                                          </p:spTgt>
                                        </p:tgtEl>
                                        <p:attrNameLst>
                                          <p:attrName>style.visibility</p:attrName>
                                        </p:attrNameLst>
                                      </p:cBhvr>
                                      <p:to>
                                        <p:strVal val="visible"/>
                                      </p:to>
                                    </p:set>
                                    <p:animEffect transition="in" filter="barn(inVertical)">
                                      <p:cBhvr>
                                        <p:cTn id="37" dur="500"/>
                                        <p:tgtEl>
                                          <p:spTgt spid="1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arn(inVertical)">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arn(inVertical)">
                                      <p:cBhvr>
                                        <p:cTn id="4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p:bldP spid="13" grpId="0"/>
      <p:bldP spid="14" grpId="0"/>
      <p:bldP spid="15" grpId="0"/>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4855</TotalTime>
  <Words>222</Words>
  <Application>Microsoft Office PowerPoint</Application>
  <PresentationFormat>On-screen Show (4:3)</PresentationFormat>
  <Paragraphs>49</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نسق Office</vt:lpstr>
      <vt:lpstr>Operating leverage</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Accounting -2</dc:title>
  <dc:creator>ADMIN</dc:creator>
  <cp:lastModifiedBy>HP</cp:lastModifiedBy>
  <cp:revision>241</cp:revision>
  <cp:lastPrinted>2020-10-02T18:57:05Z</cp:lastPrinted>
  <dcterms:created xsi:type="dcterms:W3CDTF">2020-09-18T07:15:41Z</dcterms:created>
  <dcterms:modified xsi:type="dcterms:W3CDTF">2025-01-14T16:46:38Z</dcterms:modified>
</cp:coreProperties>
</file>