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91" r:id="rId2"/>
    <p:sldId id="292" r:id="rId3"/>
    <p:sldId id="293" r:id="rId4"/>
    <p:sldId id="294" r:id="rId5"/>
  </p:sldIdLst>
  <p:sldSz cx="9144000" cy="6858000" type="screen4x3"/>
  <p:notesSz cx="6797675" cy="9926638"/>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نمط ذو نسُق 1 - تمييز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p:scale>
          <a:sx n="76" d="100"/>
          <a:sy n="76" d="100"/>
        </p:scale>
        <p:origin x="-1188" y="-3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FC6EB910-C1A9-4DDA-8E6A-6D085F5090E1}" type="datetimeFigureOut">
              <a:rPr lang="ar-SA" smtClean="0"/>
              <a:t>15/07/1446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15E6E1-BD24-43C6-8FCF-7A3469EF2351}" type="slidenum">
              <a:rPr lang="ar-SA" smtClean="0"/>
              <a:t>‹#›</a:t>
            </a:fld>
            <a:endParaRPr lang="ar-SA"/>
          </a:p>
        </p:txBody>
      </p:sp>
    </p:spTree>
    <p:extLst>
      <p:ext uri="{BB962C8B-B14F-4D97-AF65-F5344CB8AC3E}">
        <p14:creationId xmlns:p14="http://schemas.microsoft.com/office/powerpoint/2010/main" val="6420380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FC6EB910-C1A9-4DDA-8E6A-6D085F5090E1}" type="datetimeFigureOut">
              <a:rPr lang="ar-SA" smtClean="0"/>
              <a:t>15/07/1446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15E6E1-BD24-43C6-8FCF-7A3469EF2351}" type="slidenum">
              <a:rPr lang="ar-SA" smtClean="0"/>
              <a:t>‹#›</a:t>
            </a:fld>
            <a:endParaRPr lang="ar-SA"/>
          </a:p>
        </p:txBody>
      </p:sp>
    </p:spTree>
    <p:extLst>
      <p:ext uri="{BB962C8B-B14F-4D97-AF65-F5344CB8AC3E}">
        <p14:creationId xmlns:p14="http://schemas.microsoft.com/office/powerpoint/2010/main" val="1043469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FC6EB910-C1A9-4DDA-8E6A-6D085F5090E1}" type="datetimeFigureOut">
              <a:rPr lang="ar-SA" smtClean="0"/>
              <a:t>15/07/1446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15E6E1-BD24-43C6-8FCF-7A3469EF2351}" type="slidenum">
              <a:rPr lang="ar-SA" smtClean="0"/>
              <a:t>‹#›</a:t>
            </a:fld>
            <a:endParaRPr lang="ar-SA"/>
          </a:p>
        </p:txBody>
      </p:sp>
    </p:spTree>
    <p:extLst>
      <p:ext uri="{BB962C8B-B14F-4D97-AF65-F5344CB8AC3E}">
        <p14:creationId xmlns:p14="http://schemas.microsoft.com/office/powerpoint/2010/main" val="3147817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FC6EB910-C1A9-4DDA-8E6A-6D085F5090E1}" type="datetimeFigureOut">
              <a:rPr lang="ar-SA" smtClean="0"/>
              <a:t>15/07/1446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15E6E1-BD24-43C6-8FCF-7A3469EF2351}" type="slidenum">
              <a:rPr lang="ar-SA" smtClean="0"/>
              <a:t>‹#›</a:t>
            </a:fld>
            <a:endParaRPr lang="ar-SA"/>
          </a:p>
        </p:txBody>
      </p:sp>
    </p:spTree>
    <p:extLst>
      <p:ext uri="{BB962C8B-B14F-4D97-AF65-F5344CB8AC3E}">
        <p14:creationId xmlns:p14="http://schemas.microsoft.com/office/powerpoint/2010/main" val="2501881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FC6EB910-C1A9-4DDA-8E6A-6D085F5090E1}" type="datetimeFigureOut">
              <a:rPr lang="ar-SA" smtClean="0"/>
              <a:t>15/07/1446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15E6E1-BD24-43C6-8FCF-7A3469EF2351}" type="slidenum">
              <a:rPr lang="ar-SA" smtClean="0"/>
              <a:t>‹#›</a:t>
            </a:fld>
            <a:endParaRPr lang="ar-SA"/>
          </a:p>
        </p:txBody>
      </p:sp>
    </p:spTree>
    <p:extLst>
      <p:ext uri="{BB962C8B-B14F-4D97-AF65-F5344CB8AC3E}">
        <p14:creationId xmlns:p14="http://schemas.microsoft.com/office/powerpoint/2010/main" val="2306967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FC6EB910-C1A9-4DDA-8E6A-6D085F5090E1}" type="datetimeFigureOut">
              <a:rPr lang="ar-SA" smtClean="0"/>
              <a:t>15/07/1446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DC15E6E1-BD24-43C6-8FCF-7A3469EF2351}" type="slidenum">
              <a:rPr lang="ar-SA" smtClean="0"/>
              <a:t>‹#›</a:t>
            </a:fld>
            <a:endParaRPr lang="ar-SA"/>
          </a:p>
        </p:txBody>
      </p:sp>
    </p:spTree>
    <p:extLst>
      <p:ext uri="{BB962C8B-B14F-4D97-AF65-F5344CB8AC3E}">
        <p14:creationId xmlns:p14="http://schemas.microsoft.com/office/powerpoint/2010/main" val="24623595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FC6EB910-C1A9-4DDA-8E6A-6D085F5090E1}" type="datetimeFigureOut">
              <a:rPr lang="ar-SA" smtClean="0"/>
              <a:t>15/07/1446</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DC15E6E1-BD24-43C6-8FCF-7A3469EF2351}" type="slidenum">
              <a:rPr lang="ar-SA" smtClean="0"/>
              <a:t>‹#›</a:t>
            </a:fld>
            <a:endParaRPr lang="ar-SA"/>
          </a:p>
        </p:txBody>
      </p:sp>
    </p:spTree>
    <p:extLst>
      <p:ext uri="{BB962C8B-B14F-4D97-AF65-F5344CB8AC3E}">
        <p14:creationId xmlns:p14="http://schemas.microsoft.com/office/powerpoint/2010/main" val="3729405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FC6EB910-C1A9-4DDA-8E6A-6D085F5090E1}" type="datetimeFigureOut">
              <a:rPr lang="ar-SA" smtClean="0"/>
              <a:t>15/07/1446</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DC15E6E1-BD24-43C6-8FCF-7A3469EF2351}" type="slidenum">
              <a:rPr lang="ar-SA" smtClean="0"/>
              <a:t>‹#›</a:t>
            </a:fld>
            <a:endParaRPr lang="ar-SA"/>
          </a:p>
        </p:txBody>
      </p:sp>
    </p:spTree>
    <p:extLst>
      <p:ext uri="{BB962C8B-B14F-4D97-AF65-F5344CB8AC3E}">
        <p14:creationId xmlns:p14="http://schemas.microsoft.com/office/powerpoint/2010/main" val="20566074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FC6EB910-C1A9-4DDA-8E6A-6D085F5090E1}" type="datetimeFigureOut">
              <a:rPr lang="ar-SA" smtClean="0"/>
              <a:t>15/07/1446</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DC15E6E1-BD24-43C6-8FCF-7A3469EF2351}" type="slidenum">
              <a:rPr lang="ar-SA" smtClean="0"/>
              <a:t>‹#›</a:t>
            </a:fld>
            <a:endParaRPr lang="ar-SA"/>
          </a:p>
        </p:txBody>
      </p:sp>
    </p:spTree>
    <p:extLst>
      <p:ext uri="{BB962C8B-B14F-4D97-AF65-F5344CB8AC3E}">
        <p14:creationId xmlns:p14="http://schemas.microsoft.com/office/powerpoint/2010/main" val="1699627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FC6EB910-C1A9-4DDA-8E6A-6D085F5090E1}" type="datetimeFigureOut">
              <a:rPr lang="ar-SA" smtClean="0"/>
              <a:t>15/07/1446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DC15E6E1-BD24-43C6-8FCF-7A3469EF2351}" type="slidenum">
              <a:rPr lang="ar-SA" smtClean="0"/>
              <a:t>‹#›</a:t>
            </a:fld>
            <a:endParaRPr lang="ar-SA"/>
          </a:p>
        </p:txBody>
      </p:sp>
    </p:spTree>
    <p:extLst>
      <p:ext uri="{BB962C8B-B14F-4D97-AF65-F5344CB8AC3E}">
        <p14:creationId xmlns:p14="http://schemas.microsoft.com/office/powerpoint/2010/main" val="33476845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FC6EB910-C1A9-4DDA-8E6A-6D085F5090E1}" type="datetimeFigureOut">
              <a:rPr lang="ar-SA" smtClean="0"/>
              <a:t>15/07/1446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DC15E6E1-BD24-43C6-8FCF-7A3469EF2351}" type="slidenum">
              <a:rPr lang="ar-SA" smtClean="0"/>
              <a:t>‹#›</a:t>
            </a:fld>
            <a:endParaRPr lang="ar-SA"/>
          </a:p>
        </p:txBody>
      </p:sp>
    </p:spTree>
    <p:extLst>
      <p:ext uri="{BB962C8B-B14F-4D97-AF65-F5344CB8AC3E}">
        <p14:creationId xmlns:p14="http://schemas.microsoft.com/office/powerpoint/2010/main" val="1999639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FC6EB910-C1A9-4DDA-8E6A-6D085F5090E1}" type="datetimeFigureOut">
              <a:rPr lang="ar-SA" smtClean="0"/>
              <a:t>15/07/1446</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DC15E6E1-BD24-43C6-8FCF-7A3469EF2351}" type="slidenum">
              <a:rPr lang="ar-SA" smtClean="0"/>
              <a:t>‹#›</a:t>
            </a:fld>
            <a:endParaRPr lang="ar-SA"/>
          </a:p>
        </p:txBody>
      </p:sp>
    </p:spTree>
    <p:extLst>
      <p:ext uri="{BB962C8B-B14F-4D97-AF65-F5344CB8AC3E}">
        <p14:creationId xmlns:p14="http://schemas.microsoft.com/office/powerpoint/2010/main" val="33928432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5.pn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u="sng" dirty="0" smtClean="0"/>
              <a:t>Operating leverage</a:t>
            </a:r>
            <a:endParaRPr lang="ar-SA" b="1" u="sng" dirty="0"/>
          </a:p>
        </p:txBody>
      </p:sp>
      <p:sp>
        <p:nvSpPr>
          <p:cNvPr id="3" name="عنصر نائب للمحتوى 2"/>
          <p:cNvSpPr>
            <a:spLocks noGrp="1"/>
          </p:cNvSpPr>
          <p:nvPr>
            <p:ph idx="1"/>
          </p:nvPr>
        </p:nvSpPr>
        <p:spPr/>
        <p:style>
          <a:lnRef idx="2">
            <a:schemeClr val="accent2"/>
          </a:lnRef>
          <a:fillRef idx="1">
            <a:schemeClr val="lt1"/>
          </a:fillRef>
          <a:effectRef idx="0">
            <a:schemeClr val="accent2"/>
          </a:effectRef>
          <a:fontRef idx="minor">
            <a:schemeClr val="dk1"/>
          </a:fontRef>
        </p:style>
        <p:txBody>
          <a:bodyPr/>
          <a:lstStyle/>
          <a:p>
            <a:pPr marL="0" indent="0" algn="l" rtl="0">
              <a:buNone/>
            </a:pPr>
            <a:r>
              <a:rPr lang="en-US" dirty="0"/>
              <a:t>The risk-return trade-off across alternative cost structures can be measured as operating leverage. Operating leverage describes the effects that fixed costs have on changes in operating income as changes occur in units sold and contribution margin. Organizations with a high proportion of fixed costs in their cost </a:t>
            </a:r>
            <a:r>
              <a:rPr lang="en-US" dirty="0" smtClean="0"/>
              <a:t>structures, </a:t>
            </a:r>
            <a:r>
              <a:rPr lang="en-US" dirty="0"/>
              <a:t>have high operating leverage</a:t>
            </a:r>
            <a:endParaRPr lang="ar-SA" dirty="0"/>
          </a:p>
        </p:txBody>
      </p:sp>
    </p:spTree>
    <p:extLst>
      <p:ext uri="{BB962C8B-B14F-4D97-AF65-F5344CB8AC3E}">
        <p14:creationId xmlns:p14="http://schemas.microsoft.com/office/powerpoint/2010/main" val="27979529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pPr marL="0" indent="0" algn="l" rtl="0">
                  <a:buNone/>
                </a:pPr>
                <a:r>
                  <a:rPr lang="en-US" sz="2400" dirty="0" smtClean="0"/>
                  <a:t>At any given level of sales: </a:t>
                </a:r>
              </a:p>
              <a:p>
                <a:pPr marL="0" indent="0" algn="l" rtl="0">
                  <a:buNone/>
                </a:pPr>
                <a:endParaRPr lang="en-US" sz="2400" dirty="0" smtClean="0"/>
              </a:p>
              <a:p>
                <a:pPr marL="0" indent="0" algn="l" rtl="0">
                  <a:buNone/>
                </a:pPr>
                <a:endParaRPr lang="en-US" sz="2400" dirty="0" smtClean="0"/>
              </a:p>
              <a:p>
                <a:pPr marL="0" indent="0" algn="l" rtl="0">
                  <a:buNone/>
                </a:pPr>
                <a:r>
                  <a:rPr lang="en-US" sz="2400" dirty="0" smtClean="0"/>
                  <a:t>Operating leverage = </a:t>
                </a:r>
                <a14:m>
                  <m:oMath xmlns:m="http://schemas.openxmlformats.org/officeDocument/2006/math">
                    <m:f>
                      <m:fPr>
                        <m:ctrlPr>
                          <a:rPr lang="en-US" sz="2400" i="1" smtClean="0">
                            <a:latin typeface="Cambria Math"/>
                          </a:rPr>
                        </m:ctrlPr>
                      </m:fPr>
                      <m:num>
                        <m:eqArr>
                          <m:eqArrPr>
                            <m:ctrlPr>
                              <a:rPr lang="en-US" sz="2400" b="0" i="1" smtClean="0">
                                <a:latin typeface="Cambria Math"/>
                              </a:rPr>
                            </m:ctrlPr>
                          </m:eqArrPr>
                          <m:e>
                            <m:r>
                              <a:rPr lang="en-US" sz="2400" b="0" i="1" smtClean="0">
                                <a:latin typeface="Cambria Math"/>
                              </a:rPr>
                              <m:t>𝐶𝑜𝑛𝑡𝑟𝑖𝑏𝑢𝑡𝑖𝑜𝑛</m:t>
                            </m:r>
                          </m:e>
                          <m:e>
                            <m:r>
                              <a:rPr lang="en-US" sz="2400" b="0" i="1" smtClean="0">
                                <a:latin typeface="Cambria Math"/>
                              </a:rPr>
                              <m:t> </m:t>
                            </m:r>
                            <m:r>
                              <a:rPr lang="en-US" sz="2400" b="0" i="1" smtClean="0">
                                <a:latin typeface="Cambria Math"/>
                              </a:rPr>
                              <m:t>𝑀𝑎𝑟𝑔𝑖𝑛</m:t>
                            </m:r>
                            <m:r>
                              <a:rPr lang="en-US" sz="2400" b="0" i="1" smtClean="0">
                                <a:latin typeface="Cambria Math"/>
                              </a:rPr>
                              <m:t> </m:t>
                            </m:r>
                          </m:e>
                        </m:eqArr>
                      </m:num>
                      <m:den>
                        <m:r>
                          <a:rPr lang="en-US" sz="2400" b="0" i="1" smtClean="0">
                            <a:latin typeface="Cambria Math"/>
                          </a:rPr>
                          <m:t>𝑂𝑝𝑒𝑟𝑎𝑡𝑖𝑛𝑔</m:t>
                        </m:r>
                        <m:r>
                          <a:rPr lang="en-US" sz="2400" b="0" i="1" smtClean="0">
                            <a:latin typeface="Cambria Math"/>
                          </a:rPr>
                          <m:t> </m:t>
                        </m:r>
                        <m:r>
                          <a:rPr lang="en-US" sz="2400" b="0" i="1" smtClean="0">
                            <a:latin typeface="Cambria Math"/>
                          </a:rPr>
                          <m:t>𝐼𝑛𝑐𝑜𝑚𝑒</m:t>
                        </m:r>
                        <m:r>
                          <a:rPr lang="en-US" sz="2400" b="0" i="1" smtClean="0">
                            <a:latin typeface="Cambria Math"/>
                          </a:rPr>
                          <m:t> </m:t>
                        </m:r>
                      </m:den>
                    </m:f>
                  </m:oMath>
                </a14:m>
                <a:endParaRPr lang="en-US" dirty="0" smtClean="0"/>
              </a:p>
              <a:p>
                <a:pPr marL="0" indent="0" algn="l" rtl="0">
                  <a:buNone/>
                </a:pPr>
                <a:endParaRPr lang="en-US" dirty="0" smtClean="0"/>
              </a:p>
              <a:p>
                <a:pPr marL="0" indent="0" algn="l" rtl="0">
                  <a:buNone/>
                </a:pPr>
                <a:endParaRPr lang="en-US" dirty="0"/>
              </a:p>
              <a:p>
                <a:pPr marL="0" indent="0" algn="l" rtl="0">
                  <a:buNone/>
                </a:pPr>
                <a:r>
                  <a:rPr lang="en-US" sz="2400" dirty="0"/>
                  <a:t>Operating </a:t>
                </a:r>
                <a:r>
                  <a:rPr lang="en-US" sz="2400" dirty="0" smtClean="0"/>
                  <a:t>leverage = </a:t>
                </a:r>
                <a14:m>
                  <m:oMath xmlns:m="http://schemas.openxmlformats.org/officeDocument/2006/math">
                    <m:f>
                      <m:fPr>
                        <m:ctrlPr>
                          <a:rPr lang="el-GR" sz="2400" i="1" smtClean="0">
                            <a:latin typeface="Cambria Math"/>
                          </a:rPr>
                        </m:ctrlPr>
                      </m:fPr>
                      <m:num>
                        <m:r>
                          <a:rPr lang="en-US" sz="2400" b="0" i="1" smtClean="0">
                            <a:latin typeface="Cambria Math"/>
                          </a:rPr>
                          <m:t>𝑄</m:t>
                        </m:r>
                        <m:r>
                          <a:rPr lang="en-US" sz="2400" b="0" i="1" smtClean="0">
                            <a:latin typeface="Cambria Math"/>
                          </a:rPr>
                          <m:t>(</m:t>
                        </m:r>
                        <m:r>
                          <a:rPr lang="en-US" sz="2400" b="0" i="1" smtClean="0">
                            <a:latin typeface="Cambria Math"/>
                          </a:rPr>
                          <m:t>𝑃</m:t>
                        </m:r>
                        <m:r>
                          <a:rPr lang="en-US" sz="2400" b="0" i="1" smtClean="0">
                            <a:latin typeface="Cambria Math"/>
                          </a:rPr>
                          <m:t>−</m:t>
                        </m:r>
                        <m:r>
                          <a:rPr lang="en-US" sz="2400" b="0" i="1" smtClean="0">
                            <a:latin typeface="Cambria Math"/>
                          </a:rPr>
                          <m:t>𝑉</m:t>
                        </m:r>
                        <m:r>
                          <a:rPr lang="en-US" sz="2400" b="0" i="1" smtClean="0">
                            <a:latin typeface="Cambria Math"/>
                          </a:rPr>
                          <m:t>)</m:t>
                        </m:r>
                      </m:num>
                      <m:den>
                        <m:r>
                          <a:rPr lang="en-US" sz="2400" b="0" i="1" smtClean="0">
                            <a:latin typeface="Cambria Math"/>
                          </a:rPr>
                          <m:t>𝑜𝑝𝑒𝑟𝑎𝑡𝑖𝑛𝑔</m:t>
                        </m:r>
                        <m:r>
                          <a:rPr lang="en-US" sz="2400" b="0" i="1" smtClean="0">
                            <a:latin typeface="Cambria Math"/>
                          </a:rPr>
                          <m:t> </m:t>
                        </m:r>
                        <m:r>
                          <a:rPr lang="en-US" sz="2400" b="0" i="1" smtClean="0">
                            <a:latin typeface="Cambria Math"/>
                          </a:rPr>
                          <m:t>𝑖𝑛𝑐𝑜𝑚𝑒</m:t>
                        </m:r>
                        <m:r>
                          <a:rPr lang="en-US" sz="2400" b="0" i="1" smtClean="0">
                            <a:latin typeface="Cambria Math"/>
                          </a:rPr>
                          <m:t> </m:t>
                        </m:r>
                      </m:den>
                    </m:f>
                  </m:oMath>
                </a14:m>
                <a:endParaRPr lang="en-US" sz="2400" dirty="0" smtClean="0"/>
              </a:p>
              <a:p>
                <a:pPr marL="0" indent="0" algn="l" rtl="0">
                  <a:buNone/>
                </a:pPr>
                <a:endParaRPr lang="en-US" dirty="0"/>
              </a:p>
              <a:p>
                <a:pPr marL="0" indent="0" algn="l" rtl="0">
                  <a:buNone/>
                </a:pPr>
                <a:endParaRPr lang="en-US" dirty="0" smtClean="0"/>
              </a:p>
              <a:p>
                <a:pPr marL="0" indent="0" algn="l" rtl="0">
                  <a:buNone/>
                </a:pPr>
                <a:endParaRPr lang="ar-SA"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rotWithShape="1">
                <a:blip r:embed="rId2"/>
                <a:stretch>
                  <a:fillRect l="-960" t="-804"/>
                </a:stretch>
              </a:blipFill>
            </p:spPr>
            <p:txBody>
              <a:bodyPr/>
              <a:lstStyle/>
              <a:p>
                <a:r>
                  <a:rPr lang="ar-SA">
                    <a:noFill/>
                  </a:rPr>
                  <a:t> </a:t>
                </a:r>
              </a:p>
            </p:txBody>
          </p:sp>
        </mc:Fallback>
      </mc:AlternateContent>
    </p:spTree>
    <p:extLst>
      <p:ext uri="{BB962C8B-B14F-4D97-AF65-F5344CB8AC3E}">
        <p14:creationId xmlns:p14="http://schemas.microsoft.com/office/powerpoint/2010/main" val="3431405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arn(inVertic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barn(inVertical)">
                                      <p:cBhvr>
                                        <p:cTn id="1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idx="1"/>
            <p:extLst>
              <p:ext uri="{D42A27DB-BD31-4B8C-83A1-F6EECF244321}">
                <p14:modId xmlns:p14="http://schemas.microsoft.com/office/powerpoint/2010/main" val="2585325963"/>
              </p:ext>
            </p:extLst>
          </p:nvPr>
        </p:nvGraphicFramePr>
        <p:xfrm>
          <a:off x="1979712" y="260648"/>
          <a:ext cx="5318066" cy="2225040"/>
        </p:xfrm>
        <a:graphic>
          <a:graphicData uri="http://schemas.openxmlformats.org/drawingml/2006/table">
            <a:tbl>
              <a:tblPr rtl="1" firstRow="1" bandRow="1">
                <a:tableStyleId>{5C22544A-7EE6-4342-B048-85BDC9FD1C3A}</a:tableStyleId>
              </a:tblPr>
              <a:tblGrid>
                <a:gridCol w="1944914"/>
                <a:gridCol w="1069404"/>
                <a:gridCol w="2303748"/>
              </a:tblGrid>
              <a:tr h="370840">
                <a:tc>
                  <a:txBody>
                    <a:bodyPr/>
                    <a:lstStyle/>
                    <a:p>
                      <a:pPr algn="ctr" rtl="1"/>
                      <a:r>
                        <a:rPr lang="en-US" dirty="0" smtClean="0"/>
                        <a:t>Option 2</a:t>
                      </a:r>
                      <a:endParaRPr lang="ar-SA" dirty="0"/>
                    </a:p>
                  </a:txBody>
                  <a:tcPr/>
                </a:tc>
                <a:tc>
                  <a:txBody>
                    <a:bodyPr/>
                    <a:lstStyle/>
                    <a:p>
                      <a:pPr algn="ctr" rtl="1"/>
                      <a:r>
                        <a:rPr lang="en-US" dirty="0" smtClean="0"/>
                        <a:t>Option 1</a:t>
                      </a:r>
                      <a:endParaRPr lang="ar-SA" dirty="0"/>
                    </a:p>
                  </a:txBody>
                  <a:tcPr/>
                </a:tc>
                <a:tc>
                  <a:txBody>
                    <a:bodyPr/>
                    <a:lstStyle/>
                    <a:p>
                      <a:pPr algn="ctr" rtl="1"/>
                      <a:endParaRPr lang="ar-SA" dirty="0"/>
                    </a:p>
                  </a:txBody>
                  <a:tcPr/>
                </a:tc>
              </a:tr>
              <a:tr h="370840">
                <a:tc>
                  <a:txBody>
                    <a:bodyPr/>
                    <a:lstStyle/>
                    <a:p>
                      <a:pPr rtl="1"/>
                      <a:r>
                        <a:rPr lang="en-US" dirty="0" smtClean="0"/>
                        <a:t>180</a:t>
                      </a:r>
                      <a:endParaRPr lang="ar-SA" dirty="0"/>
                    </a:p>
                  </a:txBody>
                  <a:tcPr/>
                </a:tc>
                <a:tc>
                  <a:txBody>
                    <a:bodyPr/>
                    <a:lstStyle/>
                    <a:p>
                      <a:pPr rtl="1"/>
                      <a:r>
                        <a:rPr lang="en-US" dirty="0" smtClean="0"/>
                        <a:t>180</a:t>
                      </a:r>
                      <a:endParaRPr lang="ar-SA" dirty="0"/>
                    </a:p>
                  </a:txBody>
                  <a:tcPr/>
                </a:tc>
                <a:tc>
                  <a:txBody>
                    <a:bodyPr/>
                    <a:lstStyle/>
                    <a:p>
                      <a:pPr algn="l" rtl="1"/>
                      <a:r>
                        <a:rPr lang="en-US" dirty="0" smtClean="0"/>
                        <a:t>price</a:t>
                      </a:r>
                      <a:endParaRPr lang="ar-SA" dirty="0"/>
                    </a:p>
                  </a:txBody>
                  <a:tcPr/>
                </a:tc>
              </a:tr>
              <a:tr h="370840">
                <a:tc>
                  <a:txBody>
                    <a:bodyPr/>
                    <a:lstStyle/>
                    <a:p>
                      <a:pPr rtl="1"/>
                      <a:r>
                        <a:rPr lang="en-US" dirty="0" smtClean="0"/>
                        <a:t>130</a:t>
                      </a:r>
                      <a:endParaRPr lang="ar-SA" dirty="0"/>
                    </a:p>
                  </a:txBody>
                  <a:tcPr/>
                </a:tc>
                <a:tc>
                  <a:txBody>
                    <a:bodyPr/>
                    <a:lstStyle/>
                    <a:p>
                      <a:pPr rtl="1"/>
                      <a:r>
                        <a:rPr lang="en-US" dirty="0" smtClean="0"/>
                        <a:t>100</a:t>
                      </a:r>
                      <a:endParaRPr lang="ar-SA" dirty="0"/>
                    </a:p>
                  </a:txBody>
                  <a:tcPr/>
                </a:tc>
                <a:tc>
                  <a:txBody>
                    <a:bodyPr/>
                    <a:lstStyle/>
                    <a:p>
                      <a:pPr algn="l" rtl="1"/>
                      <a:r>
                        <a:rPr lang="en-US" dirty="0" smtClean="0"/>
                        <a:t>Variable cost per unit </a:t>
                      </a:r>
                      <a:endParaRPr lang="ar-SA" dirty="0"/>
                    </a:p>
                  </a:txBody>
                  <a:tcPr/>
                </a:tc>
              </a:tr>
              <a:tr h="370840">
                <a:tc>
                  <a:txBody>
                    <a:bodyPr/>
                    <a:lstStyle/>
                    <a:p>
                      <a:pPr rtl="1"/>
                      <a:r>
                        <a:rPr lang="en-US" dirty="0" smtClean="0"/>
                        <a:t>800</a:t>
                      </a:r>
                      <a:endParaRPr lang="ar-SA" dirty="0"/>
                    </a:p>
                  </a:txBody>
                  <a:tcPr/>
                </a:tc>
                <a:tc>
                  <a:txBody>
                    <a:bodyPr/>
                    <a:lstStyle/>
                    <a:p>
                      <a:pPr rtl="1"/>
                      <a:r>
                        <a:rPr lang="en-US" dirty="0" smtClean="0"/>
                        <a:t>2,000</a:t>
                      </a:r>
                      <a:endParaRPr lang="ar-SA" dirty="0"/>
                    </a:p>
                  </a:txBody>
                  <a:tcPr/>
                </a:tc>
                <a:tc>
                  <a:txBody>
                    <a:bodyPr/>
                    <a:lstStyle/>
                    <a:p>
                      <a:pPr algn="l" rtl="1"/>
                      <a:r>
                        <a:rPr lang="en-US" dirty="0" smtClean="0"/>
                        <a:t>Fixed costs </a:t>
                      </a:r>
                      <a:endParaRPr lang="ar-SA" dirty="0"/>
                    </a:p>
                  </a:txBody>
                  <a:tcPr/>
                </a:tc>
              </a:tr>
              <a:tr h="370840">
                <a:tc>
                  <a:txBody>
                    <a:bodyPr/>
                    <a:lstStyle/>
                    <a:p>
                      <a:pPr rtl="1"/>
                      <a:r>
                        <a:rPr lang="en-US" dirty="0" smtClean="0"/>
                        <a:t>40</a:t>
                      </a:r>
                      <a:endParaRPr lang="ar-SA" dirty="0"/>
                    </a:p>
                  </a:txBody>
                  <a:tcPr/>
                </a:tc>
                <a:tc>
                  <a:txBody>
                    <a:bodyPr/>
                    <a:lstStyle/>
                    <a:p>
                      <a:pPr rtl="1"/>
                      <a:r>
                        <a:rPr lang="en-US" dirty="0" smtClean="0"/>
                        <a:t>40</a:t>
                      </a:r>
                      <a:endParaRPr lang="ar-SA" dirty="0"/>
                    </a:p>
                  </a:txBody>
                  <a:tcPr/>
                </a:tc>
                <a:tc>
                  <a:txBody>
                    <a:bodyPr/>
                    <a:lstStyle/>
                    <a:p>
                      <a:pPr algn="l" rtl="1"/>
                      <a:r>
                        <a:rPr lang="en-US" dirty="0" smtClean="0"/>
                        <a:t>Expected sales </a:t>
                      </a:r>
                      <a:endParaRPr lang="ar-SA" dirty="0"/>
                    </a:p>
                  </a:txBody>
                  <a:tcPr/>
                </a:tc>
              </a:tr>
              <a:tr h="370840">
                <a:tc>
                  <a:txBody>
                    <a:bodyPr/>
                    <a:lstStyle/>
                    <a:p>
                      <a:pPr rtl="1"/>
                      <a:r>
                        <a:rPr lang="en-US" dirty="0" smtClean="0"/>
                        <a:t>1,200</a:t>
                      </a:r>
                      <a:endParaRPr lang="ar-SA" dirty="0"/>
                    </a:p>
                  </a:txBody>
                  <a:tcPr/>
                </a:tc>
                <a:tc>
                  <a:txBody>
                    <a:bodyPr/>
                    <a:lstStyle/>
                    <a:p>
                      <a:pPr rtl="1"/>
                      <a:r>
                        <a:rPr lang="en-US" dirty="0" smtClean="0"/>
                        <a:t>1,200</a:t>
                      </a:r>
                      <a:endParaRPr lang="ar-SA" dirty="0"/>
                    </a:p>
                  </a:txBody>
                  <a:tcPr/>
                </a:tc>
                <a:tc>
                  <a:txBody>
                    <a:bodyPr/>
                    <a:lstStyle/>
                    <a:p>
                      <a:pPr algn="l" rtl="1"/>
                      <a:r>
                        <a:rPr lang="en-US" dirty="0" smtClean="0"/>
                        <a:t>Operating</a:t>
                      </a:r>
                      <a:r>
                        <a:rPr lang="en-US" baseline="0" dirty="0" smtClean="0"/>
                        <a:t> Income </a:t>
                      </a:r>
                      <a:endParaRPr lang="ar-SA" dirty="0"/>
                    </a:p>
                  </a:txBody>
                  <a:tcPr/>
                </a:tc>
              </a:tr>
            </a:tbl>
          </a:graphicData>
        </a:graphic>
      </p:graphicFrame>
      <mc:AlternateContent xmlns:mc="http://schemas.openxmlformats.org/markup-compatibility/2006" xmlns:a14="http://schemas.microsoft.com/office/drawing/2010/main">
        <mc:Choice Requires="a14">
          <p:sp>
            <p:nvSpPr>
              <p:cNvPr id="5" name="مربع نص 4"/>
              <p:cNvSpPr txBox="1"/>
              <p:nvPr/>
            </p:nvSpPr>
            <p:spPr>
              <a:xfrm>
                <a:off x="1619672" y="2708920"/>
                <a:ext cx="4434866" cy="2267865"/>
              </a:xfrm>
              <a:prstGeom prst="rect">
                <a:avLst/>
              </a:prstGeom>
              <a:noFill/>
            </p:spPr>
            <p:txBody>
              <a:bodyPr wrap="square" rtlCol="1">
                <a:spAutoFit/>
              </a:bodyPr>
              <a:lstStyle/>
              <a:p>
                <a:pPr algn="l"/>
                <a:r>
                  <a:rPr lang="en-US" dirty="0" smtClean="0"/>
                  <a:t>Operating Leverage in </a:t>
                </a:r>
                <a:r>
                  <a:rPr lang="en-US" b="1" dirty="0" smtClean="0"/>
                  <a:t>option 1</a:t>
                </a:r>
                <a:r>
                  <a:rPr lang="en-US" dirty="0" smtClean="0"/>
                  <a:t>=  </a:t>
                </a:r>
                <a14:m>
                  <m:oMath xmlns:m="http://schemas.openxmlformats.org/officeDocument/2006/math">
                    <m:f>
                      <m:fPr>
                        <m:ctrlPr>
                          <a:rPr lang="en-US" i="1" smtClean="0">
                            <a:latin typeface="Cambria Math"/>
                          </a:rPr>
                        </m:ctrlPr>
                      </m:fPr>
                      <m:num>
                        <m:r>
                          <a:rPr lang="en-US" b="0" i="1" smtClean="0">
                            <a:latin typeface="Cambria Math"/>
                          </a:rPr>
                          <m:t>𝑄</m:t>
                        </m:r>
                        <m:r>
                          <a:rPr lang="en-US" b="0" i="1" smtClean="0">
                            <a:latin typeface="Cambria Math"/>
                          </a:rPr>
                          <m:t>(</m:t>
                        </m:r>
                        <m:r>
                          <a:rPr lang="en-US" b="0" i="1" smtClean="0">
                            <a:latin typeface="Cambria Math"/>
                          </a:rPr>
                          <m:t>𝑃</m:t>
                        </m:r>
                        <m:r>
                          <a:rPr lang="en-US" b="0" i="1" smtClean="0">
                            <a:latin typeface="Cambria Math"/>
                          </a:rPr>
                          <m:t>−</m:t>
                        </m:r>
                        <m:r>
                          <a:rPr lang="en-US" b="0" i="1" smtClean="0">
                            <a:latin typeface="Cambria Math"/>
                          </a:rPr>
                          <m:t>𝑉</m:t>
                        </m:r>
                        <m:r>
                          <a:rPr lang="en-US" b="0" i="1" smtClean="0">
                            <a:latin typeface="Cambria Math"/>
                          </a:rPr>
                          <m:t>)</m:t>
                        </m:r>
                      </m:num>
                      <m:den>
                        <m:r>
                          <a:rPr lang="en-US" b="0" i="1" smtClean="0">
                            <a:latin typeface="Cambria Math"/>
                          </a:rPr>
                          <m:t>𝑂𝐼</m:t>
                        </m:r>
                      </m:den>
                    </m:f>
                  </m:oMath>
                </a14:m>
                <a:r>
                  <a:rPr lang="en-US" dirty="0" smtClean="0"/>
                  <a:t>  </a:t>
                </a:r>
              </a:p>
              <a:p>
                <a:pPr algn="l"/>
                <a:r>
                  <a:rPr lang="ar-SA" dirty="0" smtClean="0"/>
                  <a:t> </a:t>
                </a:r>
                <a:r>
                  <a:rPr lang="en-US" dirty="0" smtClean="0"/>
                  <a:t>                                                       = </a:t>
                </a:r>
                <a:r>
                  <a:rPr lang="en-US" u="sng" dirty="0" smtClean="0"/>
                  <a:t>40(180-100) </a:t>
                </a:r>
              </a:p>
              <a:p>
                <a:pPr algn="l"/>
                <a:r>
                  <a:rPr lang="en-US" dirty="0" smtClean="0"/>
                  <a:t>                                                           1,200</a:t>
                </a:r>
              </a:p>
              <a:p>
                <a:pPr algn="l"/>
                <a:r>
                  <a:rPr lang="ar-SA" sz="2500" b="1" dirty="0" smtClean="0">
                    <a:solidFill>
                      <a:srgbClr val="002060"/>
                    </a:solidFill>
                  </a:rPr>
                  <a:t> </a:t>
                </a:r>
                <a:r>
                  <a:rPr lang="en-US" sz="2500" b="1" dirty="0" smtClean="0">
                    <a:solidFill>
                      <a:srgbClr val="002060"/>
                    </a:solidFill>
                  </a:rPr>
                  <a:t>                                        = 2.66</a:t>
                </a:r>
                <a:r>
                  <a:rPr lang="en-US" b="1" dirty="0" smtClean="0">
                    <a:solidFill>
                      <a:srgbClr val="002060"/>
                    </a:solidFill>
                  </a:rPr>
                  <a:t> </a:t>
                </a:r>
              </a:p>
              <a:p>
                <a:pPr algn="l"/>
                <a:endParaRPr lang="ar-SA" b="1" dirty="0" smtClean="0">
                  <a:solidFill>
                    <a:srgbClr val="002060"/>
                  </a:solidFill>
                </a:endParaRPr>
              </a:p>
              <a:p>
                <a:pPr algn="l"/>
                <a:endParaRPr lang="en-US" b="1" dirty="0">
                  <a:solidFill>
                    <a:srgbClr val="002060"/>
                  </a:solidFill>
                </a:endParaRPr>
              </a:p>
              <a:p>
                <a:pPr algn="l"/>
                <a:r>
                  <a:rPr lang="en-US" dirty="0" smtClean="0"/>
                  <a:t>                           </a:t>
                </a:r>
                <a:endParaRPr lang="ar-SA" dirty="0"/>
              </a:p>
            </p:txBody>
          </p:sp>
        </mc:Choice>
        <mc:Fallback xmlns="">
          <p:sp>
            <p:nvSpPr>
              <p:cNvPr id="5" name="مربع نص 4"/>
              <p:cNvSpPr txBox="1">
                <a:spLocks noRot="1" noChangeAspect="1" noMove="1" noResize="1" noEditPoints="1" noAdjustHandles="1" noChangeArrowheads="1" noChangeShapeType="1" noTextEdit="1"/>
              </p:cNvSpPr>
              <p:nvPr/>
            </p:nvSpPr>
            <p:spPr>
              <a:xfrm>
                <a:off x="1619672" y="2708920"/>
                <a:ext cx="4434866" cy="2267865"/>
              </a:xfrm>
              <a:prstGeom prst="rect">
                <a:avLst/>
              </a:prstGeom>
              <a:blipFill rotWithShape="1">
                <a:blip r:embed="rId2"/>
                <a:stretch>
                  <a:fillRect l="-1100" r="-1100"/>
                </a:stretch>
              </a:blipFill>
            </p:spPr>
            <p:txBody>
              <a:bodyPr/>
              <a:lstStyle/>
              <a:p>
                <a:r>
                  <a:rPr lang="ar-SA">
                    <a:noFill/>
                  </a:rPr>
                  <a:t> </a:t>
                </a:r>
              </a:p>
            </p:txBody>
          </p:sp>
        </mc:Fallback>
      </mc:AlternateContent>
      <mc:AlternateContent xmlns:mc="http://schemas.openxmlformats.org/markup-compatibility/2006" xmlns:a14="http://schemas.microsoft.com/office/drawing/2010/main">
        <mc:Choice Requires="a14">
          <p:sp>
            <p:nvSpPr>
              <p:cNvPr id="6" name="مربع نص 5"/>
              <p:cNvSpPr txBox="1"/>
              <p:nvPr/>
            </p:nvSpPr>
            <p:spPr>
              <a:xfrm>
                <a:off x="1542299" y="4918090"/>
                <a:ext cx="4391954" cy="1863587"/>
              </a:xfrm>
              <a:prstGeom prst="rect">
                <a:avLst/>
              </a:prstGeom>
              <a:noFill/>
            </p:spPr>
            <p:txBody>
              <a:bodyPr wrap="square" rtlCol="1">
                <a:spAutoFit/>
              </a:bodyPr>
              <a:lstStyle/>
              <a:p>
                <a:pPr algn="l"/>
                <a:r>
                  <a:rPr lang="en-US" dirty="0" smtClean="0"/>
                  <a:t>Operating Leverage in </a:t>
                </a:r>
                <a:r>
                  <a:rPr lang="en-US" b="1" dirty="0" smtClean="0"/>
                  <a:t>option 2</a:t>
                </a:r>
                <a:r>
                  <a:rPr lang="en-US" dirty="0" smtClean="0"/>
                  <a:t>=  </a:t>
                </a:r>
                <a14:m>
                  <m:oMath xmlns:m="http://schemas.openxmlformats.org/officeDocument/2006/math">
                    <m:f>
                      <m:fPr>
                        <m:ctrlPr>
                          <a:rPr lang="en-US" i="1" smtClean="0">
                            <a:latin typeface="Cambria Math"/>
                          </a:rPr>
                        </m:ctrlPr>
                      </m:fPr>
                      <m:num>
                        <m:r>
                          <a:rPr lang="en-US" b="0" i="1" smtClean="0">
                            <a:latin typeface="Cambria Math"/>
                          </a:rPr>
                          <m:t>𝑄</m:t>
                        </m:r>
                        <m:r>
                          <a:rPr lang="en-US" b="0" i="1" smtClean="0">
                            <a:latin typeface="Cambria Math"/>
                          </a:rPr>
                          <m:t>(</m:t>
                        </m:r>
                        <m:r>
                          <a:rPr lang="en-US" b="0" i="1" smtClean="0">
                            <a:latin typeface="Cambria Math"/>
                          </a:rPr>
                          <m:t>𝑃</m:t>
                        </m:r>
                        <m:r>
                          <a:rPr lang="en-US" b="0" i="1" smtClean="0">
                            <a:latin typeface="Cambria Math"/>
                          </a:rPr>
                          <m:t>−</m:t>
                        </m:r>
                        <m:r>
                          <a:rPr lang="en-US" b="0" i="1" smtClean="0">
                            <a:latin typeface="Cambria Math"/>
                          </a:rPr>
                          <m:t>𝑉</m:t>
                        </m:r>
                        <m:r>
                          <a:rPr lang="en-US" b="0" i="1" smtClean="0">
                            <a:latin typeface="Cambria Math"/>
                          </a:rPr>
                          <m:t>)</m:t>
                        </m:r>
                      </m:num>
                      <m:den>
                        <m:r>
                          <a:rPr lang="en-US" b="0" i="1" smtClean="0">
                            <a:latin typeface="Cambria Math"/>
                          </a:rPr>
                          <m:t>𝑂𝐼</m:t>
                        </m:r>
                      </m:den>
                    </m:f>
                  </m:oMath>
                </a14:m>
                <a:r>
                  <a:rPr lang="en-US" dirty="0" smtClean="0"/>
                  <a:t>  </a:t>
                </a:r>
              </a:p>
              <a:p>
                <a:pPr algn="l"/>
                <a14:m>
                  <m:oMath xmlns:m="http://schemas.openxmlformats.org/officeDocument/2006/math">
                    <m:f>
                      <m:fPr>
                        <m:ctrlPr>
                          <a:rPr lang="ar-SA" i="1" smtClean="0">
                            <a:latin typeface="Cambria Math"/>
                          </a:rPr>
                        </m:ctrlPr>
                      </m:fPr>
                      <m:num>
                        <m:r>
                          <a:rPr lang="ar-SA" b="0" i="1" smtClean="0">
                            <a:latin typeface="Cambria Math"/>
                          </a:rPr>
                          <m:t>40</m:t>
                        </m:r>
                        <m:r>
                          <a:rPr lang="en-US" b="0" i="1" smtClean="0">
                            <a:latin typeface="Cambria Math"/>
                          </a:rPr>
                          <m:t>(</m:t>
                        </m:r>
                        <m:r>
                          <a:rPr lang="en-US" b="0" i="1" smtClean="0">
                            <a:latin typeface="Cambria Math"/>
                          </a:rPr>
                          <m:t>180</m:t>
                        </m:r>
                        <m:r>
                          <a:rPr lang="en-US" b="0" i="1" smtClean="0">
                            <a:latin typeface="Cambria Math"/>
                          </a:rPr>
                          <m:t>−</m:t>
                        </m:r>
                        <m:r>
                          <a:rPr lang="en-US" b="0" i="1" smtClean="0">
                            <a:latin typeface="Cambria Math"/>
                          </a:rPr>
                          <m:t>130</m:t>
                        </m:r>
                        <m:r>
                          <a:rPr lang="en-US" b="0" i="1" smtClean="0">
                            <a:latin typeface="Cambria Math"/>
                          </a:rPr>
                          <m:t>)</m:t>
                        </m:r>
                      </m:num>
                      <m:den>
                        <m:r>
                          <a:rPr lang="ar-SA" b="0" i="1" smtClean="0">
                            <a:latin typeface="Cambria Math"/>
                          </a:rPr>
                          <m:t>1</m:t>
                        </m:r>
                        <m:r>
                          <a:rPr lang="ar-SA" b="0" i="1" smtClean="0">
                            <a:latin typeface="Cambria Math"/>
                          </a:rPr>
                          <m:t>,</m:t>
                        </m:r>
                        <m:r>
                          <a:rPr lang="ar-SA" b="0" i="1" smtClean="0">
                            <a:latin typeface="Cambria Math"/>
                          </a:rPr>
                          <m:t>200</m:t>
                        </m:r>
                      </m:den>
                    </m:f>
                  </m:oMath>
                </a14:m>
                <a:r>
                  <a:rPr lang="ar-SA" dirty="0" smtClean="0"/>
                  <a:t> </a:t>
                </a:r>
                <a:r>
                  <a:rPr lang="en-US" dirty="0" smtClean="0"/>
                  <a:t>                                                        =</a:t>
                </a:r>
                <a:endParaRPr lang="en-US" b="1" dirty="0" smtClean="0">
                  <a:solidFill>
                    <a:srgbClr val="002060"/>
                  </a:solidFill>
                </a:endParaRPr>
              </a:p>
              <a:p>
                <a:pPr algn="l"/>
                <a:endParaRPr lang="en-US" b="1" dirty="0">
                  <a:solidFill>
                    <a:srgbClr val="002060"/>
                  </a:solidFill>
                </a:endParaRPr>
              </a:p>
              <a:p>
                <a:pPr algn="l"/>
                <a:r>
                  <a:rPr lang="en-US" dirty="0" smtClean="0"/>
                  <a:t>                                                       </a:t>
                </a:r>
                <a:r>
                  <a:rPr lang="en-US" sz="2500" b="1" dirty="0" smtClean="0">
                    <a:solidFill>
                      <a:srgbClr val="002060"/>
                    </a:solidFill>
                  </a:rPr>
                  <a:t>=1.66</a:t>
                </a:r>
                <a:r>
                  <a:rPr lang="en-US" dirty="0" smtClean="0"/>
                  <a:t>                           </a:t>
                </a:r>
                <a:endParaRPr lang="ar-SA" dirty="0"/>
              </a:p>
            </p:txBody>
          </p:sp>
        </mc:Choice>
        <mc:Fallback xmlns="">
          <p:sp>
            <p:nvSpPr>
              <p:cNvPr id="6" name="مربع نص 5"/>
              <p:cNvSpPr txBox="1">
                <a:spLocks noRot="1" noChangeAspect="1" noMove="1" noResize="1" noEditPoints="1" noAdjustHandles="1" noChangeArrowheads="1" noChangeShapeType="1" noTextEdit="1"/>
              </p:cNvSpPr>
              <p:nvPr/>
            </p:nvSpPr>
            <p:spPr>
              <a:xfrm>
                <a:off x="1542299" y="4918090"/>
                <a:ext cx="4391954" cy="1863587"/>
              </a:xfrm>
              <a:prstGeom prst="rect">
                <a:avLst/>
              </a:prstGeom>
              <a:blipFill rotWithShape="1">
                <a:blip r:embed="rId3"/>
                <a:stretch>
                  <a:fillRect l="-972"/>
                </a:stretch>
              </a:blipFill>
            </p:spPr>
            <p:txBody>
              <a:bodyPr/>
              <a:lstStyle/>
              <a:p>
                <a:r>
                  <a:rPr lang="ar-SA">
                    <a:noFill/>
                  </a:rPr>
                  <a:t> </a:t>
                </a:r>
              </a:p>
            </p:txBody>
          </p:sp>
        </mc:Fallback>
      </mc:AlternateContent>
      <p:cxnSp>
        <p:nvCxnSpPr>
          <p:cNvPr id="15" name="رابط كسهم مستقيم 14"/>
          <p:cNvCxnSpPr/>
          <p:nvPr/>
        </p:nvCxnSpPr>
        <p:spPr>
          <a:xfrm>
            <a:off x="3131840" y="3140968"/>
            <a:ext cx="1368152" cy="701884"/>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6" name="رابط كسهم مستقيم 15"/>
          <p:cNvCxnSpPr/>
          <p:nvPr/>
        </p:nvCxnSpPr>
        <p:spPr>
          <a:xfrm>
            <a:off x="3050670" y="5498941"/>
            <a:ext cx="1368152" cy="701884"/>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63942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arn(inVertic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barn(inVertical)">
                                      <p:cBhvr>
                                        <p:cTn id="17" dur="500"/>
                                        <p:tgtEl>
                                          <p:spTgt spid="5">
                                            <p:txEl>
                                              <p:pRg st="1" end="1"/>
                                            </p:txEl>
                                          </p:spTgt>
                                        </p:tgtEl>
                                      </p:cBhvr>
                                    </p:animEffect>
                                  </p:childTnLst>
                                </p:cTn>
                              </p:par>
                              <p:par>
                                <p:cTn id="18" presetID="16" presetClass="entr" presetSubtype="21" fill="hold" nodeType="withEffect">
                                  <p:stCondLst>
                                    <p:cond delay="0"/>
                                  </p:stCondLst>
                                  <p:childTnLst>
                                    <p:set>
                                      <p:cBhvr>
                                        <p:cTn id="19" dur="1" fill="hold">
                                          <p:stCondLst>
                                            <p:cond delay="0"/>
                                          </p:stCondLst>
                                        </p:cTn>
                                        <p:tgtEl>
                                          <p:spTgt spid="5">
                                            <p:txEl>
                                              <p:pRg st="2" end="2"/>
                                            </p:txEl>
                                          </p:spTgt>
                                        </p:tgtEl>
                                        <p:attrNameLst>
                                          <p:attrName>style.visibility</p:attrName>
                                        </p:attrNameLst>
                                      </p:cBhvr>
                                      <p:to>
                                        <p:strVal val="visible"/>
                                      </p:to>
                                    </p:set>
                                    <p:animEffect transition="in" filter="barn(inVertical)">
                                      <p:cBhvr>
                                        <p:cTn id="20" dur="500"/>
                                        <p:tgtEl>
                                          <p:spTgt spid="5">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barn(inVertical)">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5">
                                            <p:txEl>
                                              <p:pRg st="3" end="3"/>
                                            </p:txEl>
                                          </p:spTgt>
                                        </p:tgtEl>
                                        <p:attrNameLst>
                                          <p:attrName>style.visibility</p:attrName>
                                        </p:attrNameLst>
                                      </p:cBhvr>
                                      <p:to>
                                        <p:strVal val="visible"/>
                                      </p:to>
                                    </p:set>
                                    <p:animEffect transition="in" filter="barn(inVertical)">
                                      <p:cBhvr>
                                        <p:cTn id="30" dur="500"/>
                                        <p:tgtEl>
                                          <p:spTgt spid="5">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6">
                                            <p:txEl>
                                              <p:pRg st="0" end="0"/>
                                            </p:txEl>
                                          </p:spTgt>
                                        </p:tgtEl>
                                        <p:attrNameLst>
                                          <p:attrName>style.visibility</p:attrName>
                                        </p:attrNameLst>
                                      </p:cBhvr>
                                      <p:to>
                                        <p:strVal val="visible"/>
                                      </p:to>
                                    </p:set>
                                    <p:animEffect transition="in" filter="barn(inVertical)">
                                      <p:cBhvr>
                                        <p:cTn id="35" dur="500"/>
                                        <p:tgtEl>
                                          <p:spTgt spid="6">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6">
                                            <p:txEl>
                                              <p:pRg st="1" end="1"/>
                                            </p:txEl>
                                          </p:spTgt>
                                        </p:tgtEl>
                                        <p:attrNameLst>
                                          <p:attrName>style.visibility</p:attrName>
                                        </p:attrNameLst>
                                      </p:cBhvr>
                                      <p:to>
                                        <p:strVal val="visible"/>
                                      </p:to>
                                    </p:set>
                                    <p:animEffect transition="in" filter="barn(inVertical)">
                                      <p:cBhvr>
                                        <p:cTn id="40" dur="500"/>
                                        <p:tgtEl>
                                          <p:spTgt spid="6">
                                            <p:txEl>
                                              <p:pRg st="1" end="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6">
                                            <p:txEl>
                                              <p:pRg st="3" end="3"/>
                                            </p:txEl>
                                          </p:spTgt>
                                        </p:tgtEl>
                                        <p:attrNameLst>
                                          <p:attrName>style.visibility</p:attrName>
                                        </p:attrNameLst>
                                      </p:cBhvr>
                                      <p:to>
                                        <p:strVal val="visible"/>
                                      </p:to>
                                    </p:set>
                                    <p:animEffect transition="in" filter="barn(inVertical)">
                                      <p:cBhvr>
                                        <p:cTn id="45" dur="500"/>
                                        <p:tgtEl>
                                          <p:spTgt spid="6">
                                            <p:txEl>
                                              <p:pRg st="3" end="3"/>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barn(inVertical)">
                                      <p:cBhvr>
                                        <p:cTn id="5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4"/>
          <p:cNvSpPr txBox="1"/>
          <p:nvPr/>
        </p:nvSpPr>
        <p:spPr>
          <a:xfrm>
            <a:off x="1835696" y="2780928"/>
            <a:ext cx="5328592" cy="646331"/>
          </a:xfrm>
          <a:prstGeom prst="rect">
            <a:avLst/>
          </a:prstGeom>
          <a:noFill/>
        </p:spPr>
        <p:txBody>
          <a:bodyPr wrap="square" rtlCol="1">
            <a:spAutoFit/>
          </a:bodyPr>
          <a:lstStyle/>
          <a:p>
            <a:pPr algn="l"/>
            <a:r>
              <a:rPr lang="en-US" b="1" dirty="0" smtClean="0">
                <a:solidFill>
                  <a:srgbClr val="002060"/>
                </a:solidFill>
              </a:rPr>
              <a:t>Operating Leverage</a:t>
            </a:r>
            <a:r>
              <a:rPr lang="en-US" dirty="0" smtClean="0"/>
              <a:t>                  </a:t>
            </a:r>
            <a:r>
              <a:rPr lang="en-US" b="1" dirty="0" smtClean="0">
                <a:solidFill>
                  <a:srgbClr val="002060"/>
                </a:solidFill>
              </a:rPr>
              <a:t>2.66</a:t>
            </a:r>
            <a:r>
              <a:rPr lang="en-US" dirty="0" smtClean="0">
                <a:solidFill>
                  <a:srgbClr val="002060"/>
                </a:solidFill>
              </a:rPr>
              <a:t> </a:t>
            </a:r>
            <a:r>
              <a:rPr lang="en-US" dirty="0" smtClean="0"/>
              <a:t>                           </a:t>
            </a:r>
            <a:r>
              <a:rPr lang="en-US" b="1" dirty="0" smtClean="0">
                <a:solidFill>
                  <a:srgbClr val="002060"/>
                </a:solidFill>
              </a:rPr>
              <a:t>1.66</a:t>
            </a:r>
            <a:r>
              <a:rPr lang="en-US" dirty="0" smtClean="0"/>
              <a:t>           </a:t>
            </a:r>
            <a:endParaRPr lang="ar-SA" dirty="0"/>
          </a:p>
        </p:txBody>
      </p:sp>
      <p:sp>
        <p:nvSpPr>
          <p:cNvPr id="6" name="مربع نص 5"/>
          <p:cNvSpPr txBox="1"/>
          <p:nvPr/>
        </p:nvSpPr>
        <p:spPr>
          <a:xfrm>
            <a:off x="1547664" y="3645024"/>
            <a:ext cx="4536504" cy="369332"/>
          </a:xfrm>
          <a:prstGeom prst="rect">
            <a:avLst/>
          </a:prstGeom>
          <a:noFill/>
        </p:spPr>
        <p:txBody>
          <a:bodyPr wrap="square" rtlCol="1">
            <a:spAutoFit/>
          </a:bodyPr>
          <a:lstStyle/>
          <a:p>
            <a:pPr algn="l"/>
            <a:r>
              <a:rPr lang="en-US" dirty="0" smtClean="0"/>
              <a:t>Suppose sales fall by 10%                  36 units </a:t>
            </a:r>
            <a:endParaRPr lang="ar-SA" dirty="0"/>
          </a:p>
        </p:txBody>
      </p:sp>
      <p:sp>
        <p:nvSpPr>
          <p:cNvPr id="7" name="سهم إلى اليمين 6"/>
          <p:cNvSpPr/>
          <p:nvPr/>
        </p:nvSpPr>
        <p:spPr>
          <a:xfrm>
            <a:off x="4139952" y="3720964"/>
            <a:ext cx="720080" cy="2423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9" name="مربع نص 8"/>
          <p:cNvSpPr txBox="1"/>
          <p:nvPr/>
        </p:nvSpPr>
        <p:spPr>
          <a:xfrm>
            <a:off x="1571622" y="4342874"/>
            <a:ext cx="3864474" cy="369332"/>
          </a:xfrm>
          <a:prstGeom prst="rect">
            <a:avLst/>
          </a:prstGeom>
          <a:noFill/>
        </p:spPr>
        <p:txBody>
          <a:bodyPr wrap="square" rtlCol="1">
            <a:spAutoFit/>
          </a:bodyPr>
          <a:lstStyle/>
          <a:p>
            <a:pPr algn="l"/>
            <a:r>
              <a:rPr lang="en-US" dirty="0" smtClean="0"/>
              <a:t>Operating Income for option 1 = </a:t>
            </a:r>
            <a:r>
              <a:rPr lang="en-US" b="1" dirty="0" smtClean="0">
                <a:solidFill>
                  <a:srgbClr val="002060"/>
                </a:solidFill>
              </a:rPr>
              <a:t>880  </a:t>
            </a:r>
            <a:endParaRPr lang="ar-SA" b="1" dirty="0">
              <a:solidFill>
                <a:srgbClr val="002060"/>
              </a:solidFill>
            </a:endParaRPr>
          </a:p>
        </p:txBody>
      </p:sp>
      <p:sp>
        <p:nvSpPr>
          <p:cNvPr id="11" name="مربع نص 10"/>
          <p:cNvSpPr txBox="1"/>
          <p:nvPr/>
        </p:nvSpPr>
        <p:spPr>
          <a:xfrm>
            <a:off x="1539642" y="5552365"/>
            <a:ext cx="3890820" cy="646331"/>
          </a:xfrm>
          <a:prstGeom prst="rect">
            <a:avLst/>
          </a:prstGeom>
          <a:noFill/>
        </p:spPr>
        <p:txBody>
          <a:bodyPr wrap="square" rtlCol="1">
            <a:spAutoFit/>
          </a:bodyPr>
          <a:lstStyle/>
          <a:p>
            <a:pPr algn="l"/>
            <a:r>
              <a:rPr lang="en-US" dirty="0" smtClean="0"/>
              <a:t>Operating Income for option 2 = </a:t>
            </a:r>
            <a:r>
              <a:rPr lang="en-US" b="1" dirty="0" smtClean="0">
                <a:solidFill>
                  <a:srgbClr val="002060"/>
                </a:solidFill>
              </a:rPr>
              <a:t>1,000</a:t>
            </a:r>
          </a:p>
          <a:p>
            <a:pPr algn="l"/>
            <a:r>
              <a:rPr lang="en-US" b="1" dirty="0" smtClean="0">
                <a:solidFill>
                  <a:srgbClr val="002060"/>
                </a:solidFill>
              </a:rPr>
              <a:t>  </a:t>
            </a:r>
            <a:endParaRPr lang="ar-SA" b="1" dirty="0">
              <a:solidFill>
                <a:srgbClr val="002060"/>
              </a:solidFill>
            </a:endParaRPr>
          </a:p>
        </p:txBody>
      </p:sp>
      <mc:AlternateContent xmlns:mc="http://schemas.openxmlformats.org/markup-compatibility/2006" xmlns:a14="http://schemas.microsoft.com/office/drawing/2010/main">
        <mc:Choice Requires="a14">
          <p:sp>
            <p:nvSpPr>
              <p:cNvPr id="10" name="مربع نص 9"/>
              <p:cNvSpPr txBox="1"/>
              <p:nvPr/>
            </p:nvSpPr>
            <p:spPr>
              <a:xfrm>
                <a:off x="5390030" y="4268296"/>
                <a:ext cx="1368152" cy="642035"/>
              </a:xfrm>
              <a:prstGeom prst="rect">
                <a:avLst/>
              </a:prstGeom>
              <a:noFill/>
            </p:spPr>
            <p:txBody>
              <a:bodyPr wrap="square" rtlCol="1">
                <a:spAutoFit/>
              </a:bodyPr>
              <a:lstStyle/>
              <a:p>
                <a:pPr/>
                <a14:m>
                  <m:oMathPara xmlns:m="http://schemas.openxmlformats.org/officeDocument/2006/math">
                    <m:oMathParaPr>
                      <m:jc m:val="left"/>
                    </m:oMathParaPr>
                    <m:oMath xmlns:m="http://schemas.openxmlformats.org/officeDocument/2006/math">
                      <m:f>
                        <m:fPr>
                          <m:ctrlPr>
                            <a:rPr lang="ar-SA" i="1" smtClean="0">
                              <a:latin typeface="Cambria Math"/>
                            </a:rPr>
                          </m:ctrlPr>
                        </m:fPr>
                        <m:num>
                          <m:r>
                            <a:rPr lang="ar-SA" b="0" i="1" smtClean="0">
                              <a:latin typeface="Cambria Math"/>
                            </a:rPr>
                            <m:t>1</m:t>
                          </m:r>
                          <m:r>
                            <a:rPr lang="en-US" b="0" i="1" smtClean="0">
                              <a:latin typeface="Cambria Math"/>
                            </a:rPr>
                            <m:t>,</m:t>
                          </m:r>
                          <m:r>
                            <a:rPr lang="en-US" b="0" i="1" smtClean="0">
                              <a:latin typeface="Cambria Math"/>
                            </a:rPr>
                            <m:t>200</m:t>
                          </m:r>
                          <m:r>
                            <a:rPr lang="en-US" b="0" i="1" smtClean="0">
                              <a:latin typeface="Cambria Math"/>
                            </a:rPr>
                            <m:t>−</m:t>
                          </m:r>
                          <m:r>
                            <a:rPr lang="en-US" b="0" i="1" smtClean="0">
                              <a:latin typeface="Cambria Math"/>
                            </a:rPr>
                            <m:t>880</m:t>
                          </m:r>
                          <m:r>
                            <a:rPr lang="en-US" b="0" i="1" smtClean="0">
                              <a:latin typeface="Cambria Math"/>
                            </a:rPr>
                            <m:t> </m:t>
                          </m:r>
                        </m:num>
                        <m:den>
                          <m:r>
                            <a:rPr lang="ar-SA" b="0" i="1" smtClean="0">
                              <a:latin typeface="Cambria Math"/>
                            </a:rPr>
                            <m:t>1</m:t>
                          </m:r>
                          <m:r>
                            <a:rPr lang="ar-SA" b="0" i="1" smtClean="0">
                              <a:latin typeface="Cambria Math"/>
                            </a:rPr>
                            <m:t>,</m:t>
                          </m:r>
                          <m:r>
                            <a:rPr lang="ar-SA" b="0" i="1" smtClean="0">
                              <a:latin typeface="Cambria Math"/>
                            </a:rPr>
                            <m:t>200</m:t>
                          </m:r>
                        </m:den>
                      </m:f>
                    </m:oMath>
                  </m:oMathPara>
                </a14:m>
                <a:endParaRPr lang="ar-SA" dirty="0"/>
              </a:p>
            </p:txBody>
          </p:sp>
        </mc:Choice>
        <mc:Fallback xmlns="">
          <p:sp>
            <p:nvSpPr>
              <p:cNvPr id="10" name="مربع نص 9"/>
              <p:cNvSpPr txBox="1">
                <a:spLocks noRot="1" noChangeAspect="1" noMove="1" noResize="1" noEditPoints="1" noAdjustHandles="1" noChangeArrowheads="1" noChangeShapeType="1" noTextEdit="1"/>
              </p:cNvSpPr>
              <p:nvPr/>
            </p:nvSpPr>
            <p:spPr>
              <a:xfrm>
                <a:off x="5390030" y="4268296"/>
                <a:ext cx="1368152" cy="642035"/>
              </a:xfrm>
              <a:prstGeom prst="rect">
                <a:avLst/>
              </a:prstGeom>
              <a:blipFill rotWithShape="1">
                <a:blip r:embed="rId3"/>
                <a:stretch>
                  <a:fillRect/>
                </a:stretch>
              </a:blipFill>
            </p:spPr>
            <p:txBody>
              <a:bodyPr/>
              <a:lstStyle/>
              <a:p>
                <a:r>
                  <a:rPr lang="ar-SA">
                    <a:noFill/>
                  </a:rPr>
                  <a:t> </a:t>
                </a:r>
              </a:p>
            </p:txBody>
          </p:sp>
        </mc:Fallback>
      </mc:AlternateContent>
      <mc:AlternateContent xmlns:mc="http://schemas.openxmlformats.org/markup-compatibility/2006" xmlns:a14="http://schemas.microsoft.com/office/drawing/2010/main">
        <mc:Choice Requires="a14">
          <p:sp>
            <p:nvSpPr>
              <p:cNvPr id="13" name="مربع نص 12"/>
              <p:cNvSpPr txBox="1"/>
              <p:nvPr/>
            </p:nvSpPr>
            <p:spPr>
              <a:xfrm>
                <a:off x="5796136" y="5411860"/>
                <a:ext cx="1368152" cy="642035"/>
              </a:xfrm>
              <a:prstGeom prst="rect">
                <a:avLst/>
              </a:prstGeom>
              <a:noFill/>
            </p:spPr>
            <p:txBody>
              <a:bodyPr wrap="square" rtlCol="1">
                <a:spAutoFit/>
              </a:bodyPr>
              <a:lstStyle/>
              <a:p>
                <a:pPr/>
                <a14:m>
                  <m:oMathPara xmlns:m="http://schemas.openxmlformats.org/officeDocument/2006/math">
                    <m:oMathParaPr>
                      <m:jc m:val="left"/>
                    </m:oMathParaPr>
                    <m:oMath xmlns:m="http://schemas.openxmlformats.org/officeDocument/2006/math">
                      <m:f>
                        <m:fPr>
                          <m:ctrlPr>
                            <a:rPr lang="ar-SA" i="1" smtClean="0">
                              <a:latin typeface="Cambria Math"/>
                            </a:rPr>
                          </m:ctrlPr>
                        </m:fPr>
                        <m:num>
                          <m:r>
                            <a:rPr lang="ar-SA" b="0" i="1" smtClean="0">
                              <a:latin typeface="Cambria Math"/>
                            </a:rPr>
                            <m:t>1</m:t>
                          </m:r>
                          <m:r>
                            <a:rPr lang="en-US" b="0" i="1" smtClean="0">
                              <a:latin typeface="Cambria Math"/>
                            </a:rPr>
                            <m:t>,</m:t>
                          </m:r>
                          <m:r>
                            <a:rPr lang="en-US" b="0" i="1" smtClean="0">
                              <a:latin typeface="Cambria Math"/>
                            </a:rPr>
                            <m:t>200</m:t>
                          </m:r>
                          <m:r>
                            <a:rPr lang="en-US" b="0" i="1" smtClean="0">
                              <a:latin typeface="Cambria Math"/>
                            </a:rPr>
                            <m:t>−</m:t>
                          </m:r>
                          <m:r>
                            <a:rPr lang="en-US" b="0" i="1" smtClean="0">
                              <a:latin typeface="Cambria Math"/>
                            </a:rPr>
                            <m:t>1</m:t>
                          </m:r>
                          <m:r>
                            <a:rPr lang="en-US" b="0" i="1" smtClean="0">
                              <a:latin typeface="Cambria Math"/>
                            </a:rPr>
                            <m:t>,</m:t>
                          </m:r>
                          <m:r>
                            <a:rPr lang="en-US" b="0" i="1" smtClean="0">
                              <a:latin typeface="Cambria Math"/>
                            </a:rPr>
                            <m:t>000</m:t>
                          </m:r>
                          <m:r>
                            <a:rPr lang="en-US" b="0" i="1" smtClean="0">
                              <a:latin typeface="Cambria Math"/>
                            </a:rPr>
                            <m:t> </m:t>
                          </m:r>
                        </m:num>
                        <m:den>
                          <m:r>
                            <a:rPr lang="ar-SA" b="0" i="1" smtClean="0">
                              <a:latin typeface="Cambria Math"/>
                            </a:rPr>
                            <m:t>1</m:t>
                          </m:r>
                          <m:r>
                            <a:rPr lang="ar-SA" b="0" i="1" smtClean="0">
                              <a:latin typeface="Cambria Math"/>
                            </a:rPr>
                            <m:t>,</m:t>
                          </m:r>
                          <m:r>
                            <a:rPr lang="ar-SA" b="0" i="1" smtClean="0">
                              <a:latin typeface="Cambria Math"/>
                            </a:rPr>
                            <m:t>200</m:t>
                          </m:r>
                        </m:den>
                      </m:f>
                    </m:oMath>
                  </m:oMathPara>
                </a14:m>
                <a:endParaRPr lang="ar-SA" dirty="0"/>
              </a:p>
            </p:txBody>
          </p:sp>
        </mc:Choice>
        <mc:Fallback xmlns="">
          <p:sp>
            <p:nvSpPr>
              <p:cNvPr id="13" name="مربع نص 12"/>
              <p:cNvSpPr txBox="1">
                <a:spLocks noRot="1" noChangeAspect="1" noMove="1" noResize="1" noEditPoints="1" noAdjustHandles="1" noChangeArrowheads="1" noChangeShapeType="1" noTextEdit="1"/>
              </p:cNvSpPr>
              <p:nvPr/>
            </p:nvSpPr>
            <p:spPr>
              <a:xfrm>
                <a:off x="5796136" y="5411860"/>
                <a:ext cx="1368152" cy="642035"/>
              </a:xfrm>
              <a:prstGeom prst="rect">
                <a:avLst/>
              </a:prstGeom>
              <a:blipFill rotWithShape="1">
                <a:blip r:embed="rId4"/>
                <a:stretch>
                  <a:fillRect r="-11607"/>
                </a:stretch>
              </a:blipFill>
            </p:spPr>
            <p:txBody>
              <a:bodyPr/>
              <a:lstStyle/>
              <a:p>
                <a:r>
                  <a:rPr lang="ar-SA">
                    <a:noFill/>
                  </a:rPr>
                  <a:t> </a:t>
                </a:r>
              </a:p>
            </p:txBody>
          </p:sp>
        </mc:Fallback>
      </mc:AlternateContent>
      <mc:AlternateContent xmlns:mc="http://schemas.openxmlformats.org/markup-compatibility/2006" xmlns:a14="http://schemas.microsoft.com/office/drawing/2010/main">
        <mc:Choice Requires="a14">
          <p:sp>
            <p:nvSpPr>
              <p:cNvPr id="14" name="مربع نص 13"/>
              <p:cNvSpPr txBox="1"/>
              <p:nvPr/>
            </p:nvSpPr>
            <p:spPr>
              <a:xfrm>
                <a:off x="6858550" y="4268297"/>
                <a:ext cx="1313850" cy="506742"/>
              </a:xfrm>
              <a:prstGeom prst="rect">
                <a:avLst/>
              </a:prstGeom>
              <a:noFill/>
            </p:spPr>
            <p:txBody>
              <a:bodyPr wrap="square" rtlCol="1">
                <a:spAutoFit/>
              </a:bodyPr>
              <a:lstStyle/>
              <a:p>
                <a14:m>
                  <m:oMath xmlns:m="http://schemas.openxmlformats.org/officeDocument/2006/math">
                    <m:f>
                      <m:fPr>
                        <m:ctrlPr>
                          <a:rPr lang="ar-SA" i="1" smtClean="0">
                            <a:latin typeface="Cambria Math"/>
                          </a:rPr>
                        </m:ctrlPr>
                      </m:fPr>
                      <m:num>
                        <m:r>
                          <a:rPr lang="ar-SA" b="0" i="1" smtClean="0">
                            <a:latin typeface="Cambria Math"/>
                          </a:rPr>
                          <m:t>320</m:t>
                        </m:r>
                      </m:num>
                      <m:den>
                        <m:r>
                          <a:rPr lang="ar-SA" b="0" i="1" smtClean="0">
                            <a:latin typeface="Cambria Math"/>
                          </a:rPr>
                          <m:t>1</m:t>
                        </m:r>
                        <m:r>
                          <a:rPr lang="ar-SA" b="0" i="1" smtClean="0">
                            <a:latin typeface="Cambria Math"/>
                          </a:rPr>
                          <m:t>,</m:t>
                        </m:r>
                        <m:r>
                          <a:rPr lang="ar-SA" b="0" i="1" smtClean="0">
                            <a:latin typeface="Cambria Math"/>
                          </a:rPr>
                          <m:t>200</m:t>
                        </m:r>
                      </m:den>
                    </m:f>
                  </m:oMath>
                </a14:m>
                <a:r>
                  <a:rPr lang="en-US" b="1" dirty="0" smtClean="0">
                    <a:solidFill>
                      <a:srgbClr val="002060"/>
                    </a:solidFill>
                  </a:rPr>
                  <a:t> = 26.6</a:t>
                </a:r>
                <a:endParaRPr lang="ar-SA" b="1" dirty="0">
                  <a:solidFill>
                    <a:srgbClr val="002060"/>
                  </a:solidFill>
                </a:endParaRPr>
              </a:p>
            </p:txBody>
          </p:sp>
        </mc:Choice>
        <mc:Fallback xmlns="">
          <p:sp>
            <p:nvSpPr>
              <p:cNvPr id="14" name="مربع نص 13"/>
              <p:cNvSpPr txBox="1">
                <a:spLocks noRot="1" noChangeAspect="1" noMove="1" noResize="1" noEditPoints="1" noAdjustHandles="1" noChangeArrowheads="1" noChangeShapeType="1" noTextEdit="1"/>
              </p:cNvSpPr>
              <p:nvPr/>
            </p:nvSpPr>
            <p:spPr>
              <a:xfrm>
                <a:off x="6858550" y="4268297"/>
                <a:ext cx="1313850" cy="506742"/>
              </a:xfrm>
              <a:prstGeom prst="rect">
                <a:avLst/>
              </a:prstGeom>
              <a:blipFill rotWithShape="1">
                <a:blip r:embed="rId5"/>
                <a:stretch>
                  <a:fillRect r="-4167" b="-3614"/>
                </a:stretch>
              </a:blipFill>
            </p:spPr>
            <p:txBody>
              <a:bodyPr/>
              <a:lstStyle/>
              <a:p>
                <a:r>
                  <a:rPr lang="ar-SA">
                    <a:noFill/>
                  </a:rPr>
                  <a:t> </a:t>
                </a:r>
              </a:p>
            </p:txBody>
          </p:sp>
        </mc:Fallback>
      </mc:AlternateContent>
      <mc:AlternateContent xmlns:mc="http://schemas.openxmlformats.org/markup-compatibility/2006" xmlns:a14="http://schemas.microsoft.com/office/drawing/2010/main">
        <mc:Choice Requires="a14">
          <p:sp>
            <p:nvSpPr>
              <p:cNvPr id="15" name="مربع نص 14"/>
              <p:cNvSpPr txBox="1"/>
              <p:nvPr/>
            </p:nvSpPr>
            <p:spPr>
              <a:xfrm>
                <a:off x="7505250" y="5411859"/>
                <a:ext cx="1243213" cy="506742"/>
              </a:xfrm>
              <a:prstGeom prst="rect">
                <a:avLst/>
              </a:prstGeom>
              <a:noFill/>
            </p:spPr>
            <p:txBody>
              <a:bodyPr wrap="square" rtlCol="1">
                <a:spAutoFit/>
              </a:bodyPr>
              <a:lstStyle/>
              <a:p>
                <a14:m>
                  <m:oMath xmlns:m="http://schemas.openxmlformats.org/officeDocument/2006/math">
                    <m:f>
                      <m:fPr>
                        <m:ctrlPr>
                          <a:rPr lang="ar-SA" i="1" smtClean="0">
                            <a:latin typeface="Cambria Math"/>
                          </a:rPr>
                        </m:ctrlPr>
                      </m:fPr>
                      <m:num>
                        <m:r>
                          <a:rPr lang="ar-SA" b="0" i="1" smtClean="0">
                            <a:latin typeface="Cambria Math"/>
                          </a:rPr>
                          <m:t>200</m:t>
                        </m:r>
                        <m:r>
                          <a:rPr lang="ar-SA" b="0" i="1" smtClean="0">
                            <a:latin typeface="Cambria Math"/>
                          </a:rPr>
                          <m:t> </m:t>
                        </m:r>
                      </m:num>
                      <m:den>
                        <m:r>
                          <a:rPr lang="ar-SA" b="0" i="1" smtClean="0">
                            <a:latin typeface="Cambria Math"/>
                          </a:rPr>
                          <m:t>1</m:t>
                        </m:r>
                        <m:r>
                          <a:rPr lang="ar-SA" b="0" i="1" smtClean="0">
                            <a:latin typeface="Cambria Math"/>
                          </a:rPr>
                          <m:t>,</m:t>
                        </m:r>
                        <m:r>
                          <a:rPr lang="ar-SA" b="0" i="1" smtClean="0">
                            <a:latin typeface="Cambria Math"/>
                          </a:rPr>
                          <m:t>200</m:t>
                        </m:r>
                      </m:den>
                    </m:f>
                  </m:oMath>
                </a14:m>
                <a:r>
                  <a:rPr lang="en-US" dirty="0" smtClean="0"/>
                  <a:t>=</a:t>
                </a:r>
                <a:r>
                  <a:rPr lang="en-US" b="1" dirty="0" smtClean="0">
                    <a:solidFill>
                      <a:srgbClr val="002060"/>
                    </a:solidFill>
                  </a:rPr>
                  <a:t>16.6</a:t>
                </a:r>
                <a:endParaRPr lang="ar-SA" b="1" dirty="0">
                  <a:solidFill>
                    <a:srgbClr val="002060"/>
                  </a:solidFill>
                </a:endParaRPr>
              </a:p>
            </p:txBody>
          </p:sp>
        </mc:Choice>
        <mc:Fallback xmlns="">
          <p:sp>
            <p:nvSpPr>
              <p:cNvPr id="15" name="مربع نص 14"/>
              <p:cNvSpPr txBox="1">
                <a:spLocks noRot="1" noChangeAspect="1" noMove="1" noResize="1" noEditPoints="1" noAdjustHandles="1" noChangeArrowheads="1" noChangeShapeType="1" noTextEdit="1"/>
              </p:cNvSpPr>
              <p:nvPr/>
            </p:nvSpPr>
            <p:spPr>
              <a:xfrm>
                <a:off x="7505250" y="5411859"/>
                <a:ext cx="1243213" cy="506742"/>
              </a:xfrm>
              <a:prstGeom prst="rect">
                <a:avLst/>
              </a:prstGeom>
              <a:blipFill rotWithShape="1">
                <a:blip r:embed="rId6"/>
                <a:stretch>
                  <a:fillRect r="-4902" b="-3614"/>
                </a:stretch>
              </a:blipFill>
            </p:spPr>
            <p:txBody>
              <a:bodyPr/>
              <a:lstStyle/>
              <a:p>
                <a:r>
                  <a:rPr lang="ar-SA">
                    <a:noFill/>
                  </a:rPr>
                  <a:t> </a:t>
                </a:r>
              </a:p>
            </p:txBody>
          </p:sp>
        </mc:Fallback>
      </mc:AlternateContent>
      <p:sp>
        <p:nvSpPr>
          <p:cNvPr id="2" name="عنصر نائب للمحتوى 1"/>
          <p:cNvSpPr>
            <a:spLocks noGrp="1"/>
          </p:cNvSpPr>
          <p:nvPr>
            <p:ph idx="1"/>
          </p:nvPr>
        </p:nvSpPr>
        <p:spPr>
          <a:xfrm>
            <a:off x="457200" y="260648"/>
            <a:ext cx="8507288" cy="4968552"/>
          </a:xfrm>
        </p:spPr>
        <p:txBody>
          <a:bodyPr/>
          <a:lstStyle/>
          <a:p>
            <a:endParaRPr lang="ar-SA" dirty="0" smtClean="0"/>
          </a:p>
          <a:p>
            <a:endParaRPr lang="ar-SA" dirty="0" smtClean="0"/>
          </a:p>
          <a:p>
            <a:endParaRPr lang="en-US" dirty="0" smtClean="0"/>
          </a:p>
          <a:p>
            <a:pPr lvl="7"/>
            <a:endParaRPr lang="ar-SA" dirty="0"/>
          </a:p>
        </p:txBody>
      </p:sp>
      <p:pic>
        <p:nvPicPr>
          <p:cNvPr id="3"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86510" y="433016"/>
            <a:ext cx="5327650" cy="2347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8286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barn(inVertical)">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barn(inVertical)">
                                      <p:cBhvr>
                                        <p:cTn id="22" dur="500"/>
                                        <p:tgtEl>
                                          <p:spTgt spid="9">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arn(inVertical)">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1">
                                            <p:txEl>
                                              <p:pRg st="0" end="0"/>
                                            </p:txEl>
                                          </p:spTgt>
                                        </p:tgtEl>
                                        <p:attrNameLst>
                                          <p:attrName>style.visibility</p:attrName>
                                        </p:attrNameLst>
                                      </p:cBhvr>
                                      <p:to>
                                        <p:strVal val="visible"/>
                                      </p:to>
                                    </p:set>
                                    <p:animEffect transition="in" filter="barn(inVertical)">
                                      <p:cBhvr>
                                        <p:cTn id="37" dur="500"/>
                                        <p:tgtEl>
                                          <p:spTgt spid="11">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barn(inVertical)">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barn(inVertical)">
                                      <p:cBhvr>
                                        <p:cTn id="4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p:bldP spid="13" grpId="0"/>
      <p:bldP spid="14" grpId="0"/>
      <p:bldP spid="15" grpId="0"/>
    </p:bld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4855</TotalTime>
  <Words>222</Words>
  <Application>Microsoft Office PowerPoint</Application>
  <PresentationFormat>On-screen Show (4:3)</PresentationFormat>
  <Paragraphs>49</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نسق Office</vt:lpstr>
      <vt:lpstr>Operating leverage</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Intermediate Accounting -2</dc:title>
  <dc:creator>ADMIN</dc:creator>
  <cp:lastModifiedBy>HP</cp:lastModifiedBy>
  <cp:revision>241</cp:revision>
  <cp:lastPrinted>2020-10-02T18:57:05Z</cp:lastPrinted>
  <dcterms:created xsi:type="dcterms:W3CDTF">2020-09-18T07:15:41Z</dcterms:created>
  <dcterms:modified xsi:type="dcterms:W3CDTF">2025-01-14T16:46:38Z</dcterms:modified>
</cp:coreProperties>
</file>