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9"/>
  </p:notes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223B15E-74D6-472D-899B-77D37FF31A1E}" type="datetimeFigureOut">
              <a:rPr lang="ar-SA" smtClean="0"/>
              <a:t>13/02/1446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CA0B35-2F92-4E28-8D3E-ADC52BDE0E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4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E485-771E-4053-9D06-EFE5577F167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9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E485-771E-4053-9D06-EFE5577F167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9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2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86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64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90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2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4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1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96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8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2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9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3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594288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بحوث عمليات – الوحدة الرابعة</a:t>
            </a:r>
            <a:br>
              <a:rPr lang="ar-SA" b="1" dirty="0"/>
            </a:br>
            <a:r>
              <a:rPr lang="ar-SA" b="1" dirty="0"/>
              <a:t>شبكات الأعمال</a:t>
            </a:r>
            <a:br>
              <a:rPr lang="ar-JO" b="1" dirty="0"/>
            </a:br>
            <a:r>
              <a:rPr lang="ar-SA" sz="3600" b="1" dirty="0"/>
              <a:t>د. </a:t>
            </a:r>
            <a:r>
              <a:rPr lang="ar-SY" sz="3600" b="1" dirty="0"/>
              <a:t>سالم </a:t>
            </a:r>
            <a:r>
              <a:rPr lang="ar-SA" sz="3600" b="1" dirty="0"/>
              <a:t>محمد</a:t>
            </a:r>
            <a:r>
              <a:rPr lang="ar-SY" sz="3600" b="1" dirty="0"/>
              <a:t> سالم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025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نماذج شبكات الأعمال </a:t>
            </a:r>
            <a:r>
              <a:rPr lang="en-US" sz="3600" b="1" dirty="0">
                <a:solidFill>
                  <a:srgbClr val="00B0F0"/>
                </a:solidFill>
              </a:rPr>
              <a:t>Net Work Model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JO" sz="2200" b="1" dirty="0"/>
              <a:t>تعتبر شبكة الأعمال  تحديد تسلسل أمثل للأعمال الفرعية لعمل معين والتي تجعل كل من  الوقت الكلي والعائد الكلي لإنجاز أفضل ما يمكن وهو ما تحدده نماذج التتابع.</a:t>
            </a:r>
          </a:p>
          <a:p>
            <a:pPr marL="0" indent="0">
              <a:buNone/>
            </a:pPr>
            <a:r>
              <a:rPr lang="ar-JO" sz="2200" b="1" dirty="0">
                <a:solidFill>
                  <a:srgbClr val="00B0F0"/>
                </a:solidFill>
              </a:rPr>
              <a:t>مفهوم شبكة الأعمال: </a:t>
            </a:r>
          </a:p>
          <a:p>
            <a:pPr marL="0" indent="0">
              <a:buNone/>
            </a:pPr>
            <a:r>
              <a:rPr lang="ar-JO" sz="2200" b="1" dirty="0"/>
              <a:t>هي عبارة عن مجموعة من الأعمال والخطوط والنقاط يتم توصيلها مع بعضها البعض. وتسمى النقاط </a:t>
            </a:r>
            <a:r>
              <a:rPr lang="en-US" sz="2200" b="1" dirty="0"/>
              <a:t>NODES</a:t>
            </a:r>
            <a:r>
              <a:rPr lang="ar-JO" sz="2200" b="1" dirty="0"/>
              <a:t> بالأحداث ويعبر عنها بدوائر    أو مربعات    ، وتسمى الخطوط </a:t>
            </a:r>
            <a:r>
              <a:rPr lang="en-US" sz="2200" b="1" dirty="0"/>
              <a:t>ARCS</a:t>
            </a:r>
            <a:r>
              <a:rPr lang="ar-JO" sz="2200" b="1" dirty="0"/>
              <a:t>   بالأنشطة ويعبر عنها بخطوط واسهم مستقيمة</a:t>
            </a:r>
            <a:endParaRPr lang="en-US" sz="2200" b="1" dirty="0"/>
          </a:p>
          <a:p>
            <a:pPr marL="0" indent="0" algn="l">
              <a:buNone/>
            </a:pPr>
            <a:r>
              <a:rPr lang="en-US" sz="2200" b="1" dirty="0"/>
              <a:t>   </a:t>
            </a:r>
          </a:p>
          <a:p>
            <a:pPr marL="0" indent="0">
              <a:buNone/>
            </a:pPr>
            <a:endParaRPr lang="ar-JO" sz="2200" b="1" dirty="0"/>
          </a:p>
          <a:p>
            <a:pPr marL="0" indent="0">
              <a:buNone/>
            </a:pPr>
            <a:endParaRPr lang="ar-JO" sz="2200" b="1" dirty="0"/>
          </a:p>
          <a:p>
            <a:pPr marL="0" indent="0">
              <a:buNone/>
            </a:pPr>
            <a:endParaRPr lang="ar-JO" sz="2200" b="1" dirty="0"/>
          </a:p>
          <a:p>
            <a:pPr marL="0" indent="0">
              <a:buNone/>
            </a:pPr>
            <a:endParaRPr lang="ar-JO" sz="2200" b="1" dirty="0"/>
          </a:p>
          <a:p>
            <a:pPr marL="0" indent="0">
              <a:buNone/>
            </a:pPr>
            <a:endParaRPr lang="ar-JO" sz="2200" b="1" dirty="0"/>
          </a:p>
          <a:p>
            <a:pPr marL="0" indent="0">
              <a:buNone/>
            </a:pPr>
            <a:r>
              <a:rPr lang="ar-JO" sz="2200" b="1" dirty="0"/>
              <a:t>وبناء عليه تعرف شبكة الأعمال بأنها مخطط لسير العمليات من بداية المشروع حتى نهايته ضمن تسلسل زمني محدد.</a:t>
            </a:r>
            <a:endParaRPr lang="en-US" sz="22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3705860" y="2895600"/>
            <a:ext cx="17145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458720" y="288544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3124200" y="3276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838200" y="42672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ar-JO" dirty="0">
                <a:solidFill>
                  <a:prstClr val="white"/>
                </a:solidFill>
              </a:rPr>
              <a:t>البداية</a:t>
            </a:r>
          </a:p>
          <a:p>
            <a:pPr algn="ctr" rtl="0"/>
            <a:r>
              <a:rPr lang="en-US" dirty="0">
                <a:solidFill>
                  <a:prstClr val="white"/>
                </a:solidFill>
              </a:rPr>
              <a:t>Start</a:t>
            </a:r>
          </a:p>
        </p:txBody>
      </p:sp>
      <p:sp>
        <p:nvSpPr>
          <p:cNvPr id="12" name="شكل بيضاوي 11"/>
          <p:cNvSpPr/>
          <p:nvPr/>
        </p:nvSpPr>
        <p:spPr>
          <a:xfrm>
            <a:off x="1620520" y="4311134"/>
            <a:ext cx="75184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A</a:t>
            </a:r>
          </a:p>
        </p:txBody>
      </p:sp>
      <p:cxnSp>
        <p:nvCxnSpPr>
          <p:cNvPr id="14" name="رابط كسهم مستقيم 13"/>
          <p:cNvCxnSpPr>
            <a:stCxn id="12" idx="6"/>
          </p:cNvCxnSpPr>
          <p:nvPr/>
        </p:nvCxnSpPr>
        <p:spPr>
          <a:xfrm flipV="1">
            <a:off x="2372360" y="4234934"/>
            <a:ext cx="87884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2397760" y="4573270"/>
            <a:ext cx="878840" cy="608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2473960" y="4151868"/>
            <a:ext cx="5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ar-JO" dirty="0">
                <a:solidFill>
                  <a:prstClr val="black"/>
                </a:solidFill>
              </a:rPr>
              <a:t>نشاط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473960" y="4812268"/>
            <a:ext cx="5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ar-JO" dirty="0">
                <a:solidFill>
                  <a:prstClr val="black"/>
                </a:solidFill>
              </a:rPr>
              <a:t>نشاط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3314700" y="3848100"/>
            <a:ext cx="75184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21" name="شكل بيضاوي 20"/>
          <p:cNvSpPr/>
          <p:nvPr/>
        </p:nvSpPr>
        <p:spPr>
          <a:xfrm>
            <a:off x="3276600" y="4877435"/>
            <a:ext cx="75184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cxnSp>
        <p:nvCxnSpPr>
          <p:cNvPr id="22" name="رابط كسهم مستقيم 21"/>
          <p:cNvCxnSpPr>
            <a:endCxn id="24" idx="2"/>
          </p:cNvCxnSpPr>
          <p:nvPr/>
        </p:nvCxnSpPr>
        <p:spPr>
          <a:xfrm flipV="1">
            <a:off x="3997960" y="4780280"/>
            <a:ext cx="947420" cy="516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>
            <a:off x="4066540" y="4096385"/>
            <a:ext cx="878840" cy="608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شكل بيضاوي 23"/>
          <p:cNvSpPr/>
          <p:nvPr/>
        </p:nvSpPr>
        <p:spPr>
          <a:xfrm>
            <a:off x="4945380" y="4437380"/>
            <a:ext cx="75184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D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5791200" y="4487148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ar-JO" dirty="0">
                <a:solidFill>
                  <a:prstClr val="white"/>
                </a:solidFill>
              </a:rPr>
              <a:t>النهاية</a:t>
            </a:r>
          </a:p>
          <a:p>
            <a:pPr algn="ctr" rtl="0"/>
            <a:r>
              <a:rPr lang="en-US" dirty="0">
                <a:solidFill>
                  <a:prstClr val="white"/>
                </a:solidFill>
              </a:rPr>
              <a:t>End</a:t>
            </a:r>
          </a:p>
        </p:txBody>
      </p:sp>
      <p:sp>
        <p:nvSpPr>
          <p:cNvPr id="27" name="مربع نص 26"/>
          <p:cNvSpPr txBox="1"/>
          <p:nvPr/>
        </p:nvSpPr>
        <p:spPr>
          <a:xfrm>
            <a:off x="4376420" y="4068048"/>
            <a:ext cx="5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ar-JO" dirty="0">
                <a:solidFill>
                  <a:prstClr val="black"/>
                </a:solidFill>
              </a:rPr>
              <a:t>نشاط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4371340" y="4953000"/>
            <a:ext cx="5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ar-JO" dirty="0">
                <a:solidFill>
                  <a:prstClr val="black"/>
                </a:solidFill>
              </a:rPr>
              <a:t>نشاط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62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8" grpId="0"/>
      <p:bldP spid="19" grpId="0"/>
      <p:bldP spid="20" grpId="0" animBg="1"/>
      <p:bldP spid="21" grpId="0" animBg="1"/>
      <p:bldP spid="24" grpId="0" animBg="1"/>
      <p:bldP spid="26" grpId="0" animBg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6200" y="838200"/>
            <a:ext cx="8458200" cy="457200"/>
          </a:xfrm>
        </p:spPr>
        <p:txBody>
          <a:bodyPr>
            <a:noAutofit/>
          </a:bodyPr>
          <a:lstStyle/>
          <a:p>
            <a:br>
              <a:rPr lang="ar-JO" sz="3600" b="1" dirty="0">
                <a:solidFill>
                  <a:srgbClr val="FF0000"/>
                </a:solidFill>
              </a:rPr>
            </a:br>
            <a:r>
              <a:rPr lang="ar-JO" sz="3600" b="1" dirty="0">
                <a:solidFill>
                  <a:srgbClr val="FF0000"/>
                </a:solidFill>
              </a:rPr>
              <a:t>آلية عمل شبكة الأعمال:</a:t>
            </a:r>
            <a:r>
              <a:rPr lang="ar-JO" sz="3600" b="1" dirty="0"/>
              <a:t> </a:t>
            </a:r>
            <a:r>
              <a:rPr lang="en-US" sz="3600" b="1" dirty="0"/>
              <a:t> </a:t>
            </a:r>
            <a:r>
              <a:rPr lang="ar-JO" sz="3600" b="1" dirty="0"/>
              <a:t>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200" dirty="0"/>
              <a:t>ت</a:t>
            </a:r>
            <a:r>
              <a:rPr lang="ar-JO" sz="2200" dirty="0"/>
              <a:t>ه</a:t>
            </a:r>
            <a:r>
              <a:rPr lang="ar-SA" sz="2200" dirty="0"/>
              <a:t>ت</a:t>
            </a:r>
            <a:r>
              <a:rPr lang="ar-JO" sz="2200" dirty="0"/>
              <a:t>م</a:t>
            </a:r>
            <a:r>
              <a:rPr lang="ar-SA" sz="2200" dirty="0"/>
              <a:t> النماذج الديناميكية بمعالجة المشاك</a:t>
            </a:r>
            <a:r>
              <a:rPr lang="ar-JO" sz="2200" dirty="0"/>
              <a:t>ل</a:t>
            </a:r>
            <a:r>
              <a:rPr lang="ar-SA" sz="2200" dirty="0"/>
              <a:t> ذات الطبيعة المتغيرة مع الزم</a:t>
            </a:r>
            <a:r>
              <a:rPr lang="ar-JO" sz="2200" dirty="0"/>
              <a:t>ن</a:t>
            </a:r>
            <a:r>
              <a:rPr lang="ar-SA" sz="2200" dirty="0"/>
              <a:t> بالاعتماد ع</a:t>
            </a:r>
            <a:r>
              <a:rPr lang="ar-JO" sz="2200" dirty="0"/>
              <a:t>ل</a:t>
            </a:r>
            <a:r>
              <a:rPr lang="ar-SA" sz="2200" dirty="0"/>
              <a:t>ى مبدأ ال</a:t>
            </a:r>
            <a:r>
              <a:rPr lang="ar-JO" sz="2200" dirty="0"/>
              <a:t>أ</a:t>
            </a:r>
            <a:r>
              <a:rPr lang="ar-SA" sz="2200" dirty="0" err="1"/>
              <a:t>مث</a:t>
            </a:r>
            <a:r>
              <a:rPr lang="ar-JO" sz="2200" dirty="0"/>
              <a:t>ل</a:t>
            </a:r>
            <a:r>
              <a:rPr lang="ar-SA" sz="2200" dirty="0" err="1"/>
              <a:t>ية</a:t>
            </a:r>
            <a:r>
              <a:rPr lang="ar-SA" sz="2200" dirty="0"/>
              <a:t> </a:t>
            </a:r>
            <a:r>
              <a:rPr lang="ar-SA" sz="2200" b="1" dirty="0">
                <a:solidFill>
                  <a:srgbClr val="00B0F0"/>
                </a:solidFill>
              </a:rPr>
              <a:t>والذي ينص ع</a:t>
            </a:r>
            <a:r>
              <a:rPr lang="ar-JO" sz="2200" b="1" dirty="0">
                <a:solidFill>
                  <a:srgbClr val="00B0F0"/>
                </a:solidFill>
              </a:rPr>
              <a:t>ل</a:t>
            </a:r>
            <a:r>
              <a:rPr lang="ar-SA" sz="2200" b="1" dirty="0">
                <a:solidFill>
                  <a:srgbClr val="00B0F0"/>
                </a:solidFill>
              </a:rPr>
              <a:t>ى أ</a:t>
            </a:r>
            <a:r>
              <a:rPr lang="ar-JO" sz="2200" b="1" dirty="0">
                <a:solidFill>
                  <a:srgbClr val="00B0F0"/>
                </a:solidFill>
              </a:rPr>
              <a:t>ن</a:t>
            </a:r>
            <a:r>
              <a:rPr lang="ar-SA" sz="2200" b="1" dirty="0">
                <a:solidFill>
                  <a:srgbClr val="00B0F0"/>
                </a:solidFill>
              </a:rPr>
              <a:t> الح</a:t>
            </a:r>
            <a:r>
              <a:rPr lang="ar-JO" sz="2200" b="1" dirty="0">
                <a:solidFill>
                  <a:srgbClr val="00B0F0"/>
                </a:solidFill>
              </a:rPr>
              <a:t>ل</a:t>
            </a:r>
            <a:r>
              <a:rPr lang="ar-SA" sz="2200" b="1" dirty="0">
                <a:solidFill>
                  <a:srgbClr val="00B0F0"/>
                </a:solidFill>
              </a:rPr>
              <a:t> </a:t>
            </a:r>
            <a:r>
              <a:rPr lang="ar-SA" sz="2200" b="1" dirty="0" err="1">
                <a:solidFill>
                  <a:srgbClr val="00B0F0"/>
                </a:solidFill>
              </a:rPr>
              <a:t>الأمث</a:t>
            </a:r>
            <a:r>
              <a:rPr lang="ar-JO" sz="2200" b="1" dirty="0">
                <a:solidFill>
                  <a:srgbClr val="00B0F0"/>
                </a:solidFill>
              </a:rPr>
              <a:t>ل</a:t>
            </a:r>
            <a:r>
              <a:rPr lang="ar-SA" sz="2200" b="1" dirty="0">
                <a:solidFill>
                  <a:srgbClr val="00B0F0"/>
                </a:solidFill>
              </a:rPr>
              <a:t>:  </a:t>
            </a:r>
            <a:endParaRPr lang="ar-JO" sz="22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ar-SA" sz="2200" dirty="0" err="1"/>
              <a:t>يتكو</a:t>
            </a:r>
            <a:r>
              <a:rPr lang="ar-JO" sz="2200" dirty="0"/>
              <a:t>ن</a:t>
            </a:r>
            <a:r>
              <a:rPr lang="ar-SA" sz="2200" dirty="0"/>
              <a:t> م</a:t>
            </a:r>
            <a:r>
              <a:rPr lang="ar-JO" sz="2200" dirty="0"/>
              <a:t>ن</a:t>
            </a:r>
            <a:r>
              <a:rPr lang="ar-SA" sz="2200" dirty="0"/>
              <a:t> س</a:t>
            </a:r>
            <a:r>
              <a:rPr lang="ar-JO" sz="2200" dirty="0"/>
              <a:t>ل</a:t>
            </a:r>
            <a:r>
              <a:rPr lang="ar-SA" sz="2200" dirty="0"/>
              <a:t>س</a:t>
            </a:r>
            <a:r>
              <a:rPr lang="ar-JO" sz="2200" dirty="0"/>
              <a:t>ل</a:t>
            </a:r>
            <a:r>
              <a:rPr lang="ar-SA" sz="2200" dirty="0"/>
              <a:t>ة م</a:t>
            </a:r>
            <a:r>
              <a:rPr lang="ar-JO" sz="2200" dirty="0"/>
              <a:t>ن</a:t>
            </a:r>
            <a:r>
              <a:rPr lang="ar-SA" sz="2200" dirty="0"/>
              <a:t> الح</a:t>
            </a:r>
            <a:r>
              <a:rPr lang="ar-JO" sz="2200" dirty="0"/>
              <a:t>ل</a:t>
            </a:r>
            <a:r>
              <a:rPr lang="ar-SA" sz="2200" dirty="0"/>
              <a:t>و</a:t>
            </a:r>
            <a:r>
              <a:rPr lang="ar-JO" sz="2200" dirty="0"/>
              <a:t>ل </a:t>
            </a:r>
            <a:r>
              <a:rPr lang="ar-SA" sz="2200" dirty="0" err="1"/>
              <a:t>المث</a:t>
            </a:r>
            <a:r>
              <a:rPr lang="ar-JO" sz="2200" dirty="0"/>
              <a:t>ل</a:t>
            </a:r>
            <a:r>
              <a:rPr lang="ar-SA" sz="2200" dirty="0"/>
              <a:t>ى المتتابعة</a:t>
            </a:r>
            <a:r>
              <a:rPr lang="ar-JO" sz="2200" dirty="0"/>
              <a:t>،</a:t>
            </a:r>
            <a:r>
              <a:rPr lang="ar-SA" sz="2200" dirty="0"/>
              <a:t> بمعنى أ</a:t>
            </a:r>
            <a:r>
              <a:rPr lang="ar-JO" sz="2200" dirty="0"/>
              <a:t>ن</a:t>
            </a:r>
            <a:r>
              <a:rPr lang="ar-SA" sz="2200" dirty="0"/>
              <a:t> أي ح</a:t>
            </a:r>
            <a:r>
              <a:rPr lang="ar-JO" sz="2200" dirty="0"/>
              <a:t>ل </a:t>
            </a:r>
            <a:r>
              <a:rPr lang="ar-SA" sz="2200" dirty="0"/>
              <a:t>يؤثر ع</a:t>
            </a:r>
            <a:r>
              <a:rPr lang="ar-JO" sz="2200" dirty="0"/>
              <a:t>ل</a:t>
            </a:r>
            <a:r>
              <a:rPr lang="ar-SA" sz="2200" dirty="0"/>
              <a:t>ى الح</a:t>
            </a:r>
            <a:r>
              <a:rPr lang="ar-JO" sz="2200" dirty="0"/>
              <a:t>ل</a:t>
            </a:r>
            <a:r>
              <a:rPr lang="ar-SA" sz="2200" dirty="0"/>
              <a:t>و</a:t>
            </a:r>
            <a:r>
              <a:rPr lang="ar-JO" sz="2200" dirty="0"/>
              <a:t>ل</a:t>
            </a:r>
            <a:r>
              <a:rPr lang="ar-SA" sz="2200" dirty="0"/>
              <a:t> التالية. </a:t>
            </a:r>
            <a:r>
              <a:rPr lang="ar-SA" sz="2200" dirty="0" err="1"/>
              <a:t>ويت</a:t>
            </a:r>
            <a:r>
              <a:rPr lang="ar-JO" sz="2200" dirty="0"/>
              <a:t>م </a:t>
            </a:r>
            <a:r>
              <a:rPr lang="ar-SA" sz="2200" dirty="0"/>
              <a:t>تقسي</a:t>
            </a:r>
            <a:r>
              <a:rPr lang="ar-JO" sz="2200" dirty="0"/>
              <a:t>م</a:t>
            </a:r>
            <a:r>
              <a:rPr lang="ar-SA" sz="2200" dirty="0"/>
              <a:t> الم</a:t>
            </a:r>
            <a:r>
              <a:rPr lang="ar-JO" sz="2200" dirty="0"/>
              <a:t>ش</a:t>
            </a:r>
            <a:r>
              <a:rPr lang="ar-SA" sz="2200" dirty="0"/>
              <a:t>ر</a:t>
            </a:r>
            <a:r>
              <a:rPr lang="ar-JO" sz="2200" dirty="0"/>
              <a:t>و</a:t>
            </a:r>
            <a:r>
              <a:rPr lang="ar-SA" sz="2200" dirty="0"/>
              <a:t>ع إلى عدة مر</a:t>
            </a:r>
            <a:r>
              <a:rPr lang="ar-JO" sz="2200" dirty="0"/>
              <a:t>ا</a:t>
            </a:r>
            <a:r>
              <a:rPr lang="ar-SA" sz="2200" dirty="0"/>
              <a:t>ح</a:t>
            </a:r>
            <a:r>
              <a:rPr lang="ar-JO" sz="2200" dirty="0"/>
              <a:t>ل </a:t>
            </a:r>
            <a:r>
              <a:rPr lang="ar-SA" sz="2200" dirty="0"/>
              <a:t>ل</a:t>
            </a:r>
            <a:r>
              <a:rPr lang="ar-JO" sz="2200" dirty="0"/>
              <a:t>ل</a:t>
            </a:r>
            <a:r>
              <a:rPr lang="ar-SA" sz="2200" dirty="0"/>
              <a:t>تنفيذ بحيث تكو</a:t>
            </a:r>
            <a:r>
              <a:rPr lang="ar-JO" sz="2200" dirty="0"/>
              <a:t>ن</a:t>
            </a:r>
            <a:r>
              <a:rPr lang="ar-SA" sz="2200" dirty="0"/>
              <a:t> </a:t>
            </a:r>
            <a:r>
              <a:rPr lang="ar-JO" sz="2200" dirty="0"/>
              <a:t>ه</a:t>
            </a:r>
            <a:r>
              <a:rPr lang="ar-SA" sz="2200" dirty="0"/>
              <a:t>ذه ا</a:t>
            </a:r>
            <a:r>
              <a:rPr lang="ar-JO" sz="2200" dirty="0"/>
              <a:t>لمرا</a:t>
            </a:r>
            <a:r>
              <a:rPr lang="ar-SA" sz="2200" dirty="0"/>
              <a:t>ح</a:t>
            </a:r>
            <a:r>
              <a:rPr lang="ar-JO" sz="2200" dirty="0"/>
              <a:t>ل </a:t>
            </a:r>
            <a:r>
              <a:rPr lang="ar-SA" sz="2200" dirty="0"/>
              <a:t>متتابعة </a:t>
            </a:r>
            <a:r>
              <a:rPr lang="ar-SA" sz="2200" dirty="0" err="1"/>
              <a:t>ومتس</a:t>
            </a:r>
            <a:r>
              <a:rPr lang="ar-JO" sz="2200" dirty="0"/>
              <a:t>ل</a:t>
            </a:r>
            <a:r>
              <a:rPr lang="ar-SA" sz="2200" dirty="0"/>
              <a:t>س</a:t>
            </a:r>
            <a:r>
              <a:rPr lang="ar-JO" sz="2200" dirty="0"/>
              <a:t>ل</a:t>
            </a:r>
            <a:r>
              <a:rPr lang="ar-SA" sz="2200" dirty="0"/>
              <a:t>ة زمنيا ً ومنطقيا </a:t>
            </a:r>
            <a:r>
              <a:rPr lang="ar-JO" sz="2200" dirty="0"/>
              <a:t>بحيث </a:t>
            </a:r>
            <a:r>
              <a:rPr lang="ar-SA" sz="2200" dirty="0"/>
              <a:t>يكو</a:t>
            </a:r>
            <a:r>
              <a:rPr lang="ar-JO" sz="2200" dirty="0"/>
              <a:t>ن</a:t>
            </a:r>
            <a:r>
              <a:rPr lang="ar-SA" sz="2200" dirty="0"/>
              <a:t> لك</a:t>
            </a:r>
            <a:r>
              <a:rPr lang="ar-JO" sz="2200" dirty="0"/>
              <a:t>ل</a:t>
            </a:r>
            <a:r>
              <a:rPr lang="ar-SA" sz="2200" dirty="0"/>
              <a:t> نشاط أو مرح</a:t>
            </a:r>
            <a:r>
              <a:rPr lang="ar-JO" sz="2200" dirty="0"/>
              <a:t>ل</a:t>
            </a:r>
            <a:r>
              <a:rPr lang="ar-SA" sz="2200" dirty="0"/>
              <a:t>ة نشاطا سابقا ً</a:t>
            </a:r>
            <a:r>
              <a:rPr lang="ar-JO" sz="2200" dirty="0"/>
              <a:t> له </a:t>
            </a:r>
            <a:r>
              <a:rPr lang="ar-SA" sz="2200" dirty="0"/>
              <a:t>(باستثناء نقطة البداية), وكذل</a:t>
            </a:r>
            <a:r>
              <a:rPr lang="ar-JO" sz="2200" dirty="0"/>
              <a:t>ل </a:t>
            </a:r>
            <a:r>
              <a:rPr lang="ar-SA" sz="2200" dirty="0"/>
              <a:t>لك</a:t>
            </a:r>
            <a:r>
              <a:rPr lang="ar-JO" sz="2200" dirty="0"/>
              <a:t>ل</a:t>
            </a:r>
            <a:r>
              <a:rPr lang="ar-SA" sz="2200" dirty="0"/>
              <a:t> نشاط أو مرح</a:t>
            </a:r>
            <a:r>
              <a:rPr lang="ar-JO" sz="2200" dirty="0"/>
              <a:t>ل</a:t>
            </a:r>
            <a:r>
              <a:rPr lang="ar-SA" sz="2200" dirty="0"/>
              <a:t>ة نشاطا ً لاحقا ً</a:t>
            </a:r>
            <a:r>
              <a:rPr lang="ar-JO" sz="2200" dirty="0"/>
              <a:t> له</a:t>
            </a:r>
            <a:r>
              <a:rPr lang="ar-SA" sz="2200" dirty="0"/>
              <a:t> (باستثناء نقطة الن</a:t>
            </a:r>
            <a:r>
              <a:rPr lang="ar-JO" sz="2200" dirty="0"/>
              <a:t>ها</a:t>
            </a:r>
            <a:r>
              <a:rPr lang="ar-SA" sz="2200" dirty="0" err="1"/>
              <a:t>ية</a:t>
            </a:r>
            <a:r>
              <a:rPr lang="ar-SA" sz="2200" dirty="0"/>
              <a:t>)</a:t>
            </a:r>
            <a:r>
              <a:rPr lang="ar-JO" sz="2200" dirty="0"/>
              <a:t>.</a:t>
            </a:r>
          </a:p>
          <a:p>
            <a:pPr marL="0" indent="0">
              <a:buNone/>
            </a:pPr>
            <a:r>
              <a:rPr lang="ar-SA" sz="2200" dirty="0"/>
              <a:t>  </a:t>
            </a:r>
            <a:r>
              <a:rPr lang="ar-SA" sz="2200" dirty="0" err="1"/>
              <a:t>وباستخدا</a:t>
            </a:r>
            <a:r>
              <a:rPr lang="ar-JO" sz="2200" dirty="0"/>
              <a:t>م</a:t>
            </a:r>
            <a:r>
              <a:rPr lang="ar-SA" sz="2200" dirty="0"/>
              <a:t> شبكات </a:t>
            </a:r>
            <a:r>
              <a:rPr lang="ar-SA" sz="2200" dirty="0" err="1"/>
              <a:t>الأعما</a:t>
            </a:r>
            <a:r>
              <a:rPr lang="ar-JO" sz="2200" dirty="0"/>
              <a:t>ل</a:t>
            </a:r>
            <a:r>
              <a:rPr lang="ar-SA" sz="2200" dirty="0"/>
              <a:t> يمك</a:t>
            </a:r>
            <a:r>
              <a:rPr lang="ar-JO" sz="2200" dirty="0"/>
              <a:t>ن</a:t>
            </a:r>
            <a:r>
              <a:rPr lang="ar-SA" sz="2200" dirty="0"/>
              <a:t> حساب الزم</a:t>
            </a:r>
            <a:r>
              <a:rPr lang="ar-JO" sz="2200" dirty="0"/>
              <a:t>ن</a:t>
            </a:r>
            <a:r>
              <a:rPr lang="ar-SA" sz="2200" dirty="0"/>
              <a:t> المتوقع لإنجاز مشروع ما. </a:t>
            </a:r>
            <a:endParaRPr lang="ar-JO" sz="2200" dirty="0"/>
          </a:p>
          <a:p>
            <a:pPr marL="0" indent="0">
              <a:buNone/>
            </a:pPr>
            <a:r>
              <a:rPr lang="ar-SA" sz="2200" b="1" dirty="0">
                <a:solidFill>
                  <a:srgbClr val="00B0F0"/>
                </a:solidFill>
              </a:rPr>
              <a:t>الكيفية المتبعة في </a:t>
            </a:r>
            <a:r>
              <a:rPr lang="ar-SA" sz="2200" b="1" dirty="0" err="1">
                <a:solidFill>
                  <a:srgbClr val="00B0F0"/>
                </a:solidFill>
              </a:rPr>
              <a:t>استخدا</a:t>
            </a:r>
            <a:r>
              <a:rPr lang="ar-JO" sz="2200" b="1" dirty="0">
                <a:solidFill>
                  <a:srgbClr val="00B0F0"/>
                </a:solidFill>
              </a:rPr>
              <a:t>م</a:t>
            </a:r>
            <a:r>
              <a:rPr lang="ar-SA" sz="2200" b="1" dirty="0">
                <a:solidFill>
                  <a:srgbClr val="00B0F0"/>
                </a:solidFill>
              </a:rPr>
              <a:t> شبكة </a:t>
            </a:r>
            <a:r>
              <a:rPr lang="ar-SA" sz="2200" b="1" dirty="0" err="1">
                <a:solidFill>
                  <a:srgbClr val="00B0F0"/>
                </a:solidFill>
              </a:rPr>
              <a:t>الأعما</a:t>
            </a:r>
            <a:r>
              <a:rPr lang="ar-JO" sz="2200" b="1" dirty="0">
                <a:solidFill>
                  <a:srgbClr val="00B0F0"/>
                </a:solidFill>
              </a:rPr>
              <a:t>ل</a:t>
            </a:r>
            <a:r>
              <a:rPr lang="ar-SA" sz="2200" b="1" dirty="0">
                <a:solidFill>
                  <a:srgbClr val="00B0F0"/>
                </a:solidFill>
              </a:rPr>
              <a:t>:</a:t>
            </a:r>
            <a:endParaRPr lang="ar-JO" sz="22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ar-SA" sz="2200" dirty="0"/>
              <a:t> </a:t>
            </a:r>
            <a:r>
              <a:rPr lang="en-US" sz="2200" dirty="0"/>
              <a:t>1</a:t>
            </a:r>
            <a:r>
              <a:rPr lang="ar-SA" sz="2200" dirty="0"/>
              <a:t>. تقسي</a:t>
            </a:r>
            <a:r>
              <a:rPr lang="ar-JO" sz="2200" dirty="0"/>
              <a:t>م</a:t>
            </a:r>
            <a:r>
              <a:rPr lang="ar-SA" sz="2200" dirty="0"/>
              <a:t> المشك</a:t>
            </a:r>
            <a:r>
              <a:rPr lang="ar-JO" sz="2200" dirty="0"/>
              <a:t>ل</a:t>
            </a:r>
            <a:r>
              <a:rPr lang="ar-SA" sz="2200" dirty="0"/>
              <a:t>ة قيد الدراسة إلى مشاك</a:t>
            </a:r>
            <a:r>
              <a:rPr lang="ar-JO" sz="2200" dirty="0"/>
              <a:t>ل</a:t>
            </a:r>
            <a:r>
              <a:rPr lang="ar-SA" sz="2200" dirty="0"/>
              <a:t> جزئية بسيطة ومتتابعة </a:t>
            </a:r>
            <a:r>
              <a:rPr lang="ar-JO" sz="2200" dirty="0"/>
              <a:t>ا</a:t>
            </a:r>
            <a:r>
              <a:rPr lang="ar-SA" sz="2200" dirty="0"/>
              <a:t>يجاد ح</a:t>
            </a:r>
            <a:r>
              <a:rPr lang="ar-JO" sz="2200" dirty="0"/>
              <a:t>ل</a:t>
            </a:r>
            <a:r>
              <a:rPr lang="ar-SA" sz="2200" dirty="0"/>
              <a:t> </a:t>
            </a:r>
            <a:r>
              <a:rPr lang="ar-SA" sz="2200" dirty="0" err="1"/>
              <a:t>امث</a:t>
            </a:r>
            <a:r>
              <a:rPr lang="ar-JO" sz="2200" dirty="0"/>
              <a:t>ل</a:t>
            </a:r>
            <a:r>
              <a:rPr lang="ar-SA" sz="2200" dirty="0"/>
              <a:t> لك</a:t>
            </a:r>
            <a:r>
              <a:rPr lang="ar-JO" sz="2200" dirty="0"/>
              <a:t>ل</a:t>
            </a:r>
            <a:r>
              <a:rPr lang="ar-SA" sz="2200" dirty="0"/>
              <a:t> م</a:t>
            </a:r>
            <a:r>
              <a:rPr lang="ar-JO" sz="2200" dirty="0"/>
              <a:t>ن</a:t>
            </a:r>
            <a:r>
              <a:rPr lang="ar-SA" sz="2200" dirty="0"/>
              <a:t> </a:t>
            </a:r>
            <a:r>
              <a:rPr lang="ar-JO" sz="2200" dirty="0"/>
              <a:t>ه</a:t>
            </a:r>
            <a:r>
              <a:rPr lang="ar-SA" sz="2200" dirty="0"/>
              <a:t>ذه المشاك</a:t>
            </a:r>
            <a:r>
              <a:rPr lang="ar-JO" sz="2200" dirty="0"/>
              <a:t>ل</a:t>
            </a:r>
            <a:r>
              <a:rPr lang="ar-SA" sz="2200" dirty="0"/>
              <a:t> الجزئية.  </a:t>
            </a:r>
            <a:endParaRPr lang="ar-JO" sz="2200" dirty="0"/>
          </a:p>
          <a:p>
            <a:pPr marL="0" indent="0">
              <a:buNone/>
            </a:pPr>
            <a:r>
              <a:rPr lang="en-US" sz="2200" dirty="0"/>
              <a:t>2</a:t>
            </a:r>
            <a:r>
              <a:rPr lang="ar-SA" sz="2200" dirty="0"/>
              <a:t>. ربط الحلول المثلى مع بعضها البعض بطريقة مناسبة تعطي حل امثل للمشكلة ككل. 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6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2200" b="1" dirty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مكونات شبكة </a:t>
            </a:r>
            <a:r>
              <a:rPr lang="ar-JO" sz="2200" b="1" dirty="0" err="1">
                <a:solidFill>
                  <a:srgbClr val="00B0F0"/>
                </a:solidFill>
                <a:latin typeface="+mn-lt"/>
                <a:ea typeface="+mn-ea"/>
                <a:cs typeface="+mn-cs"/>
              </a:rPr>
              <a:t>الأعما</a:t>
            </a:r>
            <a:r>
              <a:rPr lang="ar-SA" sz="2200" b="1" dirty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ل</a:t>
            </a:r>
            <a:r>
              <a:rPr lang="ar-JO" sz="2200" b="1" dirty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:</a:t>
            </a:r>
            <a:endParaRPr lang="en-US" sz="2200" b="1" dirty="0">
              <a:solidFill>
                <a:srgbClr val="00B0F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dirty="0"/>
              <a:t>1</a:t>
            </a:r>
            <a:r>
              <a:rPr lang="ar-JO" sz="2200" dirty="0"/>
              <a:t>- </a:t>
            </a:r>
            <a:r>
              <a:rPr lang="ar-SA" sz="2200" dirty="0"/>
              <a:t>نشاط البداية، الحدث الأول للشبكة </a:t>
            </a:r>
            <a:r>
              <a:rPr lang="en-US" sz="2200" dirty="0"/>
              <a:t>EVENT</a:t>
            </a:r>
            <a:r>
              <a:rPr lang="ar-JO" sz="2200" dirty="0"/>
              <a:t>.	</a:t>
            </a:r>
          </a:p>
          <a:p>
            <a:pPr marL="0" indent="0">
              <a:buNone/>
            </a:pPr>
            <a:r>
              <a:rPr lang="en-US" sz="2200" dirty="0"/>
              <a:t>2</a:t>
            </a:r>
            <a:r>
              <a:rPr lang="ar-JO" sz="2200" dirty="0"/>
              <a:t>- نشاط النهاية </a:t>
            </a:r>
            <a:r>
              <a:rPr lang="en-US" sz="2200" dirty="0"/>
              <a:t>END</a:t>
            </a:r>
            <a:r>
              <a:rPr lang="ar-JO" sz="2200" dirty="0"/>
              <a:t>.</a:t>
            </a:r>
          </a:p>
          <a:p>
            <a:pPr marL="0" indent="0">
              <a:buNone/>
            </a:pPr>
            <a:r>
              <a:rPr lang="en-US" sz="2200" dirty="0"/>
              <a:t>3</a:t>
            </a:r>
            <a:r>
              <a:rPr lang="ar-JO" sz="2200" dirty="0"/>
              <a:t>- مجموعة أنشطة متتالية ( أحداث متعاقبة متتابعة )، كل حدث مبني على الحدث السابق له مباشرة.</a:t>
            </a:r>
          </a:p>
          <a:p>
            <a:pPr marL="0" indent="0">
              <a:buNone/>
            </a:pPr>
            <a:r>
              <a:rPr lang="en-US" sz="2200" dirty="0"/>
              <a:t>4</a:t>
            </a:r>
            <a:r>
              <a:rPr lang="ar-JO" sz="2200" dirty="0"/>
              <a:t>- مجموعة أحداث متزامنة متوازية لأي حدثين متوازيين يحدثان بنفس الوقت وتسمى سلسلة </a:t>
            </a:r>
            <a:r>
              <a:rPr lang="en-US" sz="2200" dirty="0"/>
              <a:t>CHAIN</a:t>
            </a:r>
            <a:r>
              <a:rPr lang="ar-JO" sz="2200" dirty="0"/>
              <a:t>.</a:t>
            </a:r>
          </a:p>
          <a:p>
            <a:pPr marL="0" indent="0">
              <a:buNone/>
            </a:pPr>
            <a:r>
              <a:rPr lang="en-US" sz="2200" dirty="0"/>
              <a:t>5</a:t>
            </a:r>
            <a:r>
              <a:rPr lang="ar-JO" sz="2200" dirty="0"/>
              <a:t>- المسار محدد البداية والنهاية.</a:t>
            </a:r>
          </a:p>
          <a:p>
            <a:pPr marL="0" indent="0">
              <a:buNone/>
            </a:pPr>
            <a:r>
              <a:rPr lang="ar-JO" sz="2200" b="1" dirty="0">
                <a:solidFill>
                  <a:srgbClr val="00B0F0"/>
                </a:solidFill>
              </a:rPr>
              <a:t>شروط بناء شبكة الأعمال: </a:t>
            </a:r>
          </a:p>
          <a:p>
            <a:pPr marL="0" indent="0">
              <a:buNone/>
            </a:pPr>
            <a:r>
              <a:rPr lang="en-US" sz="2200" dirty="0"/>
              <a:t>1</a:t>
            </a:r>
            <a:r>
              <a:rPr lang="ar-JO" sz="2200" dirty="0"/>
              <a:t>- تحديد نشاط البداية 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sz="2200" dirty="0"/>
              <a:t>2</a:t>
            </a:r>
            <a:r>
              <a:rPr lang="ar-JO" sz="2200" dirty="0"/>
              <a:t>- تحديد تسلسل الأنشطة بحيث يربط كل نشاط ونشاط لاحق له بخط مستقيم      .</a:t>
            </a:r>
          </a:p>
          <a:p>
            <a:pPr marL="0" indent="0">
              <a:buNone/>
            </a:pPr>
            <a:r>
              <a:rPr lang="en-US" sz="2200" dirty="0"/>
              <a:t>3</a:t>
            </a:r>
            <a:r>
              <a:rPr lang="ar-JO" sz="2200" dirty="0"/>
              <a:t>- تحديد أنشطة متزامنة متتابعة لنشاط معين وتمثيل كل نشاط في دائرة    .</a:t>
            </a:r>
          </a:p>
          <a:p>
            <a:pPr marL="0" indent="0">
              <a:buNone/>
            </a:pPr>
            <a:r>
              <a:rPr lang="ar-JO" sz="2200" dirty="0"/>
              <a:t> </a:t>
            </a:r>
            <a:r>
              <a:rPr lang="en-US" sz="2200" dirty="0"/>
              <a:t>4</a:t>
            </a:r>
            <a:r>
              <a:rPr lang="ar-JO" sz="2200" dirty="0"/>
              <a:t>- تحديد نشاط النهاية. </a:t>
            </a:r>
          </a:p>
          <a:p>
            <a:pPr marL="0" indent="0">
              <a:buNone/>
            </a:pPr>
            <a:r>
              <a:rPr lang="en-US" sz="2200" dirty="0"/>
              <a:t>5</a:t>
            </a:r>
            <a:r>
              <a:rPr lang="ar-JO" sz="2200" dirty="0"/>
              <a:t>- وضع الأهداف ضمن دوائر وتوصيلها بخطوط واسهم حسب تتابعها.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2209800" y="4724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شكل بيضاوي 9"/>
          <p:cNvSpPr/>
          <p:nvPr/>
        </p:nvSpPr>
        <p:spPr>
          <a:xfrm>
            <a:off x="2743200" y="4953000"/>
            <a:ext cx="1143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26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2200" b="1" dirty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ما هي خطوات استخدام إدارة المشاريع؟ </a:t>
            </a:r>
            <a:endParaRPr lang="en-US" sz="2200" b="1" dirty="0">
              <a:solidFill>
                <a:srgbClr val="00B0F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/>
              <a:t>1</a:t>
            </a:r>
            <a:r>
              <a:rPr lang="ar-JO" sz="2200" dirty="0"/>
              <a:t>- التعريف بالمشروع . </a:t>
            </a:r>
          </a:p>
          <a:p>
            <a:pPr marL="0" indent="0">
              <a:buNone/>
            </a:pPr>
            <a:r>
              <a:rPr lang="en-US" sz="2200" dirty="0"/>
              <a:t>2</a:t>
            </a:r>
            <a:r>
              <a:rPr lang="ar-JO" sz="2200" dirty="0"/>
              <a:t>- تطوير العلاقات بين نشاطات المشروع .</a:t>
            </a:r>
          </a:p>
          <a:p>
            <a:pPr marL="0" indent="0">
              <a:buNone/>
            </a:pPr>
            <a:r>
              <a:rPr lang="ar-JO" sz="2200" dirty="0"/>
              <a:t> </a:t>
            </a:r>
            <a:r>
              <a:rPr lang="en-US" sz="2200" dirty="0"/>
              <a:t>3</a:t>
            </a:r>
            <a:r>
              <a:rPr lang="ar-JO" sz="2200" dirty="0"/>
              <a:t>- رسم شبكة الأعمال برسم يربط جميع النشاطات مع بعضها البعض .  </a:t>
            </a:r>
          </a:p>
          <a:p>
            <a:pPr marL="0" indent="0">
              <a:buNone/>
            </a:pPr>
            <a:r>
              <a:rPr lang="en-US" sz="2200" dirty="0"/>
              <a:t>4</a:t>
            </a:r>
            <a:r>
              <a:rPr lang="ar-JO" sz="2200" dirty="0"/>
              <a:t>- تعيين الوقت والتكلفة اللازمة لكل نشاط على حده. </a:t>
            </a:r>
          </a:p>
          <a:p>
            <a:pPr marL="0" indent="0">
              <a:buNone/>
            </a:pPr>
            <a:r>
              <a:rPr lang="en-US" sz="2200" dirty="0"/>
              <a:t>5</a:t>
            </a:r>
            <a:r>
              <a:rPr lang="ar-JO" sz="2200" dirty="0"/>
              <a:t>- حساب أطول وقت للمسار وهو المسار الحرج . </a:t>
            </a:r>
          </a:p>
          <a:p>
            <a:pPr marL="0" indent="0">
              <a:buNone/>
            </a:pPr>
            <a:r>
              <a:rPr lang="en-US" sz="2200" dirty="0"/>
              <a:t>6</a:t>
            </a:r>
            <a:r>
              <a:rPr lang="ar-JO" sz="2200" dirty="0"/>
              <a:t>- استخدام شبكة الأعمال يساعد المدير التنفيذي للمشروع على التخطيط والتنظيم والتوجيه والرقابة والتحكم بسير أعمال المشروع.</a:t>
            </a:r>
          </a:p>
          <a:p>
            <a:pPr marL="0" indent="0">
              <a:buNone/>
            </a:pPr>
            <a:r>
              <a:rPr lang="ar-SA" sz="2800" b="1" dirty="0">
                <a:solidFill>
                  <a:srgbClr val="00B0F0"/>
                </a:solidFill>
              </a:rPr>
              <a:t>كيفية حساب الزم</a:t>
            </a:r>
            <a:r>
              <a:rPr lang="ar-JO" sz="2800" b="1" dirty="0">
                <a:solidFill>
                  <a:srgbClr val="00B0F0"/>
                </a:solidFill>
              </a:rPr>
              <a:t>ن</a:t>
            </a:r>
            <a:r>
              <a:rPr lang="ar-SA" sz="2800" b="1" dirty="0">
                <a:solidFill>
                  <a:srgbClr val="00B0F0"/>
                </a:solidFill>
              </a:rPr>
              <a:t> المتوقع ل</a:t>
            </a:r>
            <a:r>
              <a:rPr lang="ar-JO" sz="2800" b="1" dirty="0">
                <a:solidFill>
                  <a:srgbClr val="00B0F0"/>
                </a:solidFill>
              </a:rPr>
              <a:t>ل</a:t>
            </a:r>
            <a:r>
              <a:rPr lang="ar-SA" sz="2800" b="1" dirty="0">
                <a:solidFill>
                  <a:srgbClr val="00B0F0"/>
                </a:solidFill>
              </a:rPr>
              <a:t>مشروع في شبكة </a:t>
            </a:r>
            <a:r>
              <a:rPr lang="ar-SA" sz="2800" b="1" dirty="0" err="1">
                <a:solidFill>
                  <a:srgbClr val="00B0F0"/>
                </a:solidFill>
              </a:rPr>
              <a:t>الأعما</a:t>
            </a:r>
            <a:r>
              <a:rPr lang="ar-JO" sz="2800" b="1" dirty="0">
                <a:solidFill>
                  <a:srgbClr val="00B0F0"/>
                </a:solidFill>
              </a:rPr>
              <a:t>ل</a:t>
            </a:r>
            <a:r>
              <a:rPr lang="ar-SA" sz="2800" b="1" dirty="0">
                <a:solidFill>
                  <a:srgbClr val="00B0F0"/>
                </a:solidFill>
              </a:rPr>
              <a:t> :</a:t>
            </a:r>
            <a:endParaRPr lang="ar-JO" sz="28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800" dirty="0"/>
              <a:t>1</a:t>
            </a:r>
            <a:r>
              <a:rPr lang="ar-JO" sz="2800" dirty="0"/>
              <a:t>- طريقة المسار الحرج </a:t>
            </a:r>
            <a:r>
              <a:rPr lang="en-US" sz="2800" dirty="0"/>
              <a:t>The Critical Path Method = CPM </a:t>
            </a:r>
            <a:r>
              <a:rPr lang="ar-JO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2</a:t>
            </a:r>
            <a:r>
              <a:rPr lang="ar-JO" sz="2800" dirty="0"/>
              <a:t>- تقييم ومراجعة المشروع أسلوب بيرت </a:t>
            </a:r>
            <a:r>
              <a:rPr lang="en-US" sz="2800" dirty="0"/>
              <a:t>PERT Method</a:t>
            </a:r>
            <a:endParaRPr lang="ar-JO" sz="2800" dirty="0"/>
          </a:p>
          <a:p>
            <a:pPr marL="0" indent="0">
              <a:buNone/>
            </a:pPr>
            <a:r>
              <a:rPr lang="en-US" sz="2800" dirty="0"/>
              <a:t>Program Evaluation &amp; Review Technique = PER</a:t>
            </a:r>
            <a:endParaRPr lang="ar-JO" sz="28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01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733796"/>
          </a:xfrm>
        </p:spPr>
        <p:txBody>
          <a:bodyPr>
            <a:no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م</a:t>
            </a:r>
            <a:r>
              <a:rPr lang="ar-SA" sz="3600" b="1" dirty="0">
                <a:solidFill>
                  <a:srgbClr val="00B0F0"/>
                </a:solidFill>
              </a:rPr>
              <a:t>قار</a:t>
            </a:r>
            <a:r>
              <a:rPr lang="ar-JO" sz="3600" b="1" dirty="0" err="1">
                <a:solidFill>
                  <a:srgbClr val="00B0F0"/>
                </a:solidFill>
              </a:rPr>
              <a:t>نة</a:t>
            </a:r>
            <a:r>
              <a:rPr lang="ar-SA" sz="3600" b="1" dirty="0">
                <a:solidFill>
                  <a:srgbClr val="00B0F0"/>
                </a:solidFill>
              </a:rPr>
              <a:t> بي</a:t>
            </a:r>
            <a:r>
              <a:rPr lang="ar-JO" sz="3600" b="1" dirty="0">
                <a:solidFill>
                  <a:srgbClr val="00B0F0"/>
                </a:solidFill>
              </a:rPr>
              <a:t>ن</a:t>
            </a:r>
            <a:r>
              <a:rPr lang="ar-SA" sz="3600" b="1">
                <a:solidFill>
                  <a:srgbClr val="00B0F0"/>
                </a:solidFill>
              </a:rPr>
              <a:t> المسار </a:t>
            </a:r>
            <a:r>
              <a:rPr lang="ar-SA" sz="3600" b="1" dirty="0">
                <a:solidFill>
                  <a:srgbClr val="00B0F0"/>
                </a:solidFill>
              </a:rPr>
              <a:t>الحرج وأس</a:t>
            </a:r>
            <a:r>
              <a:rPr lang="ar-JO" sz="3600" b="1" dirty="0">
                <a:solidFill>
                  <a:srgbClr val="00B0F0"/>
                </a:solidFill>
              </a:rPr>
              <a:t>ل</a:t>
            </a:r>
            <a:r>
              <a:rPr lang="ar-SA" sz="3600" b="1" dirty="0">
                <a:solidFill>
                  <a:srgbClr val="00B0F0"/>
                </a:solidFill>
              </a:rPr>
              <a:t>وب بيرت</a:t>
            </a:r>
            <a:r>
              <a:rPr lang="ar-JO" sz="3600" b="1" dirty="0">
                <a:solidFill>
                  <a:srgbClr val="00B0F0"/>
                </a:solidFill>
              </a:rPr>
              <a:t>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ar-JO" sz="1800" b="1" dirty="0"/>
          </a:p>
          <a:p>
            <a:pPr marL="0" indent="0">
              <a:buNone/>
            </a:pPr>
            <a:endParaRPr lang="en-US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324600"/>
            <a:ext cx="2133600" cy="365125"/>
          </a:xfrm>
        </p:spPr>
        <p:txBody>
          <a:bodyPr/>
          <a:lstStyle/>
          <a:p>
            <a:fld id="{B437AF8F-F38D-47D1-83AC-4BF4D15FCC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122954"/>
              </p:ext>
            </p:extLst>
          </p:nvPr>
        </p:nvGraphicFramePr>
        <p:xfrm>
          <a:off x="1143000" y="1600200"/>
          <a:ext cx="739140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9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dirty="0"/>
                        <a:t>وجه المقارنة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JO" dirty="0"/>
                        <a:t>تقييم ومراجعة المشروع بأسلوب بيرت التقني  والحديث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المعلومات تكون غير مؤكدة احتمالية في شبكة الأعمال  </a:t>
                      </a:r>
                    </a:p>
                    <a:p>
                      <a:pPr algn="r"/>
                      <a:r>
                        <a:rPr lang="ar-JO" dirty="0"/>
                        <a:t>يستخدم في المشاريع الحديثة فقط والتي تقل فيها الخبرة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إداريا يستخدم في التخطيط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يتم حساب الأزمنة المتوقعة التفاؤلي الأكثر احتمالا التشاؤمي باستخدام القانون </a:t>
                      </a:r>
                    </a:p>
                    <a:p>
                      <a:pPr algn="r"/>
                      <a:endParaRPr lang="ar-JO" dirty="0"/>
                    </a:p>
                    <a:p>
                      <a:pPr algn="r"/>
                      <a:r>
                        <a:rPr lang="ar-JO" dirty="0"/>
                        <a:t>اقل شيوعا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dirty="0"/>
                        <a:t>هو أطول مسارات الشبكة زمنا وهو المسار الذي يحتاج أطول مده زمنية لإنجازه. </a:t>
                      </a:r>
                    </a:p>
                    <a:p>
                      <a:pPr algn="r"/>
                      <a:r>
                        <a:rPr lang="ar-JO" dirty="0"/>
                        <a:t>المعلومات تكون مؤكدة في شبكة الأعمال  </a:t>
                      </a:r>
                    </a:p>
                    <a:p>
                      <a:pPr algn="r"/>
                      <a:r>
                        <a:rPr lang="ar-JO" dirty="0"/>
                        <a:t>يستخدم في المشاريع القديمة ذات خبرة عالية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إداريا  يستخدم في الرقابة 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يتم حساب الأزمنة المبكرة والمتأخرة باستخدام القوانين الحسابية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اكثر شيوعا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dirty="0"/>
                        <a:t>التعريف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مجال  الاستخدام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الخبرة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إداريا </a:t>
                      </a:r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طريقة حسابه </a:t>
                      </a:r>
                    </a:p>
                    <a:p>
                      <a:pPr algn="r"/>
                      <a:endParaRPr lang="ar-JO" dirty="0"/>
                    </a:p>
                    <a:p>
                      <a:pPr algn="r"/>
                      <a:endParaRPr lang="ar-JO" dirty="0"/>
                    </a:p>
                    <a:p>
                      <a:pPr algn="r"/>
                      <a:r>
                        <a:rPr lang="ar-JO" dirty="0"/>
                        <a:t> </a:t>
                      </a:r>
                    </a:p>
                    <a:p>
                      <a:pPr algn="r"/>
                      <a:r>
                        <a:rPr lang="ar-JO" dirty="0"/>
                        <a:t>شيوعه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032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733796"/>
          </a:xfrm>
        </p:spPr>
        <p:txBody>
          <a:bodyPr>
            <a:no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إرشادات عامة عند البدء برسم شبكة الأعمال 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dirty="0"/>
              <a:t>الحدث الأول دائما هو البداية والحدث النهائي ليس شرطا أن يكون الأخير.</a:t>
            </a:r>
          </a:p>
          <a:p>
            <a:pPr marL="0" indent="0">
              <a:buNone/>
            </a:pPr>
            <a:r>
              <a:rPr lang="ar-JO" sz="2400" dirty="0"/>
              <a:t> عدد الأسهم يتم معرفته من عدد الارتباطات للأنشطة السابقة.</a:t>
            </a:r>
          </a:p>
          <a:p>
            <a:pPr marL="0" indent="0">
              <a:buNone/>
            </a:pPr>
            <a:r>
              <a:rPr lang="ar-JO" sz="2400" dirty="0"/>
              <a:t> عدد الأحداث تكون هي عدد المربعات أو الدوائر المرسومة بالشبكة.</a:t>
            </a:r>
          </a:p>
          <a:p>
            <a:pPr marL="0" indent="0">
              <a:buNone/>
            </a:pPr>
            <a:r>
              <a:rPr lang="ar-JO" sz="2400" dirty="0"/>
              <a:t> يتم تتبع الأزمنة على الشبكة بالتراكم.</a:t>
            </a:r>
          </a:p>
          <a:p>
            <a:pPr marL="0" indent="0">
              <a:buNone/>
            </a:pPr>
            <a:r>
              <a:rPr lang="ar-JO" sz="2400" dirty="0"/>
              <a:t> آخر حدث: زمن الانجاز المبكر يحدد قيمة المسار الحرج وقرار متى يتم تسليم المشروع.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324600"/>
            <a:ext cx="2133600" cy="365125"/>
          </a:xfrm>
        </p:spPr>
        <p:txBody>
          <a:bodyPr/>
          <a:lstStyle/>
          <a:p>
            <a:fld id="{B437AF8F-F38D-47D1-83AC-4BF4D15FCC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81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809</Words>
  <Application>Microsoft Office PowerPoint</Application>
  <PresentationFormat>On-screen Show (4:3)</PresentationFormat>
  <Paragraphs>121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سمة Office</vt:lpstr>
      <vt:lpstr>بحوث عمليات – الوحدة الرابعة شبكات الأعمال د. سالم محمد سالم </vt:lpstr>
      <vt:lpstr>نماذج شبكات الأعمال Net Work Model</vt:lpstr>
      <vt:lpstr> آلية عمل شبكة الأعمال:   </vt:lpstr>
      <vt:lpstr>مكونات شبكة الأعمال:</vt:lpstr>
      <vt:lpstr>ما هي خطوات استخدام إدارة المشاريع؟ </vt:lpstr>
      <vt:lpstr>مقارنة بين المسار الحرج وأسلوب بيرت:</vt:lpstr>
      <vt:lpstr>إرشادات عامة عند البدء برسم شبكة الأعمال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بحوث عمليات - نماذج شبكات الأعمال -    Net Work Model د. محمد احمد سيد احمد</dc:title>
  <dc:creator>HP</dc:creator>
  <cp:lastModifiedBy>Salem Salem</cp:lastModifiedBy>
  <cp:revision>12</cp:revision>
  <dcterms:created xsi:type="dcterms:W3CDTF">2021-04-05T04:48:21Z</dcterms:created>
  <dcterms:modified xsi:type="dcterms:W3CDTF">2024-08-18T14:30:54Z</dcterms:modified>
</cp:coreProperties>
</file>