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19200"/>
          </a:xfrm>
        </p:spPr>
        <p:txBody>
          <a:bodyPr/>
          <a:lstStyle/>
          <a:p>
            <a:r>
              <a:rPr lang="en-US" dirty="0"/>
              <a:t>SQL is a standard language for storing, manipulating and retrieving data in databases.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90800"/>
            <a:ext cx="610552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42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 / Rename tables and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582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RENAME TO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new_table_name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RENAME TABLE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new_table_name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RENAME COLUMN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new_column_name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CHANGE</a:t>
            </a:r>
            <a:r>
              <a:rPr lang="en-US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old_column_name</a:t>
            </a:r>
            <a:r>
              <a:rPr lang="en-US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new_column_name</a:t>
            </a:r>
            <a:r>
              <a:rPr lang="en-US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column_definition</a:t>
            </a:r>
            <a:r>
              <a:rPr lang="en-US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813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NOT NULL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Ensures that a column cannot have a NULL value</a:t>
            </a:r>
          </a:p>
          <a:p>
            <a:pPr lvl="1"/>
            <a:endParaRPr lang="en-US" dirty="0"/>
          </a:p>
          <a:p>
            <a:r>
              <a:rPr lang="en-US" b="1" dirty="0"/>
              <a:t>UNIQUE 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Ensures that all values in a column are different</a:t>
            </a:r>
          </a:p>
          <a:p>
            <a:pPr lvl="1"/>
            <a:endParaRPr lang="en-US" dirty="0"/>
          </a:p>
          <a:p>
            <a:r>
              <a:rPr lang="en-US" b="1" dirty="0"/>
              <a:t>PRIMARY KEY</a:t>
            </a:r>
            <a:r>
              <a:rPr lang="en-US" dirty="0"/>
              <a:t> :</a:t>
            </a:r>
          </a:p>
          <a:p>
            <a:pPr lvl="1"/>
            <a:r>
              <a:rPr lang="en-US" dirty="0"/>
              <a:t>A combination of a NOT NULL and UNIQUE. Uniquely identifies each row in a table</a:t>
            </a:r>
          </a:p>
          <a:p>
            <a:pPr lvl="1"/>
            <a:endParaRPr lang="en-US" dirty="0"/>
          </a:p>
          <a:p>
            <a:r>
              <a:rPr lang="en-US" b="1" dirty="0"/>
              <a:t>FOREIGN KEY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Uniquely identifies a row/record in another table</a:t>
            </a:r>
          </a:p>
          <a:p>
            <a:pPr lvl="1"/>
            <a:endParaRPr lang="en-US" dirty="0"/>
          </a:p>
          <a:p>
            <a:r>
              <a:rPr lang="en-US" b="1" dirty="0"/>
              <a:t>CHECK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Ensures that all values in a column satisfies a specific condition</a:t>
            </a:r>
          </a:p>
          <a:p>
            <a:pPr lvl="1"/>
            <a:endParaRPr lang="en-US" dirty="0"/>
          </a:p>
          <a:p>
            <a:r>
              <a:rPr lang="en-US" b="1" dirty="0"/>
              <a:t>DEFAULT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Sets a default value for a column when no value is specified</a:t>
            </a:r>
          </a:p>
          <a:p>
            <a:pPr lvl="1"/>
            <a:endParaRPr lang="en-US" dirty="0"/>
          </a:p>
          <a:p>
            <a:r>
              <a:rPr lang="en-US" b="1" dirty="0"/>
              <a:t>INDEX</a:t>
            </a:r>
            <a:r>
              <a:rPr lang="en-US" dirty="0"/>
              <a:t> :</a:t>
            </a:r>
          </a:p>
          <a:p>
            <a:pPr lvl="1"/>
            <a:r>
              <a:rPr lang="en-US" dirty="0"/>
              <a:t> Used to create and retrieve data from the database very quickly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0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 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By default, a column can hold NULL values.</a:t>
            </a:r>
          </a:p>
          <a:p>
            <a:endParaRPr lang="en-US" dirty="0"/>
          </a:p>
          <a:p>
            <a:r>
              <a:rPr lang="en-US" dirty="0"/>
              <a:t>The NOT NULL constraint enforces a column to NOT accept NULL values.</a:t>
            </a:r>
          </a:p>
          <a:p>
            <a:endParaRPr lang="en-US" dirty="0"/>
          </a:p>
          <a:p>
            <a:r>
              <a:rPr lang="en-US" dirty="0"/>
              <a:t>This enforces a field to always contain a value, which means that you cannot insert a new record, or update a record without adding a value to this field.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CREATE TABLE Persons (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ID int NOT NULL,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varchar(255) NOT NULL,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FirstName varchar(255) NOT NULL,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>
                <a:latin typeface="Courier New" pitchFamily="49" charset="0"/>
                <a:cs typeface="Courier New" pitchFamily="49" charset="0"/>
              </a:rPr>
              <a:t>Age int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59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UNIQUE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UNIQUE constraint ensures that all values in a column are different.</a:t>
            </a:r>
          </a:p>
          <a:p>
            <a:endParaRPr lang="en-US" dirty="0"/>
          </a:p>
          <a:p>
            <a:r>
              <a:rPr lang="en-US" dirty="0"/>
              <a:t>Both the UNIQUE and PRIMARY KEY constraints provide a guarantee for uniqueness for a column or set of columns.</a:t>
            </a:r>
          </a:p>
          <a:p>
            <a:endParaRPr lang="en-US" dirty="0"/>
          </a:p>
          <a:p>
            <a:r>
              <a:rPr lang="en-US" dirty="0"/>
              <a:t>A PRIMARY KEY constraint automatically has a UNIQUE constraint.</a:t>
            </a:r>
          </a:p>
          <a:p>
            <a:endParaRPr lang="en-US" dirty="0"/>
          </a:p>
          <a:p>
            <a:r>
              <a:rPr lang="en-US" dirty="0"/>
              <a:t>However, you can have many UNIQUE constraints per table, but only one PRIMARY KEY constraint per table.</a:t>
            </a:r>
          </a:p>
          <a:p>
            <a:endParaRPr lang="en-US" dirty="0"/>
          </a:p>
          <a:p>
            <a:pPr lvl="1"/>
            <a:r>
              <a:rPr lang="en-US" sz="3200" dirty="0">
                <a:latin typeface="Courier New" pitchFamily="49" charset="0"/>
                <a:cs typeface="Courier New" pitchFamily="49" charset="0"/>
              </a:rPr>
              <a:t>CREATE TABLE Persons (</a:t>
            </a:r>
            <a:br>
              <a:rPr lang="en-US" sz="3200" dirty="0">
                <a:latin typeface="Courier New" pitchFamily="49" charset="0"/>
                <a:cs typeface="Courier New" pitchFamily="49" charset="0"/>
              </a:rPr>
            </a:br>
            <a:r>
              <a:rPr lang="en-US" sz="3200" dirty="0">
                <a:latin typeface="Courier New" pitchFamily="49" charset="0"/>
                <a:cs typeface="Courier New" pitchFamily="49" charset="0"/>
              </a:rPr>
              <a:t>    ID int NOT NULL UNIQUE,</a:t>
            </a:r>
            <a:br>
              <a:rPr lang="en-US" sz="3200" dirty="0">
                <a:latin typeface="Courier New" pitchFamily="49" charset="0"/>
                <a:cs typeface="Courier New" pitchFamily="49" charset="0"/>
              </a:rPr>
            </a:br>
            <a:r>
              <a:rPr lang="en-US" sz="32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 varchar(255) NOT NULL,</a:t>
            </a:r>
            <a:br>
              <a:rPr lang="en-US" sz="3200" dirty="0">
                <a:latin typeface="Courier New" pitchFamily="49" charset="0"/>
                <a:cs typeface="Courier New" pitchFamily="49" charset="0"/>
              </a:rPr>
            </a:br>
            <a:r>
              <a:rPr lang="en-US" sz="3200" dirty="0">
                <a:latin typeface="Courier New" pitchFamily="49" charset="0"/>
                <a:cs typeface="Courier New" pitchFamily="49" charset="0"/>
              </a:rPr>
              <a:t>    FirstName varchar(255),</a:t>
            </a:r>
            <a:br>
              <a:rPr lang="en-US" sz="3200" dirty="0">
                <a:latin typeface="Courier New" pitchFamily="49" charset="0"/>
                <a:cs typeface="Courier New" pitchFamily="49" charset="0"/>
              </a:rPr>
            </a:br>
            <a:r>
              <a:rPr lang="en-US" sz="3200" dirty="0">
                <a:latin typeface="Courier New" pitchFamily="49" charset="0"/>
                <a:cs typeface="Courier New" pitchFamily="49" charset="0"/>
              </a:rPr>
              <a:t>    Age int</a:t>
            </a:r>
            <a:br>
              <a:rPr lang="en-US" sz="3200" dirty="0">
                <a:latin typeface="Courier New" pitchFamily="49" charset="0"/>
                <a:cs typeface="Courier New" pitchFamily="49" charset="0"/>
              </a:rPr>
            </a:br>
            <a:r>
              <a:rPr lang="en-US" sz="32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94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DDL</a:t>
            </a:r>
            <a:r>
              <a:rPr lang="en-US" dirty="0"/>
              <a:t> is abbreviation of </a:t>
            </a:r>
            <a:r>
              <a:rPr lang="en-US" b="1" dirty="0"/>
              <a:t>Data Definition Language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It is used to create and modify the structure of database objects in database.</a:t>
            </a:r>
          </a:p>
          <a:p>
            <a:pPr lvl="2"/>
            <a:r>
              <a:rPr lang="en-US" dirty="0"/>
              <a:t>CREATE – Creates objects in the database</a:t>
            </a:r>
          </a:p>
          <a:p>
            <a:pPr lvl="2"/>
            <a:r>
              <a:rPr lang="en-US" dirty="0"/>
              <a:t>ALTER – Alters objects of the database</a:t>
            </a:r>
          </a:p>
          <a:p>
            <a:pPr lvl="2"/>
            <a:r>
              <a:rPr lang="en-US" dirty="0"/>
              <a:t>DROP – Deletes objects of the database</a:t>
            </a:r>
          </a:p>
          <a:p>
            <a:pPr lvl="2"/>
            <a:r>
              <a:rPr lang="en-US" dirty="0"/>
              <a:t>TRUNCATE – Deletes all records from a table and resets table identity to initial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5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 CREATE TABLE 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CREATE TABLE statement is used to create a new table in a database.</a:t>
            </a:r>
          </a:p>
          <a:p>
            <a:endParaRPr lang="en-US" dirty="0"/>
          </a:p>
          <a:p>
            <a:r>
              <a:rPr lang="en-US" dirty="0"/>
              <a:t>Simple Example: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CREATE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Persons (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PersonID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int,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LastName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varchar(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255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FirstName varchar(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255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Address varchar(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255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   City varchar(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255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849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 DROP TABLE 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DROP TABLE statement is used to drop an existing table in a database.</a:t>
            </a:r>
          </a:p>
          <a:p>
            <a:endParaRPr lang="en-US" dirty="0"/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DROP TABLE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5438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TRUNCATE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TRUNCATE TABLE statement is used to delete the data inside a table, but not the table itself.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TRUNCATE TABLE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9548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ALTER TABLE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743200"/>
          </a:xfrm>
        </p:spPr>
        <p:txBody>
          <a:bodyPr>
            <a:normAutofit fontScale="92500"/>
          </a:bodyPr>
          <a:lstStyle/>
          <a:p>
            <a:r>
              <a:rPr lang="en-US" dirty="0"/>
              <a:t>The ALTER TABLE statement is used to add, delete, or modify columns in an existing table.</a:t>
            </a:r>
          </a:p>
          <a:p>
            <a:endParaRPr lang="en-US" dirty="0"/>
          </a:p>
          <a:p>
            <a:r>
              <a:rPr lang="en-US" dirty="0"/>
              <a:t>The ALTER TABLE statement is also used to add and drop various constraints on an existing 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889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 / Change </a:t>
            </a:r>
            <a:r>
              <a:rPr lang="en-US" dirty="0" err="1"/>
              <a:t>Datatype</a:t>
            </a: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04571D-39A7-333B-9F4E-30AD36A34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ALTER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table_name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MODIFY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COLUMN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column_name</a:t>
            </a:r>
            <a:r>
              <a:rPr lang="en-US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datatype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2912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 / Drop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DROP COLUMN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DROP (column_name1, column_name2);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Ex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customers DROP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customer_name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4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 / Add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ADD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column_definition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ADD (column_name1 column1_definition,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column_name2 column2_definition);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Ex: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customers ADD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customer_name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varchar(45);</a:t>
            </a:r>
          </a:p>
        </p:txBody>
      </p:sp>
    </p:spTree>
    <p:extLst>
      <p:ext uri="{BB962C8B-B14F-4D97-AF65-F5344CB8AC3E}">
        <p14:creationId xmlns:p14="http://schemas.microsoft.com/office/powerpoint/2010/main" val="78916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701</Words>
  <Application>Microsoft Office PowerPoint</Application>
  <PresentationFormat>عرض على الشاشة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Courier New</vt:lpstr>
      <vt:lpstr>Office Theme</vt:lpstr>
      <vt:lpstr>SQL</vt:lpstr>
      <vt:lpstr>DDL</vt:lpstr>
      <vt:lpstr>SQL CREATE TABLE Statement</vt:lpstr>
      <vt:lpstr>SQL DROP TABLE Statement</vt:lpstr>
      <vt:lpstr>SQL TRUNCATE TABLE</vt:lpstr>
      <vt:lpstr>SQL ALTER TABLE Statement</vt:lpstr>
      <vt:lpstr>Alter / Change Datatype</vt:lpstr>
      <vt:lpstr>Alter / Drop Columns</vt:lpstr>
      <vt:lpstr>Alter / Add Column</vt:lpstr>
      <vt:lpstr>Alter / Rename tables and columns</vt:lpstr>
      <vt:lpstr>SQL Constraints</vt:lpstr>
      <vt:lpstr>NOT NULL</vt:lpstr>
      <vt:lpstr>SQL UNIQUE Constraint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user</dc:creator>
  <cp:lastModifiedBy>Lona Sleet</cp:lastModifiedBy>
  <cp:revision>57</cp:revision>
  <dcterms:created xsi:type="dcterms:W3CDTF">2006-08-16T00:00:00Z</dcterms:created>
  <dcterms:modified xsi:type="dcterms:W3CDTF">2024-08-08T21:17:12Z</dcterms:modified>
</cp:coreProperties>
</file>