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B761D2B-F9D1-4F67-AFF2-5AF438D77A20}" type="datetimeFigureOut">
              <a:rPr lang="ar-JO" smtClean="0"/>
              <a:t>16/11/1441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03E23E5-EE0F-43AE-8E6E-FAD7B26FC3A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1073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0CA-F159-4FD4-9B5E-EF9EC5C90B73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8E6F-E2D3-4835-8C9B-E362A7BD5E0A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21B6-869F-4C4E-99CE-04B7DCE4267A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76B0-E619-4CE7-873F-66C79CE82568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8AB-A121-4EC4-8423-30C78B621850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6458-9C67-48AE-A34E-2B278AC57CE4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14AA-2572-42C5-88C8-6E60E0F132A3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E688-3083-4DB9-BB5F-3815E494CF07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D748-7E4B-483E-A044-617C4523A734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5ECF-2CEC-46CB-B65B-1FC4017BD02C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F2D4-60EB-47FF-9D58-6C73C8F4C7C5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913D-4C52-470A-88A5-151D3B9EC09B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45B8-2772-42C9-9CCD-6657D84F86CF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3E59-3D79-4CF1-BDEB-5EB55A177D87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876B-2CA3-4496-936D-8937C10BA774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CFD0-DA5C-4292-948B-F3443F7BDF2A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A187-7297-4C1E-AA8E-59D207606769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03" y="317500"/>
            <a:ext cx="1651000" cy="165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3634" y="2076995"/>
            <a:ext cx="77593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dirty="0" smtClean="0"/>
              <a:t>Faculty of Arts and Educational sciences</a:t>
            </a:r>
            <a:endParaRPr lang="ar-JO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56263" y="2886891"/>
            <a:ext cx="61787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Languages Department </a:t>
            </a:r>
            <a:endParaRPr lang="ar-JO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505118" y="3377369"/>
            <a:ext cx="718177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English Language (2)</a:t>
            </a:r>
            <a:endParaRPr lang="en-US" sz="5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9157" y="4401808"/>
            <a:ext cx="32736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(15200112)</a:t>
            </a:r>
            <a:endParaRPr lang="ar-JO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19380" y="5391150"/>
            <a:ext cx="69532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/>
              <a:t>Instructor: Dr.Adli Odeh</a:t>
            </a:r>
            <a:endParaRPr lang="ar-JO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1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125">
        <p15:prstTrans prst="fracture"/>
      </p:transition>
    </mc:Choice>
    <mc:Fallback xmlns="">
      <p:transition spd="slow" advTm="6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30369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 err="1" smtClean="0"/>
              <a:t>Sative</a:t>
            </a:r>
            <a:r>
              <a:rPr lang="en-US" b="1" dirty="0" smtClean="0"/>
              <a:t> </a:t>
            </a:r>
            <a:r>
              <a:rPr lang="en-US" b="1" dirty="0"/>
              <a:t>Verbs are NOT used </a:t>
            </a:r>
            <a:r>
              <a:rPr lang="en-US" b="1" dirty="0" smtClean="0"/>
              <a:t>in  </a:t>
            </a:r>
            <a:r>
              <a:rPr lang="en-US" b="1" dirty="0"/>
              <a:t>Continuous Tenses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sz="2400" b="1" dirty="0"/>
              <a:t>Feelings</a:t>
            </a:r>
            <a:r>
              <a:rPr lang="en-US" sz="2400" b="1" dirty="0" smtClean="0"/>
              <a:t>:</a:t>
            </a:r>
          </a:p>
          <a:p>
            <a:pPr marL="0" indent="0" algn="l" rtl="0">
              <a:buNone/>
            </a:pPr>
            <a:r>
              <a:rPr lang="en-US" dirty="0"/>
              <a:t>LIKE </a:t>
            </a:r>
            <a:r>
              <a:rPr lang="en-US" dirty="0" smtClean="0"/>
              <a:t>,DISLIKE ,LOVE, HATE, </a:t>
            </a:r>
            <a:r>
              <a:rPr lang="en-US" dirty="0"/>
              <a:t>PREFER </a:t>
            </a:r>
            <a:r>
              <a:rPr lang="en-US" dirty="0" smtClean="0"/>
              <a:t>,WANT ,NEED, </a:t>
            </a:r>
            <a:r>
              <a:rPr lang="en-US" dirty="0"/>
              <a:t>MIND </a:t>
            </a:r>
            <a:r>
              <a:rPr lang="en-US" dirty="0" smtClean="0"/>
              <a:t>,CAR</a:t>
            </a:r>
          </a:p>
          <a:p>
            <a:pPr marL="0" indent="0" algn="l" rtl="0">
              <a:buNone/>
            </a:pPr>
            <a:r>
              <a:rPr lang="en-US" sz="2400" b="1" dirty="0"/>
              <a:t>Thoughts, opinions</a:t>
            </a:r>
            <a:r>
              <a:rPr lang="en-US" sz="2400" b="1" dirty="0" smtClean="0"/>
              <a:t>:</a:t>
            </a:r>
          </a:p>
          <a:p>
            <a:pPr marL="0" indent="0" algn="l" rtl="0">
              <a:buNone/>
            </a:pPr>
            <a:r>
              <a:rPr lang="en-US" dirty="0" smtClean="0"/>
              <a:t>KNOW, THINK, UNDERSTAND, </a:t>
            </a:r>
            <a:r>
              <a:rPr lang="en-US" dirty="0"/>
              <a:t>BELIEVE </a:t>
            </a:r>
            <a:r>
              <a:rPr lang="en-US" dirty="0" smtClean="0"/>
              <a:t>,GUESS, MEAN, SUPPOSE, </a:t>
            </a:r>
            <a:r>
              <a:rPr lang="en-US" dirty="0"/>
              <a:t>DOUBT </a:t>
            </a:r>
            <a:r>
              <a:rPr lang="en-US" dirty="0" smtClean="0"/>
              <a:t>,</a:t>
            </a:r>
          </a:p>
          <a:p>
            <a:pPr marL="0" indent="0" algn="l" rtl="0">
              <a:buNone/>
            </a:pPr>
            <a:r>
              <a:rPr lang="en-US" dirty="0" smtClean="0"/>
              <a:t>REALIZE, REMEMBER, FORGET, AGREE</a:t>
            </a:r>
          </a:p>
          <a:p>
            <a:pPr marL="0" indent="0" algn="l" rtl="0">
              <a:buNone/>
            </a:pPr>
            <a:r>
              <a:rPr lang="en-US" sz="3200" b="1" dirty="0"/>
              <a:t>Senses</a:t>
            </a:r>
            <a:r>
              <a:rPr lang="en-US" sz="3200" b="1" dirty="0" smtClean="0"/>
              <a:t>:  </a:t>
            </a:r>
            <a:r>
              <a:rPr lang="en-US" dirty="0" smtClean="0"/>
              <a:t>FEEL, </a:t>
            </a:r>
            <a:r>
              <a:rPr lang="en-US" dirty="0"/>
              <a:t>HEAR </a:t>
            </a:r>
            <a:r>
              <a:rPr lang="en-US" dirty="0" smtClean="0"/>
              <a:t>,SEE ,SMELL, TASTE</a:t>
            </a:r>
          </a:p>
          <a:p>
            <a:pPr marL="0" indent="0" algn="l" rtl="0">
              <a:buNone/>
            </a:pPr>
            <a:r>
              <a:rPr lang="en-US" sz="3200" b="1" dirty="0"/>
              <a:t>Possession: </a:t>
            </a:r>
            <a:r>
              <a:rPr lang="en-US" dirty="0"/>
              <a:t>BELONG </a:t>
            </a:r>
            <a:r>
              <a:rPr lang="en-US" dirty="0" smtClean="0"/>
              <a:t>,OWN, HAVE</a:t>
            </a:r>
          </a:p>
          <a:p>
            <a:pPr marL="0" indent="0" algn="l" rtl="0">
              <a:buNone/>
            </a:pPr>
            <a:r>
              <a:rPr lang="en-US" sz="2800" b="1" dirty="0"/>
              <a:t>Others: </a:t>
            </a:r>
            <a:r>
              <a:rPr lang="en-US" dirty="0"/>
              <a:t>COST </a:t>
            </a:r>
            <a:r>
              <a:rPr lang="en-US" dirty="0" smtClean="0"/>
              <a:t>,MEASURE, </a:t>
            </a:r>
            <a:r>
              <a:rPr lang="en-US" dirty="0"/>
              <a:t>WEIGH </a:t>
            </a:r>
            <a:r>
              <a:rPr lang="en-US" dirty="0" smtClean="0"/>
              <a:t>,OWE ,SEEM ,BE ,APPEAR, </a:t>
            </a:r>
            <a:r>
              <a:rPr lang="en-US" dirty="0"/>
              <a:t>CONSIST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-201390"/>
            <a:ext cx="1224453" cy="13542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2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7517">
        <p15:prstTrans prst="fracture"/>
      </p:transition>
    </mc:Choice>
    <mc:Fallback xmlns="">
      <p:transition spd="slow" advTm="757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9874" y="656547"/>
            <a:ext cx="70670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PRESENT CONTINOUS </a:t>
            </a:r>
            <a:endParaRPr lang="ar-JO" sz="36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903" y="1645920"/>
            <a:ext cx="109205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2000" b="1" dirty="0" smtClean="0"/>
          </a:p>
          <a:p>
            <a:r>
              <a:rPr lang="en-US" sz="2800" dirty="0" smtClean="0">
                <a:solidFill>
                  <a:srgbClr val="00B050"/>
                </a:solidFill>
              </a:rPr>
              <a:t>.</a:t>
            </a:r>
            <a:endParaRPr lang="ar-JO" sz="28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183" y="13062"/>
            <a:ext cx="931817" cy="9666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59874" y="1502688"/>
            <a:ext cx="6884126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Form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b="1" dirty="0" smtClean="0"/>
              <a:t>AFFIRMATIVE SENTENCE: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b="1" dirty="0"/>
              <a:t>Subject + auxiliary verb (to be) + </a:t>
            </a:r>
            <a:r>
              <a:rPr lang="en-US" b="1" dirty="0" smtClean="0"/>
              <a:t>present participle (v+ </a:t>
            </a:r>
            <a:r>
              <a:rPr lang="en-US" b="1" dirty="0" err="1" smtClean="0"/>
              <a:t>ing</a:t>
            </a:r>
            <a:r>
              <a:rPr lang="en-US" b="1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400" b="1" dirty="0"/>
              <a:t>Example: </a:t>
            </a:r>
            <a:endParaRPr lang="en-US" sz="2400" b="1" dirty="0" smtClean="0"/>
          </a:p>
          <a:p>
            <a:endParaRPr lang="en-US" dirty="0" smtClean="0"/>
          </a:p>
          <a:p>
            <a:r>
              <a:rPr lang="en-US" sz="2400" b="1" dirty="0" smtClean="0"/>
              <a:t>1- I’m talking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 2-  </a:t>
            </a:r>
            <a:r>
              <a:rPr lang="en-US" sz="2400" b="1" dirty="0"/>
              <a:t>She’s drawing 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3- Ahmad is sleeping right now.</a:t>
            </a:r>
          </a:p>
          <a:p>
            <a:endParaRPr lang="en-US" sz="2400" b="1" dirty="0"/>
          </a:p>
          <a:p>
            <a:r>
              <a:rPr lang="en-US" sz="2400" b="1" dirty="0" smtClean="0"/>
              <a:t>4- john and Marry are talking on the phone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ar-JO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1297">
        <p15:prstTrans prst="fracture"/>
      </p:transition>
    </mc:Choice>
    <mc:Fallback xmlns="">
      <p:transition spd="slow" advTm="261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NEGATIVE SENTENCE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l"/>
            <a:endParaRPr lang="en-US" sz="4900" b="1" dirty="0" smtClean="0"/>
          </a:p>
          <a:p>
            <a:pPr algn="l"/>
            <a:r>
              <a:rPr lang="en-US" sz="6400" b="1" dirty="0"/>
              <a:t>Subje</a:t>
            </a:r>
            <a:r>
              <a:rPr lang="en-US" sz="6400" b="1" dirty="0" smtClean="0"/>
              <a:t>ct </a:t>
            </a:r>
            <a:r>
              <a:rPr lang="en-US" sz="6400" b="1" dirty="0"/>
              <a:t>+ auxiliary verb (to be) + auxiliary negative (not) present participle (v+ </a:t>
            </a:r>
            <a:r>
              <a:rPr lang="en-US" sz="6400" b="1" dirty="0" err="1"/>
              <a:t>ing</a:t>
            </a:r>
            <a:r>
              <a:rPr lang="en-US" sz="6400" b="1" dirty="0"/>
              <a:t>)</a:t>
            </a:r>
          </a:p>
          <a:p>
            <a:pPr marL="0" indent="0" algn="l" rtl="0">
              <a:buNone/>
            </a:pPr>
            <a:endParaRPr lang="en-US" sz="3600" dirty="0" smtClean="0"/>
          </a:p>
          <a:p>
            <a:pPr marL="0" indent="0" algn="l" rtl="0">
              <a:buNone/>
            </a:pPr>
            <a:r>
              <a:rPr lang="en-US" sz="8600" b="1" dirty="0" smtClean="0"/>
              <a:t>Example</a:t>
            </a:r>
            <a:r>
              <a:rPr lang="en-US" sz="8600" b="1" dirty="0"/>
              <a:t>:</a:t>
            </a:r>
          </a:p>
          <a:p>
            <a:pPr marL="0" indent="0" algn="l" rtl="0">
              <a:buNone/>
            </a:pPr>
            <a:r>
              <a:rPr lang="en-US" sz="7400" b="1" dirty="0" smtClean="0"/>
              <a:t>1-I’m </a:t>
            </a:r>
            <a:r>
              <a:rPr lang="en-US" sz="7400" b="1" dirty="0"/>
              <a:t>not </a:t>
            </a:r>
            <a:r>
              <a:rPr lang="en-US" sz="7400" b="1" dirty="0" smtClean="0"/>
              <a:t>talking</a:t>
            </a:r>
          </a:p>
          <a:p>
            <a:pPr marL="0" indent="0" algn="l" rtl="0">
              <a:buNone/>
            </a:pPr>
            <a:endParaRPr lang="en-US" sz="7400" b="1" dirty="0" smtClean="0"/>
          </a:p>
          <a:p>
            <a:pPr marL="0" indent="0" algn="l" rtl="0">
              <a:buNone/>
            </a:pPr>
            <a:r>
              <a:rPr lang="en-US" sz="7400" b="1" dirty="0" smtClean="0"/>
              <a:t>2. She’s </a:t>
            </a:r>
            <a:r>
              <a:rPr lang="en-US" sz="7400" b="1" dirty="0"/>
              <a:t>not </a:t>
            </a:r>
            <a:r>
              <a:rPr lang="en-US" sz="7400" b="1" dirty="0" smtClean="0"/>
              <a:t>drawing</a:t>
            </a:r>
          </a:p>
          <a:p>
            <a:pPr marL="0" indent="0" algn="l" rtl="0">
              <a:buNone/>
            </a:pPr>
            <a:endParaRPr lang="en-US" sz="7400" b="1" dirty="0" smtClean="0"/>
          </a:p>
          <a:p>
            <a:pPr marL="0" indent="0" algn="l" rtl="0">
              <a:buNone/>
            </a:pPr>
            <a:r>
              <a:rPr lang="en-US" sz="7400" b="1" dirty="0"/>
              <a:t>3- Ahmad is </a:t>
            </a:r>
            <a:r>
              <a:rPr lang="en-US" sz="7400" b="1" dirty="0" smtClean="0"/>
              <a:t> not sleeping </a:t>
            </a:r>
            <a:r>
              <a:rPr lang="en-US" sz="7400" b="1" dirty="0"/>
              <a:t>right now.</a:t>
            </a:r>
          </a:p>
          <a:p>
            <a:pPr algn="l" rtl="0"/>
            <a:endParaRPr lang="en-US" sz="7400" b="1" dirty="0"/>
          </a:p>
          <a:p>
            <a:pPr marL="0" indent="0" algn="l" rtl="0">
              <a:buNone/>
            </a:pPr>
            <a:r>
              <a:rPr lang="en-US" sz="7400" b="1" dirty="0"/>
              <a:t>4- john and Marry </a:t>
            </a:r>
            <a:r>
              <a:rPr lang="en-US" sz="7400" b="1" dirty="0" smtClean="0"/>
              <a:t>are not talking </a:t>
            </a:r>
            <a:r>
              <a:rPr lang="en-US" sz="7400" b="1" dirty="0"/>
              <a:t>on the phone.</a:t>
            </a:r>
          </a:p>
          <a:p>
            <a:pPr algn="l" rtl="0"/>
            <a:endParaRPr lang="en-US" sz="3600" dirty="0"/>
          </a:p>
          <a:p>
            <a:pPr marL="0" indent="0" algn="l" rtl="0">
              <a:buNone/>
            </a:pPr>
            <a:r>
              <a:rPr lang="en-US" sz="3600" dirty="0" smtClean="0"/>
              <a:t> </a:t>
            </a:r>
            <a:endParaRPr lang="ar-JO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20" y="368300"/>
            <a:ext cx="1651000" cy="165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2580">
        <p15:prstTrans prst="fracture"/>
      </p:transition>
    </mc:Choice>
    <mc:Fallback xmlns="">
      <p:transition spd="slow" advTm="62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/>
              <a:t>INTERROGATIVE SENTENCE </a:t>
            </a:r>
            <a:r>
              <a:rPr lang="ar-SA" b="1" dirty="0" smtClean="0"/>
              <a:t>            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/>
              <a:t>Auxiliary verb (to be) + subject + present participle (v+ </a:t>
            </a:r>
            <a:r>
              <a:rPr lang="en-US" sz="2400" b="1" dirty="0" err="1"/>
              <a:t>ing</a:t>
            </a:r>
            <a:r>
              <a:rPr lang="en-US" sz="2400" b="1" dirty="0"/>
              <a:t>)</a:t>
            </a:r>
          </a:p>
          <a:p>
            <a:pPr marL="0" indent="0" algn="l" rtl="0">
              <a:buNone/>
            </a:pPr>
            <a:r>
              <a:rPr lang="en-US" sz="3600" b="1" dirty="0" smtClean="0"/>
              <a:t>Example:</a:t>
            </a:r>
          </a:p>
          <a:p>
            <a:pPr marL="0" indent="0" algn="l" rtl="0">
              <a:buNone/>
            </a:pPr>
            <a:r>
              <a:rPr lang="en-US" sz="3600" b="1" dirty="0"/>
              <a:t>Are you talking? </a:t>
            </a:r>
            <a:endParaRPr lang="en-US" sz="3600" b="1" dirty="0" smtClean="0"/>
          </a:p>
          <a:p>
            <a:pPr marL="0" indent="0" algn="l" rtl="0">
              <a:buNone/>
            </a:pPr>
            <a:r>
              <a:rPr lang="en-US" sz="3600" b="1" dirty="0"/>
              <a:t>Is she drawing?</a:t>
            </a:r>
            <a:endParaRPr lang="ar-JO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66" y="160746"/>
            <a:ext cx="1651000" cy="165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5094">
        <p15:prstTrans prst="fracture"/>
      </p:transition>
    </mc:Choice>
    <mc:Fallback xmlns="">
      <p:transition spd="slow" advTm="95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370" y="475758"/>
            <a:ext cx="8911687" cy="741813"/>
          </a:xfrm>
        </p:spPr>
        <p:txBody>
          <a:bodyPr>
            <a:normAutofit/>
          </a:bodyPr>
          <a:lstStyle/>
          <a:p>
            <a:r>
              <a:rPr lang="en-US" b="1" dirty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817" y="1397726"/>
            <a:ext cx="9048795" cy="5120639"/>
          </a:xfrm>
        </p:spPr>
        <p:txBody>
          <a:bodyPr>
            <a:normAutofit fontScale="85000" lnSpcReduction="10000"/>
          </a:bodyPr>
          <a:lstStyle/>
          <a:p>
            <a:pPr marL="742950" indent="-742950" algn="l" rtl="0">
              <a:buAutoNum type="arabicPeriod"/>
            </a:pPr>
            <a:r>
              <a:rPr lang="en-US" sz="3600" b="1" dirty="0" smtClean="0"/>
              <a:t>The </a:t>
            </a:r>
            <a:r>
              <a:rPr lang="en-US" sz="3600" b="1" dirty="0"/>
              <a:t>present continuous is used to talk about something that is going on at the time </a:t>
            </a:r>
            <a:r>
              <a:rPr lang="en-US" sz="3600" b="1" dirty="0" smtClean="0"/>
              <a:t>of speaking. </a:t>
            </a:r>
            <a:r>
              <a:rPr lang="en-US" sz="3600" b="1" dirty="0"/>
              <a:t>Time expressions such as "now", "right now" and "at the moment" indicate the present continuous</a:t>
            </a:r>
            <a:r>
              <a:rPr lang="en-US" sz="3600" b="1" dirty="0" smtClean="0"/>
              <a:t>.</a:t>
            </a:r>
          </a:p>
          <a:p>
            <a:pPr marL="0" indent="0" algn="l" rtl="0">
              <a:buNone/>
            </a:pPr>
            <a:r>
              <a:rPr lang="en-US" sz="3600" b="1" dirty="0"/>
              <a:t>Example</a:t>
            </a:r>
            <a:r>
              <a:rPr lang="en-US" sz="3600" b="1" dirty="0" smtClean="0"/>
              <a:t>:</a:t>
            </a:r>
          </a:p>
          <a:p>
            <a:pPr marL="0" indent="0" algn="l" rtl="0">
              <a:buNone/>
            </a:pPr>
            <a:r>
              <a:rPr lang="en-US" sz="3600" b="1" dirty="0" smtClean="0"/>
              <a:t>1-I’m </a:t>
            </a:r>
            <a:r>
              <a:rPr lang="en-US" sz="3600" b="1" dirty="0"/>
              <a:t>studying </a:t>
            </a:r>
            <a:r>
              <a:rPr lang="en-US" sz="3600" b="1" dirty="0" smtClean="0"/>
              <a:t>now. </a:t>
            </a:r>
          </a:p>
          <a:p>
            <a:pPr marL="0" indent="0" algn="l" rtl="0">
              <a:buNone/>
            </a:pPr>
            <a:r>
              <a:rPr lang="en-US" sz="3600" b="1" dirty="0" smtClean="0"/>
              <a:t>2-He’s </a:t>
            </a:r>
            <a:r>
              <a:rPr lang="en-US" sz="3600" b="1" dirty="0"/>
              <a:t>eating at the moment </a:t>
            </a:r>
            <a:r>
              <a:rPr lang="en-US" sz="3600" b="1" dirty="0" smtClean="0"/>
              <a:t>.</a:t>
            </a:r>
          </a:p>
          <a:p>
            <a:pPr marL="0" indent="0" algn="l" rtl="0">
              <a:buNone/>
            </a:pPr>
            <a:r>
              <a:rPr lang="en-US" sz="3600" b="1" dirty="0" smtClean="0"/>
              <a:t>3- </a:t>
            </a:r>
            <a:r>
              <a:rPr lang="en-US" sz="3600" b="1" dirty="0"/>
              <a:t>Is it </a:t>
            </a:r>
            <a:r>
              <a:rPr lang="en-US" sz="3600" b="1" dirty="0" smtClean="0"/>
              <a:t>raining?</a:t>
            </a:r>
          </a:p>
          <a:p>
            <a:pPr marL="0" indent="0" algn="l" rtl="0">
              <a:buNone/>
            </a:pPr>
            <a:r>
              <a:rPr lang="en-US" sz="3600" b="1" dirty="0" smtClean="0"/>
              <a:t>4- why are you sitting at my desk?</a:t>
            </a:r>
          </a:p>
          <a:p>
            <a:pPr marL="0" indent="0" algn="l" rtl="0">
              <a:buNone/>
            </a:pPr>
            <a:endParaRPr lang="en-US" sz="3600" dirty="0" smtClean="0"/>
          </a:p>
          <a:p>
            <a:pPr marL="0" indent="0" algn="l" rtl="0">
              <a:buNone/>
            </a:pPr>
            <a:endParaRPr lang="ar-JO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-201390"/>
            <a:ext cx="1224453" cy="135429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6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9436">
        <p15:prstTrans prst="fracture"/>
      </p:transition>
    </mc:Choice>
    <mc:Fallback xmlns="">
      <p:transition spd="slow" advTm="169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879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89166"/>
            <a:ext cx="8915400" cy="4422056"/>
          </a:xfrm>
        </p:spPr>
        <p:txBody>
          <a:bodyPr/>
          <a:lstStyle/>
          <a:p>
            <a:pPr algn="l"/>
            <a:r>
              <a:rPr lang="en-US" sz="2400" b="1" dirty="0"/>
              <a:t>2. We also use it to talk about something that is happening today but not necessarily when we speak. In this case, time expressions like "currently", "lately" or "these days" are used</a:t>
            </a:r>
            <a:r>
              <a:rPr lang="en-US" dirty="0"/>
              <a:t>. </a:t>
            </a:r>
            <a:endParaRPr lang="en-US" dirty="0" smtClean="0"/>
          </a:p>
          <a:p>
            <a:pPr algn="l"/>
            <a:r>
              <a:rPr lang="en-US" sz="2800" b="1" dirty="0"/>
              <a:t>Example</a:t>
            </a:r>
            <a:r>
              <a:rPr lang="en-US" sz="2800" b="1" dirty="0" smtClean="0"/>
              <a:t>:</a:t>
            </a:r>
          </a:p>
          <a:p>
            <a:pPr algn="l"/>
            <a:r>
              <a:rPr lang="en-US" sz="2400" b="1" dirty="0" smtClean="0"/>
              <a:t> 1- They’re </a:t>
            </a:r>
            <a:r>
              <a:rPr lang="en-US" sz="2400" b="1" dirty="0"/>
              <a:t>learning </a:t>
            </a:r>
            <a:r>
              <a:rPr lang="en-US" sz="2400" b="1" dirty="0" smtClean="0"/>
              <a:t>English</a:t>
            </a:r>
          </a:p>
          <a:p>
            <a:pPr algn="l"/>
            <a:r>
              <a:rPr lang="en-US" sz="2400" b="1" dirty="0" smtClean="0"/>
              <a:t> 2- She’s </a:t>
            </a:r>
            <a:r>
              <a:rPr lang="en-US" sz="2400" b="1" dirty="0"/>
              <a:t>currently looking for a job? </a:t>
            </a:r>
            <a:endParaRPr lang="en-US" sz="2400" b="1" dirty="0" smtClean="0"/>
          </a:p>
          <a:p>
            <a:pPr algn="l"/>
            <a:r>
              <a:rPr lang="en-US" sz="2400" b="1" dirty="0" smtClean="0"/>
              <a:t>3- Are </a:t>
            </a:r>
            <a:r>
              <a:rPr lang="en-US" sz="2400" b="1" dirty="0"/>
              <a:t>you working much lately? </a:t>
            </a:r>
            <a:endParaRPr lang="ar-SA" sz="2400" b="1" dirty="0" smtClean="0"/>
          </a:p>
          <a:p>
            <a:pPr marL="0" indent="0" algn="l" rtl="0">
              <a:buNone/>
            </a:pPr>
            <a:r>
              <a:rPr lang="en-US" sz="2400" b="1" dirty="0" smtClean="0"/>
              <a:t>4- I’m reading a play by Shaw.</a:t>
            </a:r>
            <a:endParaRPr lang="ar-JO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-201390"/>
            <a:ext cx="1224453" cy="13542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5770">
        <p15:prstTrans prst="fracture"/>
      </p:transition>
    </mc:Choice>
    <mc:Fallback xmlns="">
      <p:transition spd="slow" advTm="215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77017"/>
            <a:ext cx="8915400" cy="4134205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. We use the present continuous to talk about something that has already been decided to be made in the near future. </a:t>
            </a:r>
            <a:r>
              <a:rPr lang="en-US" sz="2400" b="1" dirty="0" smtClean="0"/>
              <a:t>It is used for a definite arrangement in the near future.</a:t>
            </a:r>
          </a:p>
          <a:p>
            <a:pPr marL="0" indent="0" algn="l" rtl="0">
              <a:buNone/>
            </a:pPr>
            <a:r>
              <a:rPr lang="en-US" b="1" dirty="0" smtClean="0"/>
              <a:t>Example:</a:t>
            </a:r>
          </a:p>
          <a:p>
            <a:pPr marL="0" indent="0" algn="l" rtl="0">
              <a:buNone/>
            </a:pPr>
            <a:r>
              <a:rPr lang="en-US" dirty="0" smtClean="0"/>
              <a:t> </a:t>
            </a:r>
            <a:r>
              <a:rPr lang="en-US" sz="2400" b="1" dirty="0" smtClean="0"/>
              <a:t>1- I’m </a:t>
            </a:r>
            <a:r>
              <a:rPr lang="en-US" sz="2400" b="1" dirty="0"/>
              <a:t>going to the party tonight </a:t>
            </a:r>
            <a:r>
              <a:rPr lang="en-US" sz="2400" b="1" dirty="0" smtClean="0"/>
              <a:t>.</a:t>
            </a:r>
          </a:p>
          <a:p>
            <a:pPr marL="0" indent="0" algn="l" rtl="0">
              <a:buNone/>
            </a:pPr>
            <a:r>
              <a:rPr lang="en-US" sz="2400" b="1" dirty="0" smtClean="0"/>
              <a:t>2- He’s </a:t>
            </a:r>
            <a:r>
              <a:rPr lang="en-US" sz="2400" b="1" dirty="0"/>
              <a:t>not coming to class </a:t>
            </a:r>
            <a:r>
              <a:rPr lang="en-US" sz="2400" b="1" dirty="0" smtClean="0"/>
              <a:t>tomorrow. </a:t>
            </a:r>
          </a:p>
          <a:p>
            <a:pPr marL="0" indent="0" algn="l" rtl="0">
              <a:buNone/>
            </a:pPr>
            <a:r>
              <a:rPr lang="en-US" sz="2400" b="1" dirty="0" smtClean="0"/>
              <a:t>3- Are </a:t>
            </a:r>
            <a:r>
              <a:rPr lang="en-US" sz="2400" b="1" dirty="0"/>
              <a:t>you working next week</a:t>
            </a:r>
            <a:r>
              <a:rPr lang="en-US" sz="2400" b="1" dirty="0" smtClean="0"/>
              <a:t>?</a:t>
            </a:r>
          </a:p>
          <a:p>
            <a:pPr marL="0" indent="0" algn="l" rtl="0">
              <a:buNone/>
            </a:pPr>
            <a:r>
              <a:rPr lang="en-US" sz="2400" b="1" dirty="0" smtClean="0"/>
              <a:t>4- I’m meeting Ali tonight. He is taking me to the theatre.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0"/>
            <a:ext cx="1224453" cy="11529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6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476">
        <p15:prstTrans prst="fracture"/>
      </p:transition>
    </mc:Choice>
    <mc:Fallback xmlns="">
      <p:transition spd="slow" advTm="247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1993"/>
          </a:xfrm>
        </p:spPr>
        <p:txBody>
          <a:bodyPr/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sz="2400" b="1" dirty="0" smtClean="0"/>
              <a:t>4. We use the present continuous for an  activity  of general nature: something generally in progress this week, this month, this year, today,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sz="2400" b="1" dirty="0" smtClean="0"/>
              <a:t>Examples:</a:t>
            </a:r>
          </a:p>
          <a:p>
            <a:pPr marL="0" indent="0" algn="l" rtl="0">
              <a:buNone/>
            </a:pPr>
            <a:r>
              <a:rPr lang="en-US" sz="2400" b="1" dirty="0" smtClean="0"/>
              <a:t>1- I’m taking five courses this semester.</a:t>
            </a:r>
          </a:p>
          <a:p>
            <a:pPr marL="0" indent="0" algn="l" rtl="0">
              <a:buNone/>
            </a:pPr>
            <a:r>
              <a:rPr lang="en-US" sz="2400" b="1" dirty="0" smtClean="0"/>
              <a:t>2. John is trying to improve his work habit.</a:t>
            </a:r>
          </a:p>
          <a:p>
            <a:pPr marL="0" indent="0" algn="l" rtl="0">
              <a:buNone/>
            </a:pPr>
            <a:r>
              <a:rPr lang="en-US" sz="2400" b="1" dirty="0" smtClean="0"/>
              <a:t>3. She is writing another book this year.</a:t>
            </a:r>
          </a:p>
          <a:p>
            <a:pPr marL="0" indent="0" algn="l" rtl="0">
              <a:buNone/>
            </a:pPr>
            <a:r>
              <a:rPr lang="en-US" sz="2400" b="1" dirty="0" smtClean="0"/>
              <a:t>4. Is Suzan working this week?</a:t>
            </a:r>
          </a:p>
          <a:p>
            <a:pPr marL="0" indent="0" algn="l" rtl="0">
              <a:buNone/>
            </a:pP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-201390"/>
            <a:ext cx="1224453" cy="13542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1259">
        <p15:prstTrans prst="fracture"/>
      </p:transition>
    </mc:Choice>
    <mc:Fallback xmlns="">
      <p:transition spd="slow" advTm="131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1993"/>
          </a:xfrm>
        </p:spPr>
        <p:txBody>
          <a:bodyPr/>
          <a:lstStyle/>
          <a:p>
            <a:r>
              <a:rPr lang="en-US" b="1" dirty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b="1" dirty="0" smtClean="0"/>
              <a:t>5. We use present progressive when we talk about changes happening around now:</a:t>
            </a:r>
          </a:p>
          <a:p>
            <a:pPr marL="0" indent="0" algn="l" rtl="0">
              <a:buNone/>
            </a:pPr>
            <a:endParaRPr lang="en-US" sz="2400" b="1" dirty="0"/>
          </a:p>
          <a:p>
            <a:pPr marL="0" indent="0" algn="l" rtl="0">
              <a:buNone/>
            </a:pPr>
            <a:r>
              <a:rPr lang="en-US" sz="2400" b="1" dirty="0" smtClean="0"/>
              <a:t>Examples:</a:t>
            </a:r>
          </a:p>
          <a:p>
            <a:pPr marL="0" indent="0" algn="l" rtl="0">
              <a:buNone/>
            </a:pPr>
            <a:r>
              <a:rPr lang="en-US" sz="2400" b="1" dirty="0" smtClean="0"/>
              <a:t>1. The population of the world is rising very fast.</a:t>
            </a:r>
          </a:p>
          <a:p>
            <a:pPr marL="0" indent="0" algn="l" rtl="0">
              <a:buNone/>
            </a:pPr>
            <a:r>
              <a:rPr lang="en-US" sz="2400" b="1" dirty="0" smtClean="0"/>
              <a:t>2. Is your English getting better?</a:t>
            </a:r>
            <a:endParaRPr lang="ar-JO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-201390"/>
            <a:ext cx="1224453" cy="13542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137">
        <p15:prstTrans prst="fracture"/>
      </p:transition>
    </mc:Choice>
    <mc:Fallback xmlns="">
      <p:transition spd="slow" advTm="60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1796</TotalTime>
  <Words>578</Words>
  <Application>Microsoft Office PowerPoint</Application>
  <PresentationFormat>Widescreen</PresentationFormat>
  <Paragraphs>106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Century Gothic</vt:lpstr>
      <vt:lpstr>Tahoma</vt:lpstr>
      <vt:lpstr>Wingdings 3</vt:lpstr>
      <vt:lpstr>Wisp</vt:lpstr>
      <vt:lpstr>PowerPoint Presentation</vt:lpstr>
      <vt:lpstr>PowerPoint Presentation</vt:lpstr>
      <vt:lpstr>NEGATIVE SENTENCE</vt:lpstr>
      <vt:lpstr>INTERROGATIVE SENTENCE             </vt:lpstr>
      <vt:lpstr>USES</vt:lpstr>
      <vt:lpstr>USES</vt:lpstr>
      <vt:lpstr>USES</vt:lpstr>
      <vt:lpstr>USES</vt:lpstr>
      <vt:lpstr>USES</vt:lpstr>
      <vt:lpstr>Sative Verbs are NOT used in  Continuous Tenses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23</cp:revision>
  <dcterms:created xsi:type="dcterms:W3CDTF">2020-06-26T10:37:56Z</dcterms:created>
  <dcterms:modified xsi:type="dcterms:W3CDTF">2020-07-05T22:01:52Z</dcterms:modified>
</cp:coreProperties>
</file>