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57" r:id="rId3"/>
    <p:sldId id="258" r:id="rId4"/>
    <p:sldId id="259" r:id="rId5"/>
    <p:sldId id="260" r:id="rId6"/>
    <p:sldId id="261" r:id="rId7"/>
    <p:sldId id="264"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92D477E6-9EB5-4D76-B6F8-F094EA695AE6}" type="datetimeFigureOut">
              <a:rPr lang="ar-SA" smtClean="0"/>
              <a:t>23/07/1442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2D477E6-9EB5-4D76-B6F8-F094EA695AE6}" type="datetimeFigureOut">
              <a:rPr lang="ar-SA" smtClean="0"/>
              <a:t>23/07/1442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2D477E6-9EB5-4D76-B6F8-F094EA695AE6}" type="datetimeFigureOut">
              <a:rPr lang="ar-SA" smtClean="0"/>
              <a:t>23/07/1442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2D477E6-9EB5-4D76-B6F8-F094EA695AE6}" type="datetimeFigureOut">
              <a:rPr lang="ar-SA" smtClean="0"/>
              <a:t>23/07/1442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2D477E6-9EB5-4D76-B6F8-F094EA695AE6}" type="datetimeFigureOut">
              <a:rPr lang="ar-SA" smtClean="0"/>
              <a:t>23/07/1442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92D477E6-9EB5-4D76-B6F8-F094EA695AE6}" type="datetimeFigureOut">
              <a:rPr lang="ar-SA" smtClean="0"/>
              <a:t>23/07/1442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2D477E6-9EB5-4D76-B6F8-F094EA695AE6}" type="datetimeFigureOut">
              <a:rPr lang="ar-SA" smtClean="0"/>
              <a:t>23/07/1442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2D477E6-9EB5-4D76-B6F8-F094EA695AE6}" type="datetimeFigureOut">
              <a:rPr lang="ar-SA" smtClean="0"/>
              <a:t>23/07/1442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2D477E6-9EB5-4D76-B6F8-F094EA695AE6}" type="datetimeFigureOut">
              <a:rPr lang="ar-SA" smtClean="0"/>
              <a:t>23/07/1442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D477E6-9EB5-4D76-B6F8-F094EA695AE6}" type="datetimeFigureOut">
              <a:rPr lang="ar-SA" smtClean="0"/>
              <a:t>23/07/1442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D477E6-9EB5-4D76-B6F8-F094EA695AE6}" type="datetimeFigureOut">
              <a:rPr lang="ar-SA" smtClean="0"/>
              <a:t>23/07/1442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48B0C66-D5C9-4719-91FF-E02FB17B9493}"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D477E6-9EB5-4D76-B6F8-F094EA695AE6}" type="datetimeFigureOut">
              <a:rPr lang="ar-SA" smtClean="0"/>
              <a:t>23/07/1442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8B0C66-D5C9-4719-91FF-E02FB17B9493}"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408" y="3030559"/>
            <a:ext cx="6858000" cy="1159317"/>
          </a:xfrm>
        </p:spPr>
        <p:txBody>
          <a:bodyPr>
            <a:normAutofit fontScale="90000"/>
          </a:bodyPr>
          <a:lstStyle/>
          <a:p>
            <a:pPr rtl="1"/>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smtClean="0"/>
              <a:t/>
            </a:r>
            <a:br>
              <a:rPr lang="ar-SA" b="1" dirty="0" smtClean="0"/>
            </a:br>
            <a:r>
              <a:rPr lang="ar-SA" b="1" dirty="0" smtClean="0">
                <a:solidFill>
                  <a:srgbClr val="FF0000"/>
                </a:solidFill>
              </a:rPr>
              <a:t>برنامج </a:t>
            </a:r>
            <a:r>
              <a:rPr lang="ar-SA" b="1" dirty="0">
                <a:solidFill>
                  <a:srgbClr val="FF0000"/>
                </a:solidFill>
              </a:rPr>
              <a:t>كاب: تعرّف إلى عالم الأعمال</a:t>
            </a:r>
            <a:r>
              <a:rPr lang="en-US" b="1" dirty="0">
                <a:solidFill>
                  <a:srgbClr val="FF0000"/>
                </a:solidFill>
              </a:rPr>
              <a:t/>
            </a:r>
            <a:br>
              <a:rPr lang="en-US" b="1" dirty="0">
                <a:solidFill>
                  <a:srgbClr val="FF0000"/>
                </a:solidFill>
              </a:rPr>
            </a:br>
            <a:r>
              <a:rPr lang="en-US" b="1" dirty="0">
                <a:solidFill>
                  <a:srgbClr val="FF0000"/>
                </a:solidFill>
              </a:rPr>
              <a:t>KNOW ABOUT BUSINESS (KAB</a:t>
            </a:r>
            <a:r>
              <a:rPr lang="en-US" b="1" dirty="0" smtClean="0">
                <a:solidFill>
                  <a:srgbClr val="FF0000"/>
                </a:solidFill>
              </a:rPr>
              <a:t>)</a:t>
            </a:r>
            <a:r>
              <a:rPr lang="ar-SA" b="1" dirty="0" smtClean="0">
                <a:solidFill>
                  <a:srgbClr val="FF0000"/>
                </a:solidFill>
              </a:rPr>
              <a:t/>
            </a:r>
            <a:br>
              <a:rPr lang="ar-SA" b="1" dirty="0" smtClean="0">
                <a:solidFill>
                  <a:srgbClr val="FF0000"/>
                </a:solidFill>
              </a:rPr>
            </a:br>
            <a:r>
              <a:rPr lang="ar-SA" b="1" dirty="0" smtClean="0">
                <a:solidFill>
                  <a:srgbClr val="FF0000"/>
                </a:solidFill>
              </a:rPr>
              <a:t>ريادة الأعمال (</a:t>
            </a:r>
            <a:r>
              <a:rPr lang="en-US" b="1" dirty="0" smtClean="0">
                <a:solidFill>
                  <a:srgbClr val="FF0000"/>
                </a:solidFill>
              </a:rPr>
              <a:t>2</a:t>
            </a:r>
            <a:r>
              <a:rPr lang="ar-SA" b="1" dirty="0" smtClean="0">
                <a:solidFill>
                  <a:srgbClr val="FF0000"/>
                </a:solidFill>
              </a:rPr>
              <a:t>)</a:t>
            </a:r>
            <a:endParaRPr lang="en-US" b="1" dirty="0">
              <a:solidFill>
                <a:srgbClr val="FF0000"/>
              </a:solidFill>
            </a:endParaRPr>
          </a:p>
        </p:txBody>
      </p:sp>
      <p:sp>
        <p:nvSpPr>
          <p:cNvPr id="3" name="Subtitle 2"/>
          <p:cNvSpPr>
            <a:spLocks noGrp="1"/>
          </p:cNvSpPr>
          <p:nvPr>
            <p:ph type="subTitle" idx="1"/>
          </p:nvPr>
        </p:nvSpPr>
        <p:spPr>
          <a:xfrm>
            <a:off x="882202" y="3045796"/>
            <a:ext cx="6858000" cy="1241822"/>
          </a:xfrm>
        </p:spPr>
        <p:txBody>
          <a:bodyPr>
            <a:normAutofit fontScale="77500" lnSpcReduction="20000"/>
          </a:bodyPr>
          <a:lstStyle/>
          <a:p>
            <a:r>
              <a:rPr lang="ar-SA" b="1" dirty="0" smtClean="0">
                <a:solidFill>
                  <a:srgbClr val="FF0000"/>
                </a:solidFill>
              </a:rPr>
              <a:t>أ.محمد نواف جلاد </a:t>
            </a:r>
          </a:p>
          <a:p>
            <a:r>
              <a:rPr lang="ar-SA" b="1" dirty="0" smtClean="0">
                <a:solidFill>
                  <a:srgbClr val="FF0000"/>
                </a:solidFill>
              </a:rPr>
              <a:t>كلية فلسطين التقنية خضوري</a:t>
            </a:r>
          </a:p>
          <a:p>
            <a:r>
              <a:rPr lang="ar-SA" b="1" dirty="0" smtClean="0">
                <a:solidFill>
                  <a:srgbClr val="FF0000"/>
                </a:solidFill>
              </a:rPr>
              <a:t>قسم المهن التجارية  </a:t>
            </a:r>
            <a:endParaRPr lang="en-US"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640" y="963502"/>
            <a:ext cx="2143125" cy="1535805"/>
          </a:xfrm>
          <a:prstGeom prst="rect">
            <a:avLst/>
          </a:prstGeom>
        </p:spPr>
      </p:pic>
    </p:spTree>
    <p:extLst>
      <p:ext uri="{BB962C8B-B14F-4D97-AF65-F5344CB8AC3E}">
        <p14:creationId xmlns:p14="http://schemas.microsoft.com/office/powerpoint/2010/main" val="1587290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b="1" dirty="0">
                <a:solidFill>
                  <a:srgbClr val="FF0000"/>
                </a:solidFill>
              </a:rPr>
              <a:t>الموضوع (</a:t>
            </a:r>
            <a:r>
              <a:rPr lang="ar-SA" b="1" dirty="0">
                <a:solidFill>
                  <a:srgbClr val="FF0000"/>
                </a:solidFill>
              </a:rPr>
              <a:t>3</a:t>
            </a:r>
            <a:r>
              <a:rPr lang="ar-LB" b="1" dirty="0">
                <a:solidFill>
                  <a:srgbClr val="FF0000"/>
                </a:solidFill>
              </a:rPr>
              <a:t>): تحديد فرص الأعمال وتقييمها</a:t>
            </a:r>
            <a:r>
              <a:rPr lang="en-US" b="1" dirty="0">
                <a:solidFill>
                  <a:srgbClr val="FF0000"/>
                </a:solidFill>
              </a:rPr>
              <a:t/>
            </a:r>
            <a:br>
              <a:rPr lang="en-US" b="1" dirty="0">
                <a:solidFill>
                  <a:srgbClr val="FF0000"/>
                </a:solidFill>
              </a:rPr>
            </a:br>
            <a:endParaRPr lang="ar-SA" dirty="0">
              <a:solidFill>
                <a:srgbClr val="FF0000"/>
              </a:solidFill>
            </a:endParaRPr>
          </a:p>
        </p:txBody>
      </p:sp>
      <p:sp>
        <p:nvSpPr>
          <p:cNvPr id="3" name="عنصر نائب للمحتوى 2"/>
          <p:cNvSpPr>
            <a:spLocks noGrp="1"/>
          </p:cNvSpPr>
          <p:nvPr>
            <p:ph idx="1"/>
          </p:nvPr>
        </p:nvSpPr>
        <p:spPr>
          <a:xfrm>
            <a:off x="214282" y="1600200"/>
            <a:ext cx="8472518" cy="4525963"/>
          </a:xfrm>
        </p:spPr>
        <p:txBody>
          <a:bodyPr/>
          <a:lstStyle/>
          <a:p>
            <a:pPr>
              <a:buNone/>
            </a:pPr>
            <a:r>
              <a:rPr lang="ar-SA" dirty="0" smtClean="0"/>
              <a:t>  </a:t>
            </a:r>
            <a:endParaRPr lang="ar-SA" b="1" dirty="0" smtClean="0">
              <a:solidFill>
                <a:srgbClr val="FF0000"/>
              </a:solidFill>
            </a:endParaRPr>
          </a:p>
          <a:p>
            <a:pPr>
              <a:buNone/>
            </a:pPr>
            <a:r>
              <a:rPr lang="ar-SA" b="1" dirty="0" smtClean="0">
                <a:solidFill>
                  <a:srgbClr val="FF0000"/>
                </a:solidFill>
              </a:rPr>
              <a:t> </a:t>
            </a:r>
            <a:r>
              <a:rPr lang="ar-LB" b="1" dirty="0" smtClean="0">
                <a:solidFill>
                  <a:srgbClr val="FF0000"/>
                </a:solidFill>
              </a:rPr>
              <a:t>الأهداف التدريبية</a:t>
            </a:r>
            <a:r>
              <a:rPr lang="ar-SA" b="1" dirty="0" smtClean="0">
                <a:solidFill>
                  <a:srgbClr val="FF0000"/>
                </a:solidFill>
              </a:rPr>
              <a:t> :</a:t>
            </a:r>
          </a:p>
          <a:p>
            <a:pPr>
              <a:buNone/>
            </a:pPr>
            <a:endParaRPr lang="en-US" dirty="0">
              <a:solidFill>
                <a:srgbClr val="FF0000"/>
              </a:solidFill>
            </a:endParaRPr>
          </a:p>
          <a:p>
            <a:pPr lvl="1"/>
            <a:r>
              <a:rPr lang="ar-LB" dirty="0"/>
              <a:t>تحديد مفهوم فرصة الأعمال وتمييزها عن فكرة المؤسسة</a:t>
            </a:r>
            <a:r>
              <a:rPr lang="ar-LB" dirty="0" smtClean="0"/>
              <a:t>.</a:t>
            </a:r>
            <a:endParaRPr lang="ar-SA" dirty="0" smtClean="0"/>
          </a:p>
          <a:p>
            <a:pPr lvl="1"/>
            <a:endParaRPr lang="en-US" sz="2400" dirty="0"/>
          </a:p>
          <a:p>
            <a:pPr lvl="1"/>
            <a:r>
              <a:rPr lang="ar-LB" dirty="0"/>
              <a:t>تحديد عناصر تقييم فرصة الأعمال واستخدامها لتقييم واختيار الفرصة المناسبة.</a:t>
            </a:r>
            <a:br>
              <a:rPr lang="ar-LB" dirty="0"/>
            </a:br>
            <a:endParaRPr lang="en-US" sz="2400" dirty="0"/>
          </a:p>
          <a:p>
            <a:pPr>
              <a:buNone/>
            </a:pP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ما هي فرصة الأعمال؟</a:t>
            </a:r>
          </a:p>
        </p:txBody>
      </p:sp>
      <p:sp>
        <p:nvSpPr>
          <p:cNvPr id="3" name="عنصر نائب للمحتوى 2"/>
          <p:cNvSpPr>
            <a:spLocks noGrp="1"/>
          </p:cNvSpPr>
          <p:nvPr>
            <p:ph idx="1"/>
          </p:nvPr>
        </p:nvSpPr>
        <p:spPr>
          <a:xfrm>
            <a:off x="457200" y="1600200"/>
            <a:ext cx="8229600" cy="4925144"/>
          </a:xfrm>
        </p:spPr>
        <p:txBody>
          <a:bodyPr/>
          <a:lstStyle/>
          <a:p>
            <a:pPr>
              <a:buNone/>
            </a:pPr>
            <a:r>
              <a:rPr lang="ar-SA" b="1" dirty="0" smtClean="0"/>
              <a:t>   </a:t>
            </a:r>
          </a:p>
          <a:p>
            <a:pPr algn="just">
              <a:buNone/>
            </a:pPr>
            <a:r>
              <a:rPr lang="ar-SA" b="1" dirty="0" smtClean="0"/>
              <a:t>يمكن </a:t>
            </a:r>
            <a:r>
              <a:rPr lang="ar-SA" b="1" dirty="0"/>
              <a:t>تحديد </a:t>
            </a:r>
            <a:r>
              <a:rPr lang="ar-SA" b="1" dirty="0">
                <a:solidFill>
                  <a:srgbClr val="FF0000"/>
                </a:solidFill>
              </a:rPr>
              <a:t>فرصة الأعمال </a:t>
            </a:r>
            <a:r>
              <a:rPr lang="ar-SA" b="1" dirty="0"/>
              <a:t>ببساطة،بأنّها فكرة أو اقتراح استثمار جذاب،يتيح إمكانيّة توفير العائدات للشخص الذي يخوض المخاطرة. وتتمثّل هكذا فرص بمتطلبات الزبائن، وتؤدي إلى تأمين سلعة أو خدمة، تولّد أو تضيف قيمة لمشتريها، أو مستخدمها النهائي.</a:t>
            </a:r>
            <a:endParaRPr lang="en-US" b="1" dirty="0"/>
          </a:p>
          <a:p>
            <a:pPr>
              <a:buNone/>
            </a:pPr>
            <a:endParaRPr lang="ar-SA"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65104"/>
            <a:ext cx="3323861" cy="249289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
            </a:r>
            <a:br>
              <a:rPr lang="ar-SA" b="1" dirty="0" smtClean="0">
                <a:solidFill>
                  <a:srgbClr val="FF0000"/>
                </a:solidFill>
              </a:rPr>
            </a:br>
            <a:r>
              <a:rPr lang="ar-SA" b="1" dirty="0" smtClean="0">
                <a:solidFill>
                  <a:srgbClr val="FF0000"/>
                </a:solidFill>
              </a:rPr>
              <a:t>التمييز </a:t>
            </a:r>
            <a:r>
              <a:rPr lang="ar-SA" b="1" dirty="0">
                <a:solidFill>
                  <a:srgbClr val="FF0000"/>
                </a:solidFill>
              </a:rPr>
              <a:t>بين الأفكار والفرص</a:t>
            </a:r>
            <a:r>
              <a:rPr lang="en-US" b="1" dirty="0">
                <a:solidFill>
                  <a:srgbClr val="FF0000"/>
                </a:solidFill>
              </a:rPr>
              <a:t/>
            </a:r>
            <a:br>
              <a:rPr lang="en-US" b="1" dirty="0">
                <a:solidFill>
                  <a:srgbClr val="FF0000"/>
                </a:solidFill>
              </a:rPr>
            </a:br>
            <a:endParaRPr lang="ar-SA" b="1" dirty="0">
              <a:solidFill>
                <a:srgbClr val="FF0000"/>
              </a:solidFill>
            </a:endParaRPr>
          </a:p>
        </p:txBody>
      </p:sp>
      <p:sp>
        <p:nvSpPr>
          <p:cNvPr id="3" name="عنصر نائب للمحتوى 2"/>
          <p:cNvSpPr>
            <a:spLocks noGrp="1"/>
          </p:cNvSpPr>
          <p:nvPr>
            <p:ph idx="1"/>
          </p:nvPr>
        </p:nvSpPr>
        <p:spPr>
          <a:xfrm>
            <a:off x="214282" y="1600200"/>
            <a:ext cx="8643998" cy="4829196"/>
          </a:xfrm>
        </p:spPr>
        <p:txBody>
          <a:bodyPr/>
          <a:lstStyle/>
          <a:p>
            <a:pPr lvl="0" algn="just"/>
            <a:r>
              <a:rPr lang="ar-LB" b="1" dirty="0"/>
              <a:t>قد لا تشكل الفكرة </a:t>
            </a:r>
            <a:r>
              <a:rPr lang="ar-LB" b="1" dirty="0" smtClean="0"/>
              <a:t>الجيدة</a:t>
            </a:r>
            <a:r>
              <a:rPr lang="ar-SA" b="1" dirty="0" smtClean="0"/>
              <a:t> </a:t>
            </a:r>
            <a:r>
              <a:rPr lang="ar-LB" b="1" dirty="0" smtClean="0"/>
              <a:t>بالضرورة </a:t>
            </a:r>
            <a:r>
              <a:rPr lang="ar-LB" b="1" dirty="0"/>
              <a:t>فرصة أعمال جيدة. فعلى سبيل المثال، إن أكثر من (80٪) من كافة المؤسسات الجديدة تفشل.</a:t>
            </a:r>
            <a:endParaRPr lang="en-US" b="1" dirty="0"/>
          </a:p>
          <a:p>
            <a:pPr lvl="0" algn="just"/>
            <a:r>
              <a:rPr lang="ar-LB" b="1" dirty="0"/>
              <a:t>إذاً ما الذي يحوّل فكرة ما إلى فرصة </a:t>
            </a:r>
            <a:r>
              <a:rPr lang="ar-JO" b="1" dirty="0"/>
              <a:t>أ</a:t>
            </a:r>
            <a:r>
              <a:rPr lang="ar-LB" b="1" dirty="0"/>
              <a:t>عمال؟</a:t>
            </a:r>
            <a:endParaRPr lang="en-US" b="1" dirty="0"/>
          </a:p>
          <a:p>
            <a:pPr lvl="0" algn="just"/>
            <a:r>
              <a:rPr lang="ar-LB" b="1" dirty="0"/>
              <a:t>متى فاق الدخل التكاليف </a:t>
            </a:r>
            <a:r>
              <a:rPr lang="ar-LB" b="1" dirty="0" smtClean="0"/>
              <a:t>تتحقق</a:t>
            </a:r>
            <a:r>
              <a:rPr lang="ar-SA" b="1" dirty="0" smtClean="0"/>
              <a:t> </a:t>
            </a:r>
            <a:r>
              <a:rPr lang="ar-LB" b="1" dirty="0" smtClean="0"/>
              <a:t>الأرباح</a:t>
            </a:r>
            <a:r>
              <a:rPr lang="ar-LB" b="1" dirty="0"/>
              <a:t>، وتتحول الفكرة إلى فرصة أعمال.</a:t>
            </a:r>
            <a:endParaRPr lang="en-US" b="1" dirty="0"/>
          </a:p>
          <a:p>
            <a:pPr algn="just"/>
            <a:r>
              <a:rPr lang="ar-LB" b="1" dirty="0"/>
              <a:t>لذا، يجب دراسة ميزات فرص الأعمال الجيدة بتمعّن.</a:t>
            </a:r>
            <a:endParaRPr lang="en-US" b="1" dirty="0"/>
          </a:p>
          <a:p>
            <a:pPr>
              <a:buNone/>
            </a:pPr>
            <a:endParaRPr lang="ar-SA"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تقييم فرصة الأعمال</a:t>
            </a:r>
          </a:p>
        </p:txBody>
      </p:sp>
      <p:sp>
        <p:nvSpPr>
          <p:cNvPr id="3" name="عنصر نائب للمحتوى 2"/>
          <p:cNvSpPr>
            <a:spLocks noGrp="1"/>
          </p:cNvSpPr>
          <p:nvPr>
            <p:ph idx="1"/>
          </p:nvPr>
        </p:nvSpPr>
        <p:spPr>
          <a:xfrm>
            <a:off x="214282" y="1357298"/>
            <a:ext cx="8643998" cy="5072098"/>
          </a:xfrm>
        </p:spPr>
        <p:txBody>
          <a:bodyPr>
            <a:normAutofit fontScale="77500" lnSpcReduction="20000"/>
          </a:bodyPr>
          <a:lstStyle/>
          <a:p>
            <a:pPr lvl="0" algn="just"/>
            <a:r>
              <a:rPr lang="ar-LB" b="1" dirty="0"/>
              <a:t>ليست مهمة سهلة، فمن بين كل حوالي (30) فكرة للمؤسسات، قد تبرز فقط فرصة أعمال جيّدة واحدة</a:t>
            </a:r>
            <a:endParaRPr lang="en-US" b="1" dirty="0"/>
          </a:p>
          <a:p>
            <a:pPr lvl="0" algn="just"/>
            <a:r>
              <a:rPr lang="ar-LB" b="1" dirty="0"/>
              <a:t>يجب أن تأخذ فرصة الأعمال الجيّدة العناصر الآتية بعين الاعتبار:</a:t>
            </a:r>
            <a:endParaRPr lang="en-US" b="1" dirty="0"/>
          </a:p>
          <a:p>
            <a:pPr lvl="0" algn="just"/>
            <a:r>
              <a:rPr lang="ar-LB" b="1" dirty="0"/>
              <a:t>توفر السوق، أي الطلب الحقيقي الحالي على سلعة أو خدمة معيّنة وحجم هذا الطلب</a:t>
            </a:r>
            <a:endParaRPr lang="en-US" b="1" dirty="0"/>
          </a:p>
          <a:p>
            <a:pPr lvl="0" algn="just"/>
            <a:r>
              <a:rPr lang="ar-LB" b="1" dirty="0"/>
              <a:t>طول واستمرارية السوق "نافذة الفرصة"</a:t>
            </a:r>
            <a:endParaRPr lang="en-US" b="1" dirty="0"/>
          </a:p>
          <a:p>
            <a:pPr lvl="0" algn="just"/>
            <a:r>
              <a:rPr lang="ar-LB" b="1" dirty="0"/>
              <a:t>الأهداف الشخصيّة للريادي: الدافع والمؤهّلات والخبرات</a:t>
            </a:r>
            <a:endParaRPr lang="en-US" b="1" dirty="0"/>
          </a:p>
          <a:p>
            <a:pPr lvl="0" algn="just"/>
            <a:r>
              <a:rPr lang="ar-LB" b="1" dirty="0"/>
              <a:t>توفر فريق الإدارة والعاملين المؤهلين</a:t>
            </a:r>
            <a:endParaRPr lang="en-US" b="1" dirty="0"/>
          </a:p>
          <a:p>
            <a:pPr lvl="0" algn="just"/>
            <a:r>
              <a:rPr lang="ar-LB" b="1" dirty="0"/>
              <a:t>تقييم المنافسة</a:t>
            </a:r>
            <a:endParaRPr lang="en-US" b="1" dirty="0"/>
          </a:p>
          <a:p>
            <a:pPr lvl="0" algn="just"/>
            <a:r>
              <a:rPr lang="ar-LB" b="1" dirty="0"/>
              <a:t>إمكانية الوصول إلى رأس المال</a:t>
            </a:r>
            <a:endParaRPr lang="en-US" b="1" dirty="0"/>
          </a:p>
          <a:p>
            <a:pPr lvl="0" algn="just"/>
            <a:r>
              <a:rPr lang="ar-LB" b="1" dirty="0"/>
              <a:t>توفر الموارد الأخرى مثل المواد والأدوات والمعدات</a:t>
            </a:r>
            <a:endParaRPr lang="en-US" b="1" dirty="0"/>
          </a:p>
          <a:p>
            <a:pPr lvl="0" algn="just"/>
            <a:r>
              <a:rPr lang="ar-LB" b="1" dirty="0"/>
              <a:t>مناسبة البيئة للفرصة (الطبيعية والسياسية والاقتصادية والجغرافية والقانونية والتنظيمية)</a:t>
            </a:r>
            <a:endParaRPr lang="en-US" b="1" dirty="0"/>
          </a:p>
          <a:p>
            <a:pPr>
              <a:buNone/>
            </a:pP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نموذج تقييم فرص الأعمال</a:t>
            </a:r>
          </a:p>
        </p:txBody>
      </p:sp>
      <p:graphicFrame>
        <p:nvGraphicFramePr>
          <p:cNvPr id="4" name="جدول 3"/>
          <p:cNvGraphicFramePr>
            <a:graphicFrameLocks noGrp="1"/>
          </p:cNvGraphicFramePr>
          <p:nvPr/>
        </p:nvGraphicFramePr>
        <p:xfrm>
          <a:off x="214281" y="1214422"/>
          <a:ext cx="8429685" cy="5429287"/>
        </p:xfrm>
        <a:graphic>
          <a:graphicData uri="http://schemas.openxmlformats.org/drawingml/2006/table">
            <a:tbl>
              <a:tblPr rtl="1"/>
              <a:tblGrid>
                <a:gridCol w="1232991"/>
                <a:gridCol w="2708606"/>
                <a:gridCol w="789115"/>
                <a:gridCol w="1232991"/>
                <a:gridCol w="1232991"/>
                <a:gridCol w="1232991"/>
              </a:tblGrid>
              <a:tr h="162578">
                <a:tc rowSpan="2">
                  <a:txBody>
                    <a:bodyPr/>
                    <a:lstStyle/>
                    <a:p>
                      <a:pPr algn="ctr" rtl="1">
                        <a:spcBef>
                          <a:spcPts val="300"/>
                        </a:spcBef>
                        <a:spcAft>
                          <a:spcPts val="300"/>
                        </a:spcAft>
                      </a:pPr>
                      <a:r>
                        <a:rPr lang="ar-QA" sz="800" b="1" dirty="0">
                          <a:latin typeface="Times New Roman"/>
                          <a:ea typeface="Times New Roman"/>
                          <a:cs typeface="Tahoma"/>
                        </a:rPr>
                        <a:t>الرقم</a:t>
                      </a:r>
                      <a:endParaRPr lang="en-US" sz="800" b="1" dirty="0">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rowSpan="2">
                  <a:txBody>
                    <a:bodyPr/>
                    <a:lstStyle/>
                    <a:p>
                      <a:pPr algn="ctr" rtl="1">
                        <a:spcBef>
                          <a:spcPts val="300"/>
                        </a:spcBef>
                        <a:spcAft>
                          <a:spcPts val="300"/>
                        </a:spcAft>
                      </a:pPr>
                      <a:r>
                        <a:rPr lang="ar-QA" sz="800" b="1" dirty="0">
                          <a:latin typeface="Times New Roman"/>
                          <a:ea typeface="Times New Roman"/>
                          <a:cs typeface="Tahoma"/>
                        </a:rPr>
                        <a:t>معايير التقييم</a:t>
                      </a:r>
                      <a:endParaRPr lang="en-US" sz="800" b="1" dirty="0">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rowSpan="2">
                  <a:txBody>
                    <a:bodyPr/>
                    <a:lstStyle/>
                    <a:p>
                      <a:pPr algn="ctr" rtl="1">
                        <a:spcBef>
                          <a:spcPts val="300"/>
                        </a:spcBef>
                        <a:spcAft>
                          <a:spcPts val="300"/>
                        </a:spcAft>
                      </a:pPr>
                      <a:r>
                        <a:rPr lang="ar-QA" sz="800" b="1" dirty="0">
                          <a:latin typeface="Times New Roman"/>
                          <a:ea typeface="Times New Roman"/>
                          <a:cs typeface="Tahoma"/>
                        </a:rPr>
                        <a:t>الدرجة القصوى للمعيار</a:t>
                      </a:r>
                      <a:endParaRPr lang="en-US" sz="800" b="1" dirty="0">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gridSpan="3">
                  <a:txBody>
                    <a:bodyPr/>
                    <a:lstStyle/>
                    <a:p>
                      <a:pPr algn="ctr" rtl="1">
                        <a:spcBef>
                          <a:spcPts val="300"/>
                        </a:spcBef>
                        <a:spcAft>
                          <a:spcPts val="300"/>
                        </a:spcAft>
                      </a:pPr>
                      <a:r>
                        <a:rPr lang="ar-QA" sz="800">
                          <a:latin typeface="Times New Roman"/>
                          <a:ea typeface="Times New Roman"/>
                          <a:cs typeface="Tahoma"/>
                        </a:rPr>
                        <a:t>فرص الأعمال الثلاث الأفضل</a:t>
                      </a:r>
                      <a:endParaRPr lang="en-US" sz="800">
                        <a:latin typeface="Times New Roman"/>
                        <a:ea typeface="Times New Roman"/>
                      </a:endParaRPr>
                    </a:p>
                  </a:txBody>
                  <a:tcPr marL="42900" marR="42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hMerge="1">
                  <a:txBody>
                    <a:bodyPr/>
                    <a:lstStyle/>
                    <a:p>
                      <a:pPr rtl="1"/>
                      <a:endParaRPr lang="ar-SA"/>
                    </a:p>
                  </a:txBody>
                  <a:tcPr/>
                </a:tc>
                <a:tc hMerge="1">
                  <a:txBody>
                    <a:bodyPr/>
                    <a:lstStyle/>
                    <a:p>
                      <a:pPr rtl="1"/>
                      <a:endParaRPr lang="ar-SA"/>
                    </a:p>
                  </a:txBody>
                  <a:tcPr/>
                </a:tc>
              </a:tr>
              <a:tr h="617617">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spcBef>
                          <a:spcPts val="300"/>
                        </a:spcBef>
                        <a:spcAft>
                          <a:spcPts val="300"/>
                        </a:spcAft>
                      </a:pPr>
                      <a:r>
                        <a:rPr lang="ar-QA" sz="800" b="1">
                          <a:latin typeface="Times New Roman"/>
                          <a:ea typeface="Times New Roman"/>
                          <a:cs typeface="Tahoma"/>
                        </a:rPr>
                        <a:t>الفرصة 1</a:t>
                      </a:r>
                      <a:endParaRPr lang="en-US" sz="800" b="1">
                        <a:latin typeface="Times New Roman"/>
                        <a:ea typeface="Times New Roman"/>
                      </a:endParaRPr>
                    </a:p>
                    <a:p>
                      <a:pPr algn="ctr" rtl="1">
                        <a:spcBef>
                          <a:spcPts val="300"/>
                        </a:spcBef>
                        <a:spcAft>
                          <a:spcPts val="300"/>
                        </a:spcAft>
                      </a:pPr>
                      <a:r>
                        <a:rPr lang="ar-QA" sz="800" b="1">
                          <a:latin typeface="Times New Roman"/>
                          <a:ea typeface="Times New Roman"/>
                          <a:cs typeface="Tahoma"/>
                        </a:rPr>
                        <a:t>...........</a:t>
                      </a:r>
                      <a:endParaRPr lang="en-US" sz="800" b="1">
                        <a:latin typeface="Times New Roman"/>
                        <a:ea typeface="Times New Roman"/>
                      </a:endParaRPr>
                    </a:p>
                  </a:txBody>
                  <a:tcPr marL="42900" marR="42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spcBef>
                          <a:spcPts val="300"/>
                        </a:spcBef>
                        <a:spcAft>
                          <a:spcPts val="300"/>
                        </a:spcAft>
                      </a:pPr>
                      <a:r>
                        <a:rPr lang="ar-QA" sz="800" b="1">
                          <a:latin typeface="Times New Roman"/>
                          <a:ea typeface="Times New Roman"/>
                          <a:cs typeface="Tahoma"/>
                        </a:rPr>
                        <a:t>الفرصة 2</a:t>
                      </a:r>
                      <a:endParaRPr lang="en-US" sz="800" b="1">
                        <a:latin typeface="Times New Roman"/>
                        <a:ea typeface="Times New Roman"/>
                      </a:endParaRPr>
                    </a:p>
                    <a:p>
                      <a:pPr algn="ctr" rtl="1">
                        <a:spcBef>
                          <a:spcPts val="300"/>
                        </a:spcBef>
                        <a:spcAft>
                          <a:spcPts val="300"/>
                        </a:spcAft>
                      </a:pPr>
                      <a:r>
                        <a:rPr lang="ar-QA" sz="800" b="1">
                          <a:latin typeface="Times New Roman"/>
                          <a:ea typeface="Times New Roman"/>
                          <a:cs typeface="Tahoma"/>
                        </a:rPr>
                        <a:t>......</a:t>
                      </a:r>
                      <a:r>
                        <a:rPr lang="ar-SA" sz="800" b="1">
                          <a:latin typeface="Times New Roman"/>
                          <a:ea typeface="Times New Roman"/>
                          <a:cs typeface="Tahoma"/>
                        </a:rPr>
                        <a:t>.....</a:t>
                      </a:r>
                      <a:r>
                        <a:rPr lang="ar-QA" sz="800" b="1">
                          <a:latin typeface="Times New Roman"/>
                          <a:ea typeface="Times New Roman"/>
                          <a:cs typeface="Tahoma"/>
                        </a:rPr>
                        <a:t>...</a:t>
                      </a:r>
                      <a:endParaRPr lang="en-US" sz="800" b="1">
                        <a:latin typeface="Times New Roman"/>
                        <a:ea typeface="Times New Roman"/>
                      </a:endParaRPr>
                    </a:p>
                  </a:txBody>
                  <a:tcPr marL="42900" marR="42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spcBef>
                          <a:spcPts val="300"/>
                        </a:spcBef>
                        <a:spcAft>
                          <a:spcPts val="300"/>
                        </a:spcAft>
                      </a:pPr>
                      <a:r>
                        <a:rPr lang="ar-QA" sz="800" b="1">
                          <a:latin typeface="Times New Roman"/>
                          <a:ea typeface="Times New Roman"/>
                          <a:cs typeface="Tahoma"/>
                        </a:rPr>
                        <a:t>الفرصة 3</a:t>
                      </a:r>
                      <a:endParaRPr lang="en-US" sz="800" b="1">
                        <a:latin typeface="Times New Roman"/>
                        <a:ea typeface="Times New Roman"/>
                      </a:endParaRPr>
                    </a:p>
                    <a:p>
                      <a:pPr algn="ctr" rtl="1">
                        <a:spcBef>
                          <a:spcPts val="300"/>
                        </a:spcBef>
                        <a:spcAft>
                          <a:spcPts val="300"/>
                        </a:spcAft>
                      </a:pPr>
                      <a:r>
                        <a:rPr lang="ar-QA" sz="800" b="1">
                          <a:latin typeface="Times New Roman"/>
                          <a:ea typeface="Times New Roman"/>
                          <a:cs typeface="Tahoma"/>
                        </a:rPr>
                        <a:t>..............</a:t>
                      </a:r>
                      <a:endParaRPr lang="en-US" sz="800" b="1">
                        <a:latin typeface="Times New Roman"/>
                        <a:ea typeface="Times New Roman"/>
                      </a:endParaRPr>
                    </a:p>
                  </a:txBody>
                  <a:tcPr marL="42900" marR="429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528631">
                <a:tc>
                  <a:txBody>
                    <a:bodyPr/>
                    <a:lstStyle/>
                    <a:p>
                      <a:pPr algn="ctr" rtl="1">
                        <a:spcAft>
                          <a:spcPts val="0"/>
                        </a:spcAft>
                      </a:pPr>
                      <a:r>
                        <a:rPr lang="ar-QA" sz="800" b="1">
                          <a:latin typeface="Times New Roman"/>
                          <a:ea typeface="Times New Roman"/>
                          <a:cs typeface="Tahoma"/>
                        </a:rPr>
                        <a:t>1</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800" b="1" dirty="0">
                          <a:latin typeface="Times New Roman"/>
                          <a:ea typeface="Times New Roman"/>
                          <a:cs typeface="Tahoma"/>
                        </a:rPr>
                        <a:t>وجود سوق أو طلب حالي وحجمه</a:t>
                      </a:r>
                      <a:endParaRPr lang="en-US" sz="800" b="1" dirty="0">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631">
                <a:tc>
                  <a:txBody>
                    <a:bodyPr/>
                    <a:lstStyle/>
                    <a:p>
                      <a:pPr algn="ctr" rtl="1">
                        <a:spcAft>
                          <a:spcPts val="0"/>
                        </a:spcAft>
                      </a:pPr>
                      <a:r>
                        <a:rPr lang="ar-QA" sz="800" b="1">
                          <a:latin typeface="Times New Roman"/>
                          <a:ea typeface="Times New Roman"/>
                          <a:cs typeface="Tahoma"/>
                        </a:rPr>
                        <a:t>2</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800" b="1" dirty="0">
                          <a:latin typeface="Times New Roman"/>
                          <a:ea typeface="Times New Roman"/>
                          <a:cs typeface="Tahoma"/>
                        </a:rPr>
                        <a:t>طول واستمرارية السوق</a:t>
                      </a:r>
                      <a:endParaRPr lang="en-US" sz="800" b="1" dirty="0">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631">
                <a:tc>
                  <a:txBody>
                    <a:bodyPr/>
                    <a:lstStyle/>
                    <a:p>
                      <a:pPr algn="ctr" rtl="1">
                        <a:spcAft>
                          <a:spcPts val="0"/>
                        </a:spcAft>
                      </a:pPr>
                      <a:r>
                        <a:rPr lang="ar-QA" sz="800" b="1">
                          <a:latin typeface="Times New Roman"/>
                          <a:ea typeface="Times New Roman"/>
                          <a:cs typeface="Tahoma"/>
                        </a:rPr>
                        <a:t>3</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800" b="1">
                          <a:latin typeface="Times New Roman"/>
                          <a:ea typeface="Times New Roman"/>
                          <a:cs typeface="Tahoma"/>
                        </a:rPr>
                        <a:t>الأهداف الشخصية لصاحب المؤسسة: الدافع الشخصي والمؤهلات والخبرات</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631">
                <a:tc>
                  <a:txBody>
                    <a:bodyPr/>
                    <a:lstStyle/>
                    <a:p>
                      <a:pPr algn="ctr" rtl="1">
                        <a:spcAft>
                          <a:spcPts val="0"/>
                        </a:spcAft>
                      </a:pPr>
                      <a:r>
                        <a:rPr lang="ar-QA" sz="800" b="1">
                          <a:latin typeface="Times New Roman"/>
                          <a:ea typeface="Times New Roman"/>
                          <a:cs typeface="Tahoma"/>
                        </a:rPr>
                        <a:t>4</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800" b="1" dirty="0">
                          <a:latin typeface="Times New Roman"/>
                          <a:ea typeface="Times New Roman"/>
                          <a:cs typeface="Tahoma"/>
                        </a:rPr>
                        <a:t>توفر فريق </a:t>
                      </a:r>
                      <a:r>
                        <a:rPr lang="ar-SA" sz="800" b="1" dirty="0" err="1">
                          <a:latin typeface="Times New Roman"/>
                          <a:ea typeface="Times New Roman"/>
                          <a:cs typeface="Tahoma"/>
                        </a:rPr>
                        <a:t>الإدارةوالموظفين</a:t>
                      </a:r>
                      <a:r>
                        <a:rPr lang="ar-SA" sz="800" b="1" dirty="0">
                          <a:latin typeface="Times New Roman"/>
                          <a:ea typeface="Times New Roman"/>
                          <a:cs typeface="Tahoma"/>
                        </a:rPr>
                        <a:t> المؤهلين</a:t>
                      </a:r>
                      <a:endParaRPr lang="en-US" sz="800" b="1" dirty="0">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631">
                <a:tc>
                  <a:txBody>
                    <a:bodyPr/>
                    <a:lstStyle/>
                    <a:p>
                      <a:pPr algn="ctr" rtl="1">
                        <a:spcAft>
                          <a:spcPts val="0"/>
                        </a:spcAft>
                      </a:pPr>
                      <a:r>
                        <a:rPr lang="ar-QA" sz="800" b="1">
                          <a:latin typeface="Times New Roman"/>
                          <a:ea typeface="Times New Roman"/>
                          <a:cs typeface="Tahoma"/>
                        </a:rPr>
                        <a:t>5</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800" b="1" dirty="0">
                          <a:latin typeface="Times New Roman"/>
                          <a:ea typeface="Times New Roman"/>
                          <a:cs typeface="Tahoma"/>
                        </a:rPr>
                        <a:t>تقييم المنافسة</a:t>
                      </a:r>
                      <a:endParaRPr lang="en-US" sz="800" b="1" dirty="0">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631">
                <a:tc>
                  <a:txBody>
                    <a:bodyPr/>
                    <a:lstStyle/>
                    <a:p>
                      <a:pPr algn="ctr" rtl="1">
                        <a:spcAft>
                          <a:spcPts val="0"/>
                        </a:spcAft>
                      </a:pPr>
                      <a:r>
                        <a:rPr lang="ar-QA" sz="800" b="1">
                          <a:latin typeface="Times New Roman"/>
                          <a:ea typeface="Times New Roman"/>
                          <a:cs typeface="Tahoma"/>
                        </a:rPr>
                        <a:t>6</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800" b="1">
                          <a:latin typeface="Times New Roman"/>
                          <a:ea typeface="Times New Roman"/>
                          <a:cs typeface="Tahoma"/>
                        </a:rPr>
                        <a:t>إمكانية الوصول إلى مصادر التمويل (رأس المال)</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631">
                <a:tc>
                  <a:txBody>
                    <a:bodyPr/>
                    <a:lstStyle/>
                    <a:p>
                      <a:pPr algn="ctr" rtl="1">
                        <a:spcAft>
                          <a:spcPts val="0"/>
                        </a:spcAft>
                      </a:pPr>
                      <a:r>
                        <a:rPr lang="ar-QA" sz="800" b="1">
                          <a:latin typeface="Times New Roman"/>
                          <a:ea typeface="Times New Roman"/>
                          <a:cs typeface="Tahoma"/>
                        </a:rPr>
                        <a:t>7</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800" b="1">
                          <a:latin typeface="Times New Roman"/>
                          <a:ea typeface="Times New Roman"/>
                          <a:cs typeface="Tahoma"/>
                        </a:rPr>
                        <a:t>توفر الموارد الأخرى مثل المواد والأدوات والمعدات</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800" b="1" dirty="0">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203">
                <a:tc>
                  <a:txBody>
                    <a:bodyPr/>
                    <a:lstStyle/>
                    <a:p>
                      <a:pPr algn="ctr" rtl="1">
                        <a:spcAft>
                          <a:spcPts val="0"/>
                        </a:spcAft>
                      </a:pPr>
                      <a:r>
                        <a:rPr lang="ar-QA" sz="800" b="1">
                          <a:latin typeface="Times New Roman"/>
                          <a:ea typeface="Times New Roman"/>
                          <a:cs typeface="Tahoma"/>
                        </a:rPr>
                        <a:t>8</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QA" sz="800" b="1">
                          <a:latin typeface="Times New Roman"/>
                          <a:ea typeface="Times New Roman"/>
                          <a:cs typeface="Tahoma"/>
                        </a:rPr>
                        <a:t>مناسبة ال</a:t>
                      </a:r>
                      <a:r>
                        <a:rPr lang="ar-SA" sz="800" b="1">
                          <a:latin typeface="Times New Roman"/>
                          <a:ea typeface="Times New Roman"/>
                          <a:cs typeface="Tahoma"/>
                        </a:rPr>
                        <a:t>بيئة للفرصة (الطبيعية والسياسية والاقتصادية والجغرافية والقانونية والتنظيمية)</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800" b="1" dirty="0">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QA" sz="800" b="1">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472">
                <a:tc gridSpan="2">
                  <a:txBody>
                    <a:bodyPr/>
                    <a:lstStyle/>
                    <a:p>
                      <a:pPr algn="ctr" rtl="1">
                        <a:spcBef>
                          <a:spcPts val="300"/>
                        </a:spcBef>
                        <a:spcAft>
                          <a:spcPts val="300"/>
                        </a:spcAft>
                      </a:pPr>
                      <a:r>
                        <a:rPr lang="ar-SA" sz="800" b="1">
                          <a:latin typeface="Times New Roman"/>
                          <a:ea typeface="Times New Roman"/>
                          <a:cs typeface="Tahoma"/>
                        </a:rPr>
                        <a:t>مجموع الدرجات</a:t>
                      </a:r>
                      <a:endParaRPr lang="en-US" sz="800" b="1">
                        <a:latin typeface="Times New Roman"/>
                        <a:ea typeface="Times New Roman"/>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hMerge="1">
                  <a:txBody>
                    <a:bodyPr/>
                    <a:lstStyle/>
                    <a:p>
                      <a:pPr rtl="1"/>
                      <a:endParaRPr lang="ar-SA"/>
                    </a:p>
                  </a:txBody>
                  <a:tcPr/>
                </a:tc>
                <a:tc>
                  <a:txBody>
                    <a:bodyPr/>
                    <a:lstStyle/>
                    <a:p>
                      <a:pPr algn="ctr" rtl="1">
                        <a:spcBef>
                          <a:spcPts val="300"/>
                        </a:spcBef>
                        <a:spcAft>
                          <a:spcPts val="300"/>
                        </a:spcAft>
                      </a:pPr>
                      <a:endParaRPr lang="ar-SA" sz="800" b="1" dirty="0">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spcBef>
                          <a:spcPts val="300"/>
                        </a:spcBef>
                        <a:spcAft>
                          <a:spcPts val="300"/>
                        </a:spcAft>
                      </a:pPr>
                      <a:endParaRPr lang="ar-QA" sz="800" b="1" dirty="0">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spcBef>
                          <a:spcPts val="300"/>
                        </a:spcBef>
                        <a:spcAft>
                          <a:spcPts val="300"/>
                        </a:spcAft>
                      </a:pPr>
                      <a:endParaRPr lang="ar-QA" sz="800" b="1" dirty="0">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spcBef>
                          <a:spcPts val="300"/>
                        </a:spcBef>
                        <a:spcAft>
                          <a:spcPts val="300"/>
                        </a:spcAft>
                      </a:pPr>
                      <a:endParaRPr lang="ar-QA" sz="800" b="1" dirty="0">
                        <a:latin typeface="Times New Roman"/>
                        <a:ea typeface="Times New Roman"/>
                        <a:cs typeface="Tahoma"/>
                      </a:endParaRPr>
                    </a:p>
                  </a:txBody>
                  <a:tcPr marL="42900" marR="429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57251"/>
            <a:ext cx="7886700" cy="4632722"/>
          </a:xfrm>
        </p:spPr>
        <p:txBody>
          <a:bodyPr>
            <a:normAutofit/>
          </a:bodyPr>
          <a:lstStyle/>
          <a:p>
            <a:pPr marL="0" indent="0" algn="ctr">
              <a:buNone/>
            </a:pPr>
            <a:r>
              <a:rPr lang="ar-SA" sz="5400" dirty="0">
                <a:solidFill>
                  <a:srgbClr val="FF0000"/>
                </a:solidFill>
              </a:rPr>
              <a:t>انتهى العرض</a:t>
            </a:r>
            <a:endParaRPr lang="en-US" sz="5400" dirty="0">
              <a:solidFill>
                <a:srgbClr val="FF0000"/>
              </a:solidFill>
            </a:endParaRPr>
          </a:p>
          <a:p>
            <a:pPr marL="0" indent="0" algn="ctr">
              <a:buNone/>
            </a:pPr>
            <a:endParaRPr lang="en-US" sz="5400" dirty="0">
              <a:solidFill>
                <a:srgbClr val="FF0000"/>
              </a:solidFill>
            </a:endParaRPr>
          </a:p>
          <a:p>
            <a:pPr marL="0" indent="0" algn="ctr">
              <a:buNone/>
            </a:pPr>
            <a:r>
              <a:rPr lang="ar-SA" sz="5400" dirty="0">
                <a:solidFill>
                  <a:srgbClr val="FF0000"/>
                </a:solidFill>
              </a:rPr>
              <a:t> </a:t>
            </a: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en-US" sz="5400" dirty="0">
              <a:solidFill>
                <a:srgbClr val="FF000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57250"/>
            <a:ext cx="9144000" cy="5042079"/>
          </a:xfrm>
          <a:prstGeom prst="rect">
            <a:avLst/>
          </a:prstGeom>
        </p:spPr>
      </p:pic>
    </p:spTree>
    <p:extLst>
      <p:ext uri="{BB962C8B-B14F-4D97-AF65-F5344CB8AC3E}">
        <p14:creationId xmlns:p14="http://schemas.microsoft.com/office/powerpoint/2010/main" val="1934263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35809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334</Words>
  <Application>Microsoft Office PowerPoint</Application>
  <PresentationFormat>On-screen Show (4:3)</PresentationFormat>
  <Paragraphs>64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Tahoma</vt:lpstr>
      <vt:lpstr>Times New Roman</vt:lpstr>
      <vt:lpstr>سمة Office</vt:lpstr>
      <vt:lpstr>      برنامج كاب: تعرّف إلى عالم الأعمال KNOW ABOUT BUSINESS (KAB) ريادة الأعمال (2)</vt:lpstr>
      <vt:lpstr>الموضوع (3): تحديد فرص الأعمال وتقييمها </vt:lpstr>
      <vt:lpstr>ما هي فرصة الأعمال؟</vt:lpstr>
      <vt:lpstr> التمييز بين الأفكار والفرص </vt:lpstr>
      <vt:lpstr>تقييم فرصة الأعمال</vt:lpstr>
      <vt:lpstr>نموذج تقييم فرص الأعمال</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الموضوع (3): تحديد فرص الأعمال وتقييمها </dc:title>
  <dc:creator>laptop center</dc:creator>
  <cp:lastModifiedBy>hp</cp:lastModifiedBy>
  <cp:revision>5</cp:revision>
  <dcterms:created xsi:type="dcterms:W3CDTF">2018-09-05T07:51:48Z</dcterms:created>
  <dcterms:modified xsi:type="dcterms:W3CDTF">2021-03-06T20:44:21Z</dcterms:modified>
</cp:coreProperties>
</file>