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307" r:id="rId10"/>
    <p:sldId id="264" r:id="rId11"/>
    <p:sldId id="308" r:id="rId12"/>
    <p:sldId id="309" r:id="rId13"/>
    <p:sldId id="310" r:id="rId14"/>
    <p:sldId id="311" r:id="rId15"/>
    <p:sldId id="266" r:id="rId16"/>
    <p:sldId id="267" r:id="rId17"/>
    <p:sldId id="328" r:id="rId18"/>
    <p:sldId id="327" r:id="rId19"/>
    <p:sldId id="26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1" d="100"/>
          <a:sy n="81" d="100"/>
        </p:scale>
        <p:origin x="30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10/1/2023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65138"/>
            <a:ext cx="10972800" cy="762000"/>
          </a:xfrm>
        </p:spPr>
        <p:txBody>
          <a:bodyPr/>
          <a:lstStyle/>
          <a:p>
            <a:r>
              <a:rPr lang="en-US"/>
              <a:t>Click to edit Master title style</a:t>
            </a:r>
            <a:endParaRPr lang="ar-EG"/>
          </a:p>
        </p:txBody>
      </p:sp>
      <p:sp>
        <p:nvSpPr>
          <p:cNvPr id="3" name="Text Placeholder 2"/>
          <p:cNvSpPr>
            <a:spLocks noGrp="1"/>
          </p:cNvSpPr>
          <p:nvPr>
            <p:ph type="body" sz="half" idx="1"/>
          </p:nvPr>
        </p:nvSpPr>
        <p:spPr>
          <a:xfrm>
            <a:off x="609600" y="1600200"/>
            <a:ext cx="5384800" cy="226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6197600" y="1600200"/>
            <a:ext cx="5384800" cy="226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Slide Number Placeholder 4">
            <a:extLst>
              <a:ext uri="{FF2B5EF4-FFF2-40B4-BE49-F238E27FC236}">
                <a16:creationId xmlns:a16="http://schemas.microsoft.com/office/drawing/2014/main" id="{E405B555-5A8E-4B7E-9E11-5C9E32EF8E3D}"/>
              </a:ext>
            </a:extLst>
          </p:cNvPr>
          <p:cNvSpPr>
            <a:spLocks noGrp="1"/>
          </p:cNvSpPr>
          <p:nvPr>
            <p:ph type="sldNum" sz="quarter" idx="10"/>
          </p:nvPr>
        </p:nvSpPr>
        <p:spPr/>
        <p:txBody>
          <a:bodyPr/>
          <a:lstStyle>
            <a:lvl1pPr rtl="1">
              <a:defRPr/>
            </a:lvl1pPr>
          </a:lstStyle>
          <a:p>
            <a:pPr>
              <a:defRPr/>
            </a:pPr>
            <a:fld id="{49591761-8574-4307-AACB-7F1F6C09E09D}" type="slidenum">
              <a:rPr lang="en-US" altLang="en-US"/>
              <a:pPr>
                <a:defRPr/>
              </a:pPr>
              <a:t>‹#›</a:t>
            </a:fld>
            <a:endParaRPr lang="en-US" altLang="en-US"/>
          </a:p>
        </p:txBody>
      </p:sp>
      <p:sp>
        <p:nvSpPr>
          <p:cNvPr id="6" name="Footer Placeholder 5">
            <a:extLst>
              <a:ext uri="{FF2B5EF4-FFF2-40B4-BE49-F238E27FC236}">
                <a16:creationId xmlns:a16="http://schemas.microsoft.com/office/drawing/2014/main" id="{C6DB19E0-AB54-4565-A7D8-4E07FD9E3A81}"/>
              </a:ext>
            </a:extLst>
          </p:cNvPr>
          <p:cNvSpPr>
            <a:spLocks noGrp="1"/>
          </p:cNvSpPr>
          <p:nvPr>
            <p:ph type="ftr" sz="quarter" idx="11"/>
          </p:nvPr>
        </p:nvSpPr>
        <p:spPr/>
        <p:txBody>
          <a:bodyPr/>
          <a:lstStyle>
            <a:lvl1pPr rtl="1">
              <a:defRPr>
                <a:cs typeface="Arial" pitchFamily="34" charset="0"/>
              </a:defRPr>
            </a:lvl1pPr>
          </a:lstStyle>
          <a:p>
            <a:pPr>
              <a:defRPr/>
            </a:pPr>
            <a:r>
              <a:rPr lang="en-US"/>
              <a:t>Copyright © 2003 Prentice Hall, Inc</a:t>
            </a:r>
          </a:p>
        </p:txBody>
      </p:sp>
    </p:spTree>
    <p:extLst>
      <p:ext uri="{BB962C8B-B14F-4D97-AF65-F5344CB8AC3E}">
        <p14:creationId xmlns:p14="http://schemas.microsoft.com/office/powerpoint/2010/main" val="83819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10/1/2023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10/1/2023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3arabi.com/%D8%A7%D9%84%D8%AA%D9%82%D9%86%D9%8A%D8%A9/%D9%83%D9%85%D8%A8%D9%8A%D9%88%D8%AA%D8%B1/%D9%83%D9%8A%D9%81-%D8%A3%D8%B5%D9%84%D8%AD-%D9%84%D9%88%D8%AD%D8%A9-%D9%85%D9%81%D8%A7%D8%AA%D9%8A%D8%AD-%D8%A7%D9%84%D9%83%D9%85%D8%A8%D9%8A%D9%88%D8%AA%D8%B1-%D8%A7%D9%84%D9%85%D8%AD%D9%85%D9%8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7813C33-FAD1-C482-4C44-172B06BE2225}"/>
              </a:ext>
            </a:extLst>
          </p:cNvPr>
          <p:cNvSpPr>
            <a:spLocks noGrp="1"/>
          </p:cNvSpPr>
          <p:nvPr>
            <p:ph type="ctrTitle"/>
          </p:nvPr>
        </p:nvSpPr>
        <p:spPr/>
        <p:txBody>
          <a:bodyPr/>
          <a:lstStyle/>
          <a:p>
            <a:r>
              <a:rPr lang="ar-SA" dirty="0">
                <a:cs typeface="Akhbar MT" pitchFamily="2" charset="-78"/>
              </a:rPr>
              <a:t>البرمجيات</a:t>
            </a:r>
            <a:endParaRPr lang="ar-PS" dirty="0">
              <a:cs typeface="Akhbar MT" pitchFamily="2" charset="-78"/>
            </a:endParaRPr>
          </a:p>
        </p:txBody>
      </p:sp>
      <p:sp>
        <p:nvSpPr>
          <p:cNvPr id="3" name="عنوان فرعي 2">
            <a:extLst>
              <a:ext uri="{FF2B5EF4-FFF2-40B4-BE49-F238E27FC236}">
                <a16:creationId xmlns:a16="http://schemas.microsoft.com/office/drawing/2014/main" id="{A67219C0-5627-315C-A123-FF3921DE558D}"/>
              </a:ext>
            </a:extLst>
          </p:cNvPr>
          <p:cNvSpPr>
            <a:spLocks noGrp="1"/>
          </p:cNvSpPr>
          <p:nvPr>
            <p:ph type="subTitle" idx="1"/>
          </p:nvPr>
        </p:nvSpPr>
        <p:spPr/>
        <p:txBody>
          <a:bodyPr/>
          <a:lstStyle/>
          <a:p>
            <a:endParaRPr lang="ar-PS"/>
          </a:p>
        </p:txBody>
      </p:sp>
    </p:spTree>
    <p:extLst>
      <p:ext uri="{BB962C8B-B14F-4D97-AF65-F5344CB8AC3E}">
        <p14:creationId xmlns:p14="http://schemas.microsoft.com/office/powerpoint/2010/main" val="2106118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862926A-ABD6-D9C1-0D98-1B35FE720A7B}"/>
              </a:ext>
            </a:extLst>
          </p:cNvPr>
          <p:cNvSpPr>
            <a:spLocks noGrp="1"/>
          </p:cNvSpPr>
          <p:nvPr>
            <p:ph type="title"/>
          </p:nvPr>
        </p:nvSpPr>
        <p:spPr/>
        <p:txBody>
          <a:bodyPr/>
          <a:lstStyle/>
          <a:p>
            <a:pPr algn="ctr"/>
            <a:r>
              <a:rPr lang="ar-SA" dirty="0"/>
              <a:t>المترجمات</a:t>
            </a:r>
            <a:endParaRPr lang="ar-PS" dirty="0"/>
          </a:p>
        </p:txBody>
      </p:sp>
      <p:sp>
        <p:nvSpPr>
          <p:cNvPr id="3" name="عنصر نائب للمحتوى 2">
            <a:extLst>
              <a:ext uri="{FF2B5EF4-FFF2-40B4-BE49-F238E27FC236}">
                <a16:creationId xmlns:a16="http://schemas.microsoft.com/office/drawing/2014/main" id="{61974471-03A9-589B-516A-685A6F6808E8}"/>
              </a:ext>
            </a:extLst>
          </p:cNvPr>
          <p:cNvSpPr>
            <a:spLocks noGrp="1"/>
          </p:cNvSpPr>
          <p:nvPr>
            <p:ph idx="1"/>
          </p:nvPr>
        </p:nvSpPr>
        <p:spPr/>
        <p:txBody>
          <a:bodyPr/>
          <a:lstStyle/>
          <a:p>
            <a:r>
              <a:rPr lang="ar-SA" dirty="0"/>
              <a:t>هو المسؤول عن تحويل البرنامج المكتوب بإحدى لغات البرمجة عالية المستوى مثل </a:t>
            </a:r>
            <a:r>
              <a:rPr lang="en-US" dirty="0"/>
              <a:t>java</a:t>
            </a:r>
            <a:r>
              <a:rPr lang="ar-SA" dirty="0"/>
              <a:t> الى برنامج مكتوب بلغة الالة (</a:t>
            </a:r>
            <a:r>
              <a:rPr lang="en-US" dirty="0"/>
              <a:t>0,1</a:t>
            </a:r>
            <a:r>
              <a:rPr lang="ar-SA" dirty="0"/>
              <a:t>).</a:t>
            </a:r>
            <a:endParaRPr lang="ar-PS" dirty="0"/>
          </a:p>
        </p:txBody>
      </p:sp>
    </p:spTree>
    <p:extLst>
      <p:ext uri="{BB962C8B-B14F-4D97-AF65-F5344CB8AC3E}">
        <p14:creationId xmlns:p14="http://schemas.microsoft.com/office/powerpoint/2010/main" val="2017990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1960098" y="2171700"/>
            <a:ext cx="9108930" cy="4184650"/>
          </a:xfrm>
        </p:spPr>
        <p:txBody>
          <a:bodyPr>
            <a:normAutofit/>
          </a:bodyPr>
          <a:lstStyle/>
          <a:p>
            <a:pPr algn="r" rtl="1"/>
            <a:r>
              <a:rPr lang="ar-KW" sz="2600" dirty="0"/>
              <a:t>عبار عن برامج تمت كتابتها لتقوم بعمل معين ويمكن استخدامها بعد تحميل نظام التشغيل</a:t>
            </a:r>
          </a:p>
          <a:p>
            <a:pPr algn="r" rtl="1"/>
            <a:r>
              <a:rPr lang="ar-KW" sz="2600" dirty="0"/>
              <a:t>امثلة: برمجيات معالج النصوص و الجداول الالكترونية و قواعد البيانات و العروض التقديمية و النشر المكتبي و تعدد الوسائط و الترفيهية</a:t>
            </a:r>
          </a:p>
          <a:p>
            <a:pPr algn="r" rtl="1"/>
            <a:endParaRPr lang="ar-KW" sz="2600" dirty="0"/>
          </a:p>
        </p:txBody>
      </p:sp>
      <p:sp>
        <p:nvSpPr>
          <p:cNvPr id="4" name="Footer Placeholder 3"/>
          <p:cNvSpPr>
            <a:spLocks noGrp="1"/>
          </p:cNvSpPr>
          <p:nvPr>
            <p:ph type="ftr" sz="quarter" idx="11"/>
          </p:nvPr>
        </p:nvSpPr>
        <p:spPr/>
        <p:txBody>
          <a:bodyPr/>
          <a:lstStyle/>
          <a:p>
            <a:r>
              <a:rPr lang="en-US"/>
              <a:t>Dr. Zaid Dashti</a:t>
            </a:r>
          </a:p>
        </p:txBody>
      </p:sp>
      <p:sp>
        <p:nvSpPr>
          <p:cNvPr id="5" name="Slide Number Placeholder 4"/>
          <p:cNvSpPr>
            <a:spLocks noGrp="1"/>
          </p:cNvSpPr>
          <p:nvPr>
            <p:ph type="sldNum" sz="quarter" idx="12"/>
          </p:nvPr>
        </p:nvSpPr>
        <p:spPr/>
        <p:txBody>
          <a:bodyPr/>
          <a:lstStyle/>
          <a:p>
            <a:fld id="{CFE4BAC9-6D41-4691-9299-18EF07EF0177}" type="slidenum">
              <a:rPr lang="en-US" smtClean="0"/>
              <a:pPr/>
              <a:t>11</a:t>
            </a:fld>
            <a:endParaRPr lang="en-US"/>
          </a:p>
        </p:txBody>
      </p:sp>
    </p:spTree>
    <p:extLst>
      <p:ext uri="{BB962C8B-B14F-4D97-AF65-F5344CB8AC3E}">
        <p14:creationId xmlns:p14="http://schemas.microsoft.com/office/powerpoint/2010/main" val="2188642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634343" y="2171700"/>
            <a:ext cx="8338457" cy="4603750"/>
          </a:xfrm>
        </p:spPr>
        <p:txBody>
          <a:bodyPr>
            <a:normAutofit lnSpcReduction="10000"/>
          </a:bodyPr>
          <a:lstStyle/>
          <a:p>
            <a:pPr algn="r" rtl="1"/>
            <a:r>
              <a:rPr lang="ar-KW" sz="2800" b="1" dirty="0"/>
              <a:t>برامج معالج النصوص </a:t>
            </a:r>
            <a:r>
              <a:rPr lang="en-US" sz="2800" b="1" dirty="0"/>
              <a:t>Word Processing</a:t>
            </a:r>
            <a:endParaRPr lang="ar-KW" sz="2800" b="1" dirty="0"/>
          </a:p>
          <a:p>
            <a:pPr lvl="1" algn="r" rtl="1"/>
            <a:r>
              <a:rPr lang="ar-KW" sz="2400" dirty="0"/>
              <a:t>تستخدم لانتاج المستندات كالرسائل والتقارير والمقالات والكتب</a:t>
            </a:r>
          </a:p>
          <a:p>
            <a:pPr lvl="1" algn="r" rtl="1"/>
            <a:r>
              <a:rPr lang="ar-KW" sz="2400" dirty="0"/>
              <a:t>مثال على هذه البرامج: </a:t>
            </a:r>
            <a:r>
              <a:rPr lang="en-US" sz="2400" dirty="0"/>
              <a:t>MS-WORD</a:t>
            </a:r>
            <a:endParaRPr lang="ar-KW" sz="2400" dirty="0"/>
          </a:p>
          <a:p>
            <a:pPr lvl="1" algn="r" rtl="1"/>
            <a:endParaRPr lang="ar-KW" sz="2400" dirty="0"/>
          </a:p>
          <a:p>
            <a:pPr algn="r" rtl="1"/>
            <a:r>
              <a:rPr lang="ar-KW" sz="2800" b="1" dirty="0"/>
              <a:t>برامج الجداول الالكترونيه </a:t>
            </a:r>
            <a:r>
              <a:rPr lang="en-US" sz="2800" b="1" dirty="0"/>
              <a:t>Spreadsheets</a:t>
            </a:r>
            <a:endParaRPr lang="ar-KW" sz="2800" b="1" dirty="0"/>
          </a:p>
          <a:p>
            <a:pPr lvl="1" algn="r" rtl="1"/>
            <a:r>
              <a:rPr lang="ar-KW" sz="2400" dirty="0"/>
              <a:t>تستخدم لاعداد الميزانيه الشهريه والرواتب وعمل تصورات مستقبليه للمستوى المالي للشركه</a:t>
            </a:r>
          </a:p>
          <a:p>
            <a:pPr lvl="1" algn="r" rtl="1"/>
            <a:r>
              <a:rPr lang="ar-KW" sz="2400" dirty="0"/>
              <a:t>يستعمل من قبل المهندسين وموظفي البنوك والمديرين الماليين</a:t>
            </a:r>
          </a:p>
          <a:p>
            <a:pPr lvl="1" algn="r" rtl="1"/>
            <a:r>
              <a:rPr lang="ar-KW" sz="2400" dirty="0"/>
              <a:t>مثال على هذه البرامج: </a:t>
            </a:r>
            <a:r>
              <a:rPr lang="en-US" sz="2400" dirty="0"/>
              <a:t>MS-EXCEL</a:t>
            </a:r>
            <a:endParaRPr lang="ar-KW" sz="2400" dirty="0"/>
          </a:p>
          <a:p>
            <a:pPr lvl="1" algn="r" rtl="1"/>
            <a:endParaRPr lang="ar-KW" sz="24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12</a:t>
            </a:fld>
            <a:endParaRPr lang="en-US"/>
          </a:p>
        </p:txBody>
      </p:sp>
    </p:spTree>
    <p:extLst>
      <p:ext uri="{BB962C8B-B14F-4D97-AF65-F5344CB8AC3E}">
        <p14:creationId xmlns:p14="http://schemas.microsoft.com/office/powerpoint/2010/main" val="2080725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309751" y="2171700"/>
            <a:ext cx="8349343" cy="4581979"/>
          </a:xfrm>
        </p:spPr>
        <p:txBody>
          <a:bodyPr>
            <a:noAutofit/>
          </a:bodyPr>
          <a:lstStyle/>
          <a:p>
            <a:pPr algn="r" rtl="1"/>
            <a:r>
              <a:rPr lang="ar-KW" sz="2800" b="1" dirty="0"/>
              <a:t>برامج قواعد البيانات </a:t>
            </a:r>
            <a:r>
              <a:rPr lang="en-US" sz="2800" b="1" dirty="0"/>
              <a:t>Database</a:t>
            </a:r>
            <a:endParaRPr lang="ar-KW" sz="2800" b="1" dirty="0"/>
          </a:p>
          <a:p>
            <a:pPr lvl="1" algn="r" rtl="1"/>
            <a:r>
              <a:rPr lang="ar-KW" sz="2400" dirty="0"/>
              <a:t>تستخدم لتخزين واستخراج المعلومات وذلك بإعداد جداول والربط بينها</a:t>
            </a:r>
          </a:p>
          <a:p>
            <a:pPr lvl="1" algn="r" rtl="1"/>
            <a:r>
              <a:rPr lang="ar-KW" sz="2400" dirty="0"/>
              <a:t>مثال: تخزين معلومات الطلاب وكشف درجاتهم</a:t>
            </a:r>
          </a:p>
          <a:p>
            <a:pPr lvl="1" algn="r" rtl="1"/>
            <a:r>
              <a:rPr lang="ar-KW" sz="2400" dirty="0"/>
              <a:t>مثال على هذه البرامج: </a:t>
            </a:r>
            <a:r>
              <a:rPr lang="en-US" sz="2400" dirty="0"/>
              <a:t>MS-ACCESS</a:t>
            </a:r>
            <a:endParaRPr lang="ar-KW" sz="2400" dirty="0"/>
          </a:p>
          <a:p>
            <a:pPr lvl="1" algn="r" rtl="1"/>
            <a:endParaRPr lang="ar-KW" sz="2400" dirty="0"/>
          </a:p>
          <a:p>
            <a:pPr algn="r" rtl="1"/>
            <a:r>
              <a:rPr lang="ar-KW" sz="2800" b="1" dirty="0"/>
              <a:t>النشر المكتبي </a:t>
            </a:r>
            <a:r>
              <a:rPr lang="en-US" sz="2800" b="1" dirty="0"/>
              <a:t>Desktop Publisher</a:t>
            </a:r>
            <a:endParaRPr lang="ar-KW" sz="2800" b="1" dirty="0"/>
          </a:p>
          <a:p>
            <a:pPr lvl="1" algn="r" rtl="1"/>
            <a:r>
              <a:rPr lang="ar-KW" sz="2400" dirty="0"/>
              <a:t>يتيح ادخال النصوص والرسوم والصور في مجموعه متنوعه من التنسيقات وسهوله وضعها في أعمده</a:t>
            </a:r>
          </a:p>
          <a:p>
            <a:pPr lvl="1" algn="r" rtl="1"/>
            <a:r>
              <a:rPr lang="ar-KW" sz="2400" dirty="0"/>
              <a:t>يستخدم لإنشاء مجله اسبوعيه أو إصدار الصحف</a:t>
            </a:r>
          </a:p>
          <a:p>
            <a:pPr lvl="1" algn="r" rtl="1"/>
            <a:r>
              <a:rPr lang="ar-KW" sz="2400" dirty="0"/>
              <a:t>مثال على هذه البرامج: </a:t>
            </a:r>
            <a:r>
              <a:rPr lang="en-US" sz="2400" dirty="0"/>
              <a:t>Adobe Photoshop</a:t>
            </a:r>
            <a:endParaRPr lang="ar-KW" sz="24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13</a:t>
            </a:fld>
            <a:endParaRPr lang="en-US"/>
          </a:p>
        </p:txBody>
      </p:sp>
    </p:spTree>
    <p:extLst>
      <p:ext uri="{BB962C8B-B14F-4D97-AF65-F5344CB8AC3E}">
        <p14:creationId xmlns:p14="http://schemas.microsoft.com/office/powerpoint/2010/main" val="1405422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688771" y="2286907"/>
            <a:ext cx="8284029" cy="4571093"/>
          </a:xfrm>
        </p:spPr>
        <p:txBody>
          <a:bodyPr>
            <a:normAutofit/>
          </a:bodyPr>
          <a:lstStyle/>
          <a:p>
            <a:pPr algn="r" rtl="1"/>
            <a:r>
              <a:rPr lang="ar-KW" sz="2800" b="1" dirty="0"/>
              <a:t>برامج العروض التقديمية </a:t>
            </a:r>
            <a:r>
              <a:rPr lang="en-US" sz="2800" b="1" dirty="0"/>
              <a:t>Presentations</a:t>
            </a:r>
            <a:endParaRPr lang="ar-KW" sz="2800" b="1" dirty="0"/>
          </a:p>
          <a:p>
            <a:pPr lvl="1" algn="r" rtl="1"/>
            <a:r>
              <a:rPr lang="ar-KW" sz="2400" dirty="0"/>
              <a:t>تستخدم لعرض معلومات اما جمهور وطباعتها على شرائح عرض </a:t>
            </a:r>
            <a:r>
              <a:rPr lang="en-US" sz="2400" dirty="0"/>
              <a:t>Slides</a:t>
            </a:r>
          </a:p>
          <a:p>
            <a:pPr lvl="1" algn="r" rtl="1"/>
            <a:r>
              <a:rPr lang="ar-KW" sz="2400" dirty="0"/>
              <a:t>مثال على هذه البرامج: </a:t>
            </a:r>
            <a:r>
              <a:rPr lang="en-US" sz="2400" dirty="0"/>
              <a:t>MS-PowerPoint</a:t>
            </a:r>
            <a:endParaRPr lang="ar-KW" sz="2400" dirty="0"/>
          </a:p>
          <a:p>
            <a:pPr lvl="1" algn="r" rtl="1"/>
            <a:endParaRPr lang="ar-KW" sz="2400" dirty="0"/>
          </a:p>
          <a:p>
            <a:pPr algn="r" rtl="1"/>
            <a:r>
              <a:rPr lang="ar-KW" sz="2800" b="1" dirty="0"/>
              <a:t>برامج استعراض الويب </a:t>
            </a:r>
            <a:r>
              <a:rPr lang="en-US" sz="2800" b="1" dirty="0"/>
              <a:t>Web Browsing</a:t>
            </a:r>
            <a:endParaRPr lang="ar-KW" sz="2800" b="1" dirty="0"/>
          </a:p>
          <a:p>
            <a:pPr lvl="1" algn="r" rtl="1"/>
            <a:r>
              <a:rPr lang="ar-KW" sz="2400" dirty="0"/>
              <a:t>تتيح للمستخدم استعراض صفحات الويب</a:t>
            </a:r>
          </a:p>
          <a:p>
            <a:pPr lvl="1" algn="r" rtl="1"/>
            <a:r>
              <a:rPr lang="ar-KW" sz="2400" dirty="0"/>
              <a:t>مثال على هذه البرامج: </a:t>
            </a:r>
            <a:r>
              <a:rPr lang="en-US" sz="2400" dirty="0"/>
              <a:t>Internet Explorer</a:t>
            </a:r>
            <a:r>
              <a:rPr lang="ar-KW" sz="2400" dirty="0"/>
              <a:t> ، </a:t>
            </a:r>
            <a:r>
              <a:rPr lang="en-US" sz="2400" dirty="0"/>
              <a:t>Firefox</a:t>
            </a:r>
            <a:r>
              <a:rPr lang="ar-KW" sz="2400" dirty="0"/>
              <a:t> ، </a:t>
            </a:r>
            <a:r>
              <a:rPr lang="en-US" sz="2400" dirty="0" err="1"/>
              <a:t>Googel</a:t>
            </a:r>
            <a:r>
              <a:rPr lang="en-US" sz="2400" dirty="0"/>
              <a:t> </a:t>
            </a:r>
            <a:r>
              <a:rPr lang="en-US" sz="2400" dirty="0" err="1"/>
              <a:t>chrom</a:t>
            </a:r>
            <a:endParaRPr lang="ar-KW" sz="24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14</a:t>
            </a:fld>
            <a:endParaRPr lang="en-US"/>
          </a:p>
        </p:txBody>
      </p:sp>
    </p:spTree>
    <p:extLst>
      <p:ext uri="{BB962C8B-B14F-4D97-AF65-F5344CB8AC3E}">
        <p14:creationId xmlns:p14="http://schemas.microsoft.com/office/powerpoint/2010/main" val="3756483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536371" y="2171700"/>
            <a:ext cx="8284029" cy="4571093"/>
          </a:xfrm>
        </p:spPr>
        <p:txBody>
          <a:bodyPr>
            <a:normAutofit lnSpcReduction="10000"/>
          </a:bodyPr>
          <a:lstStyle/>
          <a:p>
            <a:pPr algn="r" rtl="1"/>
            <a:r>
              <a:rPr lang="ar-KW" sz="2800" b="1" dirty="0"/>
              <a:t>برامج البريد الالكتروني </a:t>
            </a:r>
            <a:r>
              <a:rPr lang="en-US" sz="2800" b="1" dirty="0"/>
              <a:t>E-mailing Applications</a:t>
            </a:r>
            <a:endParaRPr lang="ar-KW" sz="2800" b="1" dirty="0"/>
          </a:p>
          <a:p>
            <a:pPr lvl="1" algn="r" rtl="1"/>
            <a:r>
              <a:rPr lang="ar-KW" sz="2200" dirty="0"/>
              <a:t>تتيح للمستخدم كتابة وقراءة رسائل عبر الشبكة</a:t>
            </a:r>
          </a:p>
          <a:p>
            <a:pPr lvl="1" algn="r" rtl="1"/>
            <a:r>
              <a:rPr lang="ar-KW" dirty="0"/>
              <a:t>يمكن ادراج ملف نص او صوت او صورة مع الرسالة</a:t>
            </a:r>
          </a:p>
          <a:p>
            <a:pPr lvl="1" algn="r" rtl="1"/>
            <a:r>
              <a:rPr lang="ar-KW" sz="2200" dirty="0"/>
              <a:t>يمكن حفظ وحذف الرسالة و اعادة ارسالها لعدة اشخاص و طباعتها</a:t>
            </a:r>
          </a:p>
          <a:p>
            <a:pPr lvl="1" algn="r" rtl="1"/>
            <a:r>
              <a:rPr lang="ar-KW" dirty="0"/>
              <a:t>مثال: برامج </a:t>
            </a:r>
            <a:r>
              <a:rPr lang="en-US" dirty="0"/>
              <a:t>Outlook Express, Microsoft Outlook</a:t>
            </a:r>
            <a:endParaRPr lang="ar-KW" dirty="0"/>
          </a:p>
          <a:p>
            <a:pPr algn="r" rtl="1"/>
            <a:endParaRPr lang="ar-KW" sz="2400" b="1" dirty="0"/>
          </a:p>
          <a:p>
            <a:pPr algn="r" rtl="1"/>
            <a:r>
              <a:rPr lang="ar-KW" sz="2400" b="1" dirty="0"/>
              <a:t>برامج تحرير الصور </a:t>
            </a:r>
            <a:r>
              <a:rPr lang="en-US" sz="2400" b="1" dirty="0"/>
              <a:t>Photo Editing Software</a:t>
            </a:r>
            <a:endParaRPr lang="ar-KW" sz="2400" b="1" dirty="0"/>
          </a:p>
          <a:p>
            <a:pPr lvl="1" algn="r" rtl="1"/>
            <a:r>
              <a:rPr lang="ar-KW" sz="2200" dirty="0"/>
              <a:t>برامج مخصصه للتعامل مع الصور الرقمية حيث تحتوي على الادوات الاساسية للتعديل مثل قلب الصورة وتصغير او تكبير حجمها واظافه بعض التأثيرات عليها</a:t>
            </a:r>
          </a:p>
          <a:p>
            <a:pPr lvl="1" algn="r" rtl="1"/>
            <a:r>
              <a:rPr lang="ar-KW" dirty="0"/>
              <a:t>أمثلة على هذه البرامج: </a:t>
            </a:r>
            <a:r>
              <a:rPr lang="en-US" dirty="0"/>
              <a:t>Adobe Photoshop</a:t>
            </a:r>
            <a:endParaRPr lang="ar-KW" sz="22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15</a:t>
            </a:fld>
            <a:endParaRPr lang="en-US"/>
          </a:p>
        </p:txBody>
      </p:sp>
    </p:spTree>
    <p:extLst>
      <p:ext uri="{BB962C8B-B14F-4D97-AF65-F5344CB8AC3E}">
        <p14:creationId xmlns:p14="http://schemas.microsoft.com/office/powerpoint/2010/main" val="2933714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dirty="0"/>
              <a:t>البرمجيات التطبيقية</a:t>
            </a:r>
            <a:br>
              <a:rPr lang="ar-KW" dirty="0"/>
            </a:br>
            <a:r>
              <a:rPr lang="en-US" dirty="0"/>
              <a:t>Application Software</a:t>
            </a:r>
          </a:p>
        </p:txBody>
      </p:sp>
      <p:sp>
        <p:nvSpPr>
          <p:cNvPr id="3" name="Content Placeholder 2"/>
          <p:cNvSpPr>
            <a:spLocks noGrp="1"/>
          </p:cNvSpPr>
          <p:nvPr>
            <p:ph idx="1"/>
          </p:nvPr>
        </p:nvSpPr>
        <p:spPr>
          <a:xfrm>
            <a:off x="2030185" y="2026997"/>
            <a:ext cx="8284029" cy="4571093"/>
          </a:xfrm>
        </p:spPr>
        <p:txBody>
          <a:bodyPr>
            <a:normAutofit/>
          </a:bodyPr>
          <a:lstStyle/>
          <a:p>
            <a:pPr algn="r" rtl="1"/>
            <a:r>
              <a:rPr lang="ar-KW" sz="2800" b="1" dirty="0"/>
              <a:t>العاب الحاسوب </a:t>
            </a:r>
            <a:r>
              <a:rPr lang="en-US" sz="2800" b="1" dirty="0"/>
              <a:t>Computer Games</a:t>
            </a:r>
            <a:endParaRPr lang="ar-KW" dirty="0"/>
          </a:p>
          <a:p>
            <a:pPr lvl="1" algn="r" rtl="1"/>
            <a:r>
              <a:rPr lang="ar-KW" sz="2600" dirty="0"/>
              <a:t>هي العاب يمارسها الاشخاص باستخدام الحاسوب</a:t>
            </a:r>
          </a:p>
          <a:p>
            <a:pPr lvl="1" algn="r" rtl="1"/>
            <a:r>
              <a:rPr lang="ar-KW" sz="2600" dirty="0"/>
              <a:t>يطورها اشخاص متخصصون ويتم توزيعها ونشرها على اقراص </a:t>
            </a:r>
            <a:r>
              <a:rPr lang="en-US" sz="2600" dirty="0"/>
              <a:t>CD</a:t>
            </a:r>
            <a:r>
              <a:rPr lang="ar-KW" sz="2600" dirty="0"/>
              <a:t> او </a:t>
            </a:r>
            <a:r>
              <a:rPr lang="en-US" sz="2600" dirty="0"/>
              <a:t>DVD</a:t>
            </a:r>
            <a:r>
              <a:rPr lang="ar-KW" sz="2600" dirty="0"/>
              <a:t> او يتم تحميلها من الانترنت</a:t>
            </a:r>
            <a:endParaRPr lang="en-US" sz="2600" dirty="0"/>
          </a:p>
        </p:txBody>
      </p:sp>
      <p:sp>
        <p:nvSpPr>
          <p:cNvPr id="5" name="Footer Placeholder 4"/>
          <p:cNvSpPr>
            <a:spLocks noGrp="1"/>
          </p:cNvSpPr>
          <p:nvPr>
            <p:ph type="ftr" sz="quarter" idx="11"/>
          </p:nvPr>
        </p:nvSpPr>
        <p:spPr/>
        <p:txBody>
          <a:bodyPr/>
          <a:lstStyle/>
          <a:p>
            <a:r>
              <a:rPr lang="en-US"/>
              <a:t>Dr. Zaid Dashti</a:t>
            </a:r>
          </a:p>
        </p:txBody>
      </p:sp>
      <p:sp>
        <p:nvSpPr>
          <p:cNvPr id="7" name="Slide Number Placeholder 6"/>
          <p:cNvSpPr>
            <a:spLocks noGrp="1"/>
          </p:cNvSpPr>
          <p:nvPr>
            <p:ph type="sldNum" sz="quarter" idx="12"/>
          </p:nvPr>
        </p:nvSpPr>
        <p:spPr/>
        <p:txBody>
          <a:bodyPr/>
          <a:lstStyle/>
          <a:p>
            <a:fld id="{CFE4BAC9-6D41-4691-9299-18EF07EF0177}" type="slidenum">
              <a:rPr lang="en-US" smtClean="0"/>
              <a:pPr/>
              <a:t>16</a:t>
            </a:fld>
            <a:endParaRPr lang="en-US"/>
          </a:p>
        </p:txBody>
      </p:sp>
    </p:spTree>
    <p:extLst>
      <p:ext uri="{BB962C8B-B14F-4D97-AF65-F5344CB8AC3E}">
        <p14:creationId xmlns:p14="http://schemas.microsoft.com/office/powerpoint/2010/main" val="691844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24978-F194-46B0-AAFF-C75D463385FE}"/>
              </a:ext>
            </a:extLst>
          </p:cNvPr>
          <p:cNvSpPr>
            <a:spLocks noGrp="1"/>
          </p:cNvSpPr>
          <p:nvPr>
            <p:ph type="title"/>
          </p:nvPr>
        </p:nvSpPr>
        <p:spPr>
          <a:xfrm>
            <a:off x="913775" y="471056"/>
            <a:ext cx="10364451" cy="908858"/>
          </a:xfrm>
        </p:spPr>
        <p:txBody>
          <a:bodyPr>
            <a:normAutofit/>
          </a:bodyPr>
          <a:lstStyle/>
          <a:p>
            <a:pPr algn="r"/>
            <a:r>
              <a:rPr lang="ar-EG" sz="4400" b="1" dirty="0"/>
              <a:t>الملفات</a:t>
            </a:r>
            <a:endParaRPr lang="en-GB" sz="4400" b="1" dirty="0"/>
          </a:p>
        </p:txBody>
      </p:sp>
      <p:sp>
        <p:nvSpPr>
          <p:cNvPr id="3" name="Content Placeholder 2">
            <a:extLst>
              <a:ext uri="{FF2B5EF4-FFF2-40B4-BE49-F238E27FC236}">
                <a16:creationId xmlns:a16="http://schemas.microsoft.com/office/drawing/2014/main" id="{4DF1D5C4-08D5-4A62-A670-B62B351DE346}"/>
              </a:ext>
            </a:extLst>
          </p:cNvPr>
          <p:cNvSpPr txBox="1">
            <a:spLocks/>
          </p:cNvSpPr>
          <p:nvPr/>
        </p:nvSpPr>
        <p:spPr>
          <a:xfrm>
            <a:off x="913775" y="2214694"/>
            <a:ext cx="10363826" cy="3424107"/>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algn="r" rtl="1"/>
            <a:r>
              <a:rPr lang="ar-EG" sz="3200" dirty="0"/>
              <a:t>يتكون اسم الملف من:</a:t>
            </a:r>
          </a:p>
          <a:p>
            <a:pPr algn="r" rtl="1"/>
            <a:r>
              <a:rPr lang="ar-EG" sz="3200" dirty="0"/>
              <a:t>1. اسم</a:t>
            </a:r>
          </a:p>
          <a:p>
            <a:pPr algn="r" rtl="1"/>
            <a:r>
              <a:rPr lang="ar-EG" sz="3200" dirty="0"/>
              <a:t>2. امتداد: يحدد نوع البيانات داخل الملف. </a:t>
            </a:r>
          </a:p>
          <a:p>
            <a:pPr algn="r" rtl="1"/>
            <a:r>
              <a:rPr lang="ar-EG" sz="3200" dirty="0"/>
              <a:t>مثال:   </a:t>
            </a:r>
            <a:r>
              <a:rPr lang="en-US" sz="3200" dirty="0"/>
              <a:t>Introduction.doc</a:t>
            </a:r>
          </a:p>
          <a:p>
            <a:pPr marL="0" indent="0" algn="r" rtl="1">
              <a:buNone/>
            </a:pPr>
            <a:r>
              <a:rPr lang="en-US" sz="3200" dirty="0"/>
              <a:t>Lecture1.ppt                      </a:t>
            </a:r>
            <a:endParaRPr lang="ar-EG" sz="3200" dirty="0"/>
          </a:p>
        </p:txBody>
      </p:sp>
    </p:spTree>
    <p:extLst>
      <p:ext uri="{BB962C8B-B14F-4D97-AF65-F5344CB8AC3E}">
        <p14:creationId xmlns:p14="http://schemas.microsoft.com/office/powerpoint/2010/main" val="1792370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a:extLst>
              <a:ext uri="{FF2B5EF4-FFF2-40B4-BE49-F238E27FC236}">
                <a16:creationId xmlns:a16="http://schemas.microsoft.com/office/drawing/2014/main" id="{3ABF525D-5F98-4901-827E-CB84D207F53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a:spcBef>
                <a:spcPct val="0"/>
              </a:spcBef>
              <a:buClrTx/>
              <a:buFontTx/>
              <a:buNone/>
            </a:pPr>
            <a:fld id="{7A35F2B0-6B9F-4F17-A48A-275EF5E5DC65}" type="slidenum">
              <a:rPr lang="en-US" altLang="en-US" sz="1400" b="0">
                <a:solidFill>
                  <a:srgbClr val="FFFFFF"/>
                </a:solidFill>
                <a:cs typeface="Arial" panose="020B0604020202020204" pitchFamily="34" charset="0"/>
              </a:rPr>
              <a:pPr>
                <a:spcBef>
                  <a:spcPct val="0"/>
                </a:spcBef>
                <a:buClrTx/>
                <a:buFontTx/>
                <a:buNone/>
              </a:pPr>
              <a:t>18</a:t>
            </a:fld>
            <a:endParaRPr lang="en-US" altLang="en-US" sz="1400" b="0">
              <a:solidFill>
                <a:srgbClr val="FFFFFF"/>
              </a:solidFill>
              <a:cs typeface="Arial" panose="020B0604020202020204" pitchFamily="34" charset="0"/>
            </a:endParaRPr>
          </a:p>
        </p:txBody>
      </p:sp>
      <p:sp>
        <p:nvSpPr>
          <p:cNvPr id="51203" name="Rectangle 2">
            <a:extLst>
              <a:ext uri="{FF2B5EF4-FFF2-40B4-BE49-F238E27FC236}">
                <a16:creationId xmlns:a16="http://schemas.microsoft.com/office/drawing/2014/main" id="{70640026-B5E7-44BB-B3BC-75655CBF438C}"/>
              </a:ext>
            </a:extLst>
          </p:cNvPr>
          <p:cNvSpPr>
            <a:spLocks noGrp="1" noChangeArrowheads="1"/>
          </p:cNvSpPr>
          <p:nvPr>
            <p:ph type="title"/>
          </p:nvPr>
        </p:nvSpPr>
        <p:spPr>
          <a:xfrm>
            <a:off x="1981200" y="190500"/>
            <a:ext cx="8229600" cy="762000"/>
          </a:xfrm>
        </p:spPr>
        <p:txBody>
          <a:bodyPr/>
          <a:lstStyle/>
          <a:p>
            <a:pPr algn="ctr" eaLnBrk="1" hangingPunct="1"/>
            <a:r>
              <a:rPr lang="ar-EG" altLang="en-US" dirty="0"/>
              <a:t>أشهر الامتدادات المستخدمة </a:t>
            </a:r>
            <a:endParaRPr lang="en-US" altLang="en-US" dirty="0"/>
          </a:p>
        </p:txBody>
      </p:sp>
      <p:graphicFrame>
        <p:nvGraphicFramePr>
          <p:cNvPr id="18538" name="Group 106">
            <a:extLst>
              <a:ext uri="{FF2B5EF4-FFF2-40B4-BE49-F238E27FC236}">
                <a16:creationId xmlns:a16="http://schemas.microsoft.com/office/drawing/2014/main" id="{EBA0C0F7-FCF6-4E7D-B046-3EA1110E08DC}"/>
              </a:ext>
            </a:extLst>
          </p:cNvPr>
          <p:cNvGraphicFramePr>
            <a:graphicFrameLocks noGrp="1"/>
          </p:cNvGraphicFramePr>
          <p:nvPr>
            <p:ph sz="half" idx="2"/>
            <p:extLst>
              <p:ext uri="{D42A27DB-BD31-4B8C-83A1-F6EECF244321}">
                <p14:modId xmlns:p14="http://schemas.microsoft.com/office/powerpoint/2010/main" val="1662740263"/>
              </p:ext>
            </p:extLst>
          </p:nvPr>
        </p:nvGraphicFramePr>
        <p:xfrm>
          <a:off x="3505200" y="1066800"/>
          <a:ext cx="5257800" cy="5029200"/>
        </p:xfrm>
        <a:graphic>
          <a:graphicData uri="http://schemas.openxmlformats.org/drawingml/2006/table">
            <a:tbl>
              <a:tblPr/>
              <a:tblGrid>
                <a:gridCol w="2019300">
                  <a:extLst>
                    <a:ext uri="{9D8B030D-6E8A-4147-A177-3AD203B41FA5}">
                      <a16:colId xmlns:a16="http://schemas.microsoft.com/office/drawing/2014/main" val="20000"/>
                    </a:ext>
                  </a:extLst>
                </a:gridCol>
                <a:gridCol w="3238500">
                  <a:extLst>
                    <a:ext uri="{9D8B030D-6E8A-4147-A177-3AD203B41FA5}">
                      <a16:colId xmlns:a16="http://schemas.microsoft.com/office/drawing/2014/main" val="20001"/>
                    </a:ext>
                  </a:extLst>
                </a:gridCol>
              </a:tblGrid>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chemeClr val="bg1"/>
                          </a:solidFill>
                          <a:effectLst>
                            <a:outerShdw blurRad="38100" dist="38100" dir="2700000" algn="tl">
                              <a:srgbClr val="C0C0C0"/>
                            </a:outerShdw>
                          </a:effectLst>
                          <a:latin typeface="Arial" pitchFamily="34" charset="0"/>
                        </a:rPr>
                        <a:t>Extension</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chemeClr val="bg1"/>
                          </a:solidFill>
                          <a:effectLst>
                            <a:outerShdw blurRad="38100" dist="38100" dir="2700000" algn="tl">
                              <a:srgbClr val="C0C0C0"/>
                            </a:outerShdw>
                          </a:effectLst>
                          <a:latin typeface="Arial" pitchFamily="34" charset="0"/>
                        </a:rPr>
                        <a:t>File Type</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.exe</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Program Application</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1"/>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Arial" pitchFamily="34" charset="0"/>
                        </a:rPr>
                        <a:t>.doc</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Microsoft Word</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2"/>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.xls</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Microsoft Excel</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3"/>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.ppt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Microsoft Power Point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4"/>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.mdb</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Microsoft Access</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5"/>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.pdf</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Adobe</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6"/>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.txt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Simple Text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7"/>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.htm or .html</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Web Pages</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8"/>
                  </a:ext>
                </a:extLst>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.rtf</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Rich Text Format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09"/>
                  </a:ext>
                </a:extLst>
              </a:tr>
              <a:tr h="2047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rPr>
                        <a:t>.jpeg or .jpg</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Arial" pitchFamily="34" charset="0"/>
                        </a:rPr>
                        <a:t>Image Format</a:t>
                      </a:r>
                    </a:p>
                  </a:txBody>
                  <a:tcPr horzOverflow="overflow">
                    <a:lnL w="38100" cap="flat" cmpd="sng" algn="ctr">
                      <a:solidFill>
                        <a:srgbClr val="666699"/>
                      </a:solidFill>
                      <a:prstDash val="solid"/>
                      <a:round/>
                      <a:headEnd type="none" w="med" len="med"/>
                      <a:tailEnd type="none" w="med" len="med"/>
                    </a:lnL>
                    <a:lnR w="38100" cap="flat" cmpd="sng" algn="ctr">
                      <a:solidFill>
                        <a:srgbClr val="666699"/>
                      </a:solidFill>
                      <a:prstDash val="solid"/>
                      <a:round/>
                      <a:headEnd type="none" w="med" len="med"/>
                      <a:tailEnd type="none" w="med" len="med"/>
                    </a:lnR>
                    <a:lnT w="38100" cap="flat" cmpd="sng" algn="ctr">
                      <a:solidFill>
                        <a:srgbClr val="666699"/>
                      </a:solidFill>
                      <a:prstDash val="solid"/>
                      <a:round/>
                      <a:headEnd type="none" w="med" len="med"/>
                      <a:tailEnd type="none" w="med" len="med"/>
                    </a:lnT>
                    <a:lnB w="38100" cap="flat" cmpd="sng" algn="ctr">
                      <a:solidFill>
                        <a:srgbClr val="666699"/>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147919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58CC61A-42B5-D947-67F2-F9A2C4F8A25E}"/>
              </a:ext>
            </a:extLst>
          </p:cNvPr>
          <p:cNvSpPr>
            <a:spLocks noGrp="1"/>
          </p:cNvSpPr>
          <p:nvPr>
            <p:ph type="title"/>
          </p:nvPr>
        </p:nvSpPr>
        <p:spPr/>
        <p:txBody>
          <a:bodyPr/>
          <a:lstStyle/>
          <a:p>
            <a:pPr algn="r"/>
            <a:r>
              <a:rPr lang="ar-SA" dirty="0"/>
              <a:t>العمليات على الملفات</a:t>
            </a:r>
            <a:endParaRPr lang="ar-PS" dirty="0"/>
          </a:p>
        </p:txBody>
      </p:sp>
      <p:sp>
        <p:nvSpPr>
          <p:cNvPr id="3" name="عنصر نائب للمحتوى 2">
            <a:extLst>
              <a:ext uri="{FF2B5EF4-FFF2-40B4-BE49-F238E27FC236}">
                <a16:creationId xmlns:a16="http://schemas.microsoft.com/office/drawing/2014/main" id="{B5A0980A-3F07-F29E-D406-50B925C73722}"/>
              </a:ext>
            </a:extLst>
          </p:cNvPr>
          <p:cNvSpPr>
            <a:spLocks noGrp="1"/>
          </p:cNvSpPr>
          <p:nvPr>
            <p:ph idx="1"/>
          </p:nvPr>
        </p:nvSpPr>
        <p:spPr/>
        <p:txBody>
          <a:bodyPr/>
          <a:lstStyle/>
          <a:p>
            <a:pPr>
              <a:spcBef>
                <a:spcPct val="50000"/>
              </a:spcBef>
            </a:pPr>
            <a:r>
              <a:rPr lang="ar-SA" altLang="ar-PS" dirty="0">
                <a:solidFill>
                  <a:srgbClr val="212529"/>
                </a:solidFill>
                <a:latin typeface="American Typewriter"/>
                <a:cs typeface="+mj-cs"/>
              </a:rPr>
              <a:t>إنشاء</a:t>
            </a:r>
            <a:r>
              <a:rPr lang="ar-SA" altLang="ar-PS" sz="2000" dirty="0">
                <a:solidFill>
                  <a:srgbClr val="993366"/>
                </a:solidFill>
                <a:latin typeface="Calibri" panose="020F0502020204030204" pitchFamily="34" charset="0"/>
                <a:cs typeface="Monotype Koufi" pitchFamily="2" charset="-78"/>
              </a:rPr>
              <a:t> </a:t>
            </a:r>
            <a:r>
              <a:rPr lang="ar-SA" altLang="ar-PS" dirty="0">
                <a:solidFill>
                  <a:srgbClr val="212529"/>
                </a:solidFill>
                <a:latin typeface="American Typewriter"/>
                <a:cs typeface="+mj-cs"/>
              </a:rPr>
              <a:t>ملف</a:t>
            </a:r>
          </a:p>
          <a:p>
            <a:pPr>
              <a:spcBef>
                <a:spcPct val="50000"/>
              </a:spcBef>
            </a:pPr>
            <a:r>
              <a:rPr lang="ar-SA" altLang="ar-PS" dirty="0">
                <a:solidFill>
                  <a:srgbClr val="212529"/>
                </a:solidFill>
                <a:latin typeface="American Typewriter"/>
                <a:cs typeface="+mj-cs"/>
              </a:rPr>
              <a:t>إعادة تسمية الملف</a:t>
            </a:r>
          </a:p>
          <a:p>
            <a:pPr>
              <a:spcBef>
                <a:spcPct val="50000"/>
              </a:spcBef>
            </a:pPr>
            <a:r>
              <a:rPr lang="ar-SA" altLang="ar-PS" dirty="0">
                <a:solidFill>
                  <a:srgbClr val="212529"/>
                </a:solidFill>
                <a:latin typeface="American Typewriter"/>
                <a:cs typeface="+mj-cs"/>
              </a:rPr>
              <a:t>نسخ الملف</a:t>
            </a:r>
          </a:p>
          <a:p>
            <a:pPr>
              <a:spcBef>
                <a:spcPct val="50000"/>
              </a:spcBef>
            </a:pPr>
            <a:r>
              <a:rPr lang="ar-SA" altLang="ar-PS" dirty="0">
                <a:solidFill>
                  <a:srgbClr val="212529"/>
                </a:solidFill>
                <a:latin typeface="American Typewriter"/>
                <a:cs typeface="+mj-cs"/>
              </a:rPr>
              <a:t>نقل الملف</a:t>
            </a:r>
          </a:p>
          <a:p>
            <a:pPr>
              <a:spcBef>
                <a:spcPct val="50000"/>
              </a:spcBef>
            </a:pPr>
            <a:r>
              <a:rPr lang="ar-SA" altLang="ar-PS" dirty="0">
                <a:solidFill>
                  <a:srgbClr val="212529"/>
                </a:solidFill>
                <a:latin typeface="American Typewriter"/>
                <a:cs typeface="+mj-cs"/>
              </a:rPr>
              <a:t>حذف الملف</a:t>
            </a:r>
          </a:p>
          <a:p>
            <a:endParaRPr lang="ar-PS" dirty="0"/>
          </a:p>
        </p:txBody>
      </p:sp>
    </p:spTree>
    <p:extLst>
      <p:ext uri="{BB962C8B-B14F-4D97-AF65-F5344CB8AC3E}">
        <p14:creationId xmlns:p14="http://schemas.microsoft.com/office/powerpoint/2010/main" val="316042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1520C99-27B2-CC47-5640-396C7D39DC15}"/>
              </a:ext>
            </a:extLst>
          </p:cNvPr>
          <p:cNvSpPr>
            <a:spLocks noGrp="1"/>
          </p:cNvSpPr>
          <p:nvPr>
            <p:ph type="title"/>
          </p:nvPr>
        </p:nvSpPr>
        <p:spPr/>
        <p:txBody>
          <a:bodyPr/>
          <a:lstStyle/>
          <a:p>
            <a:pPr algn="ctr"/>
            <a:r>
              <a:rPr lang="ar-SA" dirty="0"/>
              <a:t>أنواع البرمجيات</a:t>
            </a:r>
            <a:endParaRPr lang="ar-PS" dirty="0"/>
          </a:p>
        </p:txBody>
      </p:sp>
      <p:sp>
        <p:nvSpPr>
          <p:cNvPr id="3" name="عنصر نائب للمحتوى 2">
            <a:extLst>
              <a:ext uri="{FF2B5EF4-FFF2-40B4-BE49-F238E27FC236}">
                <a16:creationId xmlns:a16="http://schemas.microsoft.com/office/drawing/2014/main" id="{C07BF28F-1CE3-BA9E-E1B0-074EEEC988F3}"/>
              </a:ext>
            </a:extLst>
          </p:cNvPr>
          <p:cNvSpPr>
            <a:spLocks noGrp="1"/>
          </p:cNvSpPr>
          <p:nvPr>
            <p:ph idx="1"/>
          </p:nvPr>
        </p:nvSpPr>
        <p:spPr/>
        <p:txBody>
          <a:bodyPr/>
          <a:lstStyle/>
          <a:p>
            <a:r>
              <a:rPr lang="ar-SA" dirty="0"/>
              <a:t>برامج النظم (</a:t>
            </a:r>
            <a:r>
              <a:rPr lang="en-US" dirty="0"/>
              <a:t>System Software</a:t>
            </a:r>
            <a:r>
              <a:rPr lang="ar-SA" dirty="0"/>
              <a:t>)</a:t>
            </a:r>
          </a:p>
          <a:p>
            <a:r>
              <a:rPr lang="ar-SA" dirty="0"/>
              <a:t>البرامج التطبيقية(ِ</a:t>
            </a:r>
            <a:r>
              <a:rPr lang="en-US" dirty="0"/>
              <a:t>Application Software</a:t>
            </a:r>
            <a:r>
              <a:rPr lang="ar-SA" dirty="0"/>
              <a:t>)</a:t>
            </a:r>
            <a:endParaRPr lang="ar-PS" dirty="0"/>
          </a:p>
        </p:txBody>
      </p:sp>
    </p:spTree>
    <p:extLst>
      <p:ext uri="{BB962C8B-B14F-4D97-AF65-F5344CB8AC3E}">
        <p14:creationId xmlns:p14="http://schemas.microsoft.com/office/powerpoint/2010/main" val="234146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6F20F54-2570-7515-507E-BFDA32DF5B3B}"/>
              </a:ext>
            </a:extLst>
          </p:cNvPr>
          <p:cNvSpPr>
            <a:spLocks noGrp="1"/>
          </p:cNvSpPr>
          <p:nvPr>
            <p:ph type="title"/>
          </p:nvPr>
        </p:nvSpPr>
        <p:spPr/>
        <p:txBody>
          <a:bodyPr/>
          <a:lstStyle/>
          <a:p>
            <a:pPr algn="r"/>
            <a:r>
              <a:rPr lang="ar-SA" dirty="0"/>
              <a:t>برامج النظم (</a:t>
            </a:r>
            <a:r>
              <a:rPr lang="en-US" dirty="0"/>
              <a:t>System Software</a:t>
            </a:r>
            <a:r>
              <a:rPr lang="ar-SA" dirty="0"/>
              <a:t>)</a:t>
            </a:r>
            <a:br>
              <a:rPr lang="ar-SA" dirty="0"/>
            </a:br>
            <a:endParaRPr lang="ar-PS" dirty="0"/>
          </a:p>
        </p:txBody>
      </p:sp>
      <p:sp>
        <p:nvSpPr>
          <p:cNvPr id="3" name="عنصر نائب للمحتوى 2">
            <a:extLst>
              <a:ext uri="{FF2B5EF4-FFF2-40B4-BE49-F238E27FC236}">
                <a16:creationId xmlns:a16="http://schemas.microsoft.com/office/drawing/2014/main" id="{44223FFE-49B1-6BEB-74E0-251534CEF88F}"/>
              </a:ext>
            </a:extLst>
          </p:cNvPr>
          <p:cNvSpPr>
            <a:spLocks noGrp="1"/>
          </p:cNvSpPr>
          <p:nvPr>
            <p:ph idx="1"/>
          </p:nvPr>
        </p:nvSpPr>
        <p:spPr/>
        <p:txBody>
          <a:bodyPr/>
          <a:lstStyle/>
          <a:p>
            <a:r>
              <a:rPr lang="ar-SA" b="0" i="0" dirty="0">
                <a:solidFill>
                  <a:srgbClr val="212529"/>
                </a:solidFill>
                <a:effectLst/>
                <a:latin typeface="American Typewriter"/>
                <a:cs typeface="+mj-cs"/>
              </a:rPr>
              <a:t>مجموعة من البرامج التي تتحكم في عمليات أجهزة </a:t>
            </a:r>
            <a:r>
              <a:rPr lang="ar-SA" dirty="0">
                <a:solidFill>
                  <a:srgbClr val="212529"/>
                </a:solidFill>
                <a:latin typeface="American Typewriter"/>
                <a:cs typeface="+mj-cs"/>
                <a:hlinkClick r:id="rId2">
                  <a:extLst>
                    <a:ext uri="{A12FA001-AC4F-418D-AE19-62706E023703}">
                      <ahyp:hlinkClr xmlns:ahyp="http://schemas.microsoft.com/office/drawing/2018/hyperlinkcolor" val="tx"/>
                    </a:ext>
                  </a:extLst>
                </a:hlinkClick>
              </a:rPr>
              <a:t>الكمبيوتر</a:t>
            </a:r>
            <a:r>
              <a:rPr lang="ar-SA" dirty="0">
                <a:solidFill>
                  <a:srgbClr val="212529"/>
                </a:solidFill>
                <a:latin typeface="American Typewriter"/>
                <a:cs typeface="+mj-cs"/>
              </a:rPr>
              <a:t> وتديرها، كما أنّه يساعد على تنفيذ البرامج بشكل صحيح.</a:t>
            </a:r>
          </a:p>
          <a:p>
            <a:pPr marL="0" indent="0">
              <a:buNone/>
            </a:pPr>
            <a:endParaRPr lang="ar-SA" dirty="0">
              <a:solidFill>
                <a:srgbClr val="212529"/>
              </a:solidFill>
              <a:latin typeface="American Typewriter"/>
              <a:cs typeface="+mj-cs"/>
            </a:endParaRPr>
          </a:p>
          <a:p>
            <a:pPr marL="0" indent="0">
              <a:buNone/>
            </a:pPr>
            <a:r>
              <a:rPr lang="ar-SA" b="1" dirty="0">
                <a:solidFill>
                  <a:srgbClr val="212529"/>
                </a:solidFill>
                <a:latin typeface="American Typewriter"/>
                <a:cs typeface="+mj-cs"/>
              </a:rPr>
              <a:t>      امثلة على برامج النظم:</a:t>
            </a:r>
          </a:p>
          <a:p>
            <a:pPr marL="0" indent="0">
              <a:buNone/>
            </a:pPr>
            <a:endParaRPr lang="ar-SA" b="1" dirty="0">
              <a:solidFill>
                <a:srgbClr val="212529"/>
              </a:solidFill>
              <a:latin typeface="American Typewriter"/>
              <a:cs typeface="+mj-cs"/>
            </a:endParaRPr>
          </a:p>
          <a:p>
            <a:pPr>
              <a:buFont typeface="Arial" panose="020B0604020202020204" pitchFamily="34" charset="0"/>
              <a:buChar char="•"/>
            </a:pPr>
            <a:r>
              <a:rPr lang="ar-SA" b="1" dirty="0">
                <a:solidFill>
                  <a:srgbClr val="212529"/>
                </a:solidFill>
                <a:latin typeface="American Typewriter"/>
                <a:cs typeface="+mj-cs"/>
              </a:rPr>
              <a:t>أ</a:t>
            </a:r>
            <a:r>
              <a:rPr lang="ar-SA" b="1" i="0" dirty="0">
                <a:solidFill>
                  <a:srgbClr val="212529"/>
                </a:solidFill>
                <a:effectLst/>
                <a:latin typeface="American Typewriter"/>
                <a:cs typeface="+mj-cs"/>
              </a:rPr>
              <a:t>نظمة التشغيل (</a:t>
            </a:r>
            <a:r>
              <a:rPr lang="en-US" b="1" i="0" dirty="0">
                <a:solidFill>
                  <a:srgbClr val="212529"/>
                </a:solidFill>
                <a:effectLst/>
                <a:latin typeface="American Typewriter"/>
                <a:cs typeface="+mj-cs"/>
              </a:rPr>
              <a:t>(Operating systems</a:t>
            </a:r>
          </a:p>
          <a:p>
            <a:pPr>
              <a:buFont typeface="Arial" panose="020B0604020202020204" pitchFamily="34" charset="0"/>
              <a:buChar char="•"/>
            </a:pPr>
            <a:r>
              <a:rPr lang="ar-SA" b="1" i="0" dirty="0">
                <a:solidFill>
                  <a:srgbClr val="212529"/>
                </a:solidFill>
                <a:effectLst/>
                <a:latin typeface="American Typewriter"/>
                <a:cs typeface="+mj-cs"/>
              </a:rPr>
              <a:t>المترجمات (</a:t>
            </a:r>
            <a:r>
              <a:rPr lang="en-US" b="1" i="0" dirty="0">
                <a:solidFill>
                  <a:srgbClr val="212529"/>
                </a:solidFill>
                <a:effectLst/>
                <a:latin typeface="American Typewriter"/>
                <a:cs typeface="+mj-cs"/>
              </a:rPr>
              <a:t>Compilers</a:t>
            </a:r>
            <a:r>
              <a:rPr lang="ar-SA" b="1" i="0" dirty="0">
                <a:solidFill>
                  <a:srgbClr val="212529"/>
                </a:solidFill>
                <a:effectLst/>
                <a:latin typeface="American Typewriter"/>
                <a:cs typeface="+mj-cs"/>
              </a:rPr>
              <a:t>)</a:t>
            </a:r>
            <a:endParaRPr lang="ar-PS" dirty="0"/>
          </a:p>
        </p:txBody>
      </p:sp>
    </p:spTree>
    <p:extLst>
      <p:ext uri="{BB962C8B-B14F-4D97-AF65-F5344CB8AC3E}">
        <p14:creationId xmlns:p14="http://schemas.microsoft.com/office/powerpoint/2010/main" val="244687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742F12-7FB4-499A-7D35-7DEA1A2F4E8C}"/>
              </a:ext>
            </a:extLst>
          </p:cNvPr>
          <p:cNvSpPr>
            <a:spLocks noGrp="1"/>
          </p:cNvSpPr>
          <p:nvPr>
            <p:ph type="title"/>
          </p:nvPr>
        </p:nvSpPr>
        <p:spPr/>
        <p:txBody>
          <a:bodyPr/>
          <a:lstStyle/>
          <a:p>
            <a:pPr algn="ctr"/>
            <a:r>
              <a:rPr lang="ar-SA" b="1" dirty="0">
                <a:solidFill>
                  <a:srgbClr val="212529"/>
                </a:solidFill>
                <a:latin typeface="American Typewriter"/>
                <a:cs typeface="+mj-cs"/>
              </a:rPr>
              <a:t>أ</a:t>
            </a:r>
            <a:r>
              <a:rPr lang="ar-SA" b="1" i="0" dirty="0">
                <a:solidFill>
                  <a:srgbClr val="212529"/>
                </a:solidFill>
                <a:effectLst/>
                <a:latin typeface="American Typewriter"/>
                <a:cs typeface="+mj-cs"/>
              </a:rPr>
              <a:t>نظمة التشغيل</a:t>
            </a:r>
            <a:endParaRPr lang="ar-PS" dirty="0"/>
          </a:p>
        </p:txBody>
      </p:sp>
      <p:sp>
        <p:nvSpPr>
          <p:cNvPr id="3" name="عنصر نائب للمحتوى 2">
            <a:extLst>
              <a:ext uri="{FF2B5EF4-FFF2-40B4-BE49-F238E27FC236}">
                <a16:creationId xmlns:a16="http://schemas.microsoft.com/office/drawing/2014/main" id="{00A1AD89-43CF-7AFF-7827-833AF9E07224}"/>
              </a:ext>
            </a:extLst>
          </p:cNvPr>
          <p:cNvSpPr>
            <a:spLocks noGrp="1"/>
          </p:cNvSpPr>
          <p:nvPr>
            <p:ph idx="1"/>
          </p:nvPr>
        </p:nvSpPr>
        <p:spPr>
          <a:xfrm>
            <a:off x="1371600" y="2285999"/>
            <a:ext cx="9601200" cy="4305993"/>
          </a:xfrm>
        </p:spPr>
        <p:txBody>
          <a:bodyPr>
            <a:normAutofit/>
          </a:bodyPr>
          <a:lstStyle/>
          <a:p>
            <a:r>
              <a:rPr lang="ar-SA" b="0" i="0" dirty="0">
                <a:solidFill>
                  <a:srgbClr val="333333"/>
                </a:solidFill>
                <a:effectLst/>
                <a:latin typeface="DroidArabicKufi-Regular"/>
              </a:rPr>
              <a:t>مجموعةٌ من البرامج الأساسية التي تُدير جهاز الحاسوب، وتنظّم جميع المهام التي يقوم بها، وتسهّل على المستخدم الاستفادة من المعدّات والملحقات التي يتكوّن منها الجهاز، كما تُمكِّنه من الاستفادة من البرامج التطبيقية المختلفة؛ مثل: برنامج معالجة النصوص، أو برامج الأعمال الحسابية.</a:t>
            </a:r>
          </a:p>
          <a:p>
            <a:r>
              <a:rPr lang="ar-SA" b="0" i="0" dirty="0">
                <a:solidFill>
                  <a:srgbClr val="333333"/>
                </a:solidFill>
                <a:effectLst/>
                <a:latin typeface="DroidArabicKufi-Regular"/>
              </a:rPr>
              <a:t>هو المسؤول عن تشغيل الجهاز وعمل بقيّة البرامج بالشكل الصحيح</a:t>
            </a:r>
          </a:p>
          <a:p>
            <a:r>
              <a:rPr lang="ar-SA" b="0" i="0" dirty="0">
                <a:solidFill>
                  <a:srgbClr val="333333"/>
                </a:solidFill>
                <a:effectLst/>
                <a:latin typeface="DroidArabicKufi-Regular"/>
              </a:rPr>
              <a:t>وهو حلقة الوصل بين المستخدم وجهاز الحاسوب</a:t>
            </a:r>
            <a:br>
              <a:rPr lang="ar-SA" dirty="0"/>
            </a:br>
            <a:br>
              <a:rPr lang="ar-SA" dirty="0"/>
            </a:br>
            <a:endParaRPr lang="ar-PS" dirty="0"/>
          </a:p>
        </p:txBody>
      </p:sp>
      <p:pic>
        <p:nvPicPr>
          <p:cNvPr id="5" name="صورة 4">
            <a:extLst>
              <a:ext uri="{FF2B5EF4-FFF2-40B4-BE49-F238E27FC236}">
                <a16:creationId xmlns:a16="http://schemas.microsoft.com/office/drawing/2014/main" id="{B2A47E99-D14B-92F5-B334-BC48787A85A7}"/>
              </a:ext>
            </a:extLst>
          </p:cNvPr>
          <p:cNvPicPr>
            <a:picLocks noChangeAspect="1"/>
          </p:cNvPicPr>
          <p:nvPr/>
        </p:nvPicPr>
        <p:blipFill>
          <a:blip r:embed="rId2"/>
          <a:stretch>
            <a:fillRect/>
          </a:stretch>
        </p:blipFill>
        <p:spPr>
          <a:xfrm>
            <a:off x="1371600" y="3429000"/>
            <a:ext cx="2095500" cy="3105150"/>
          </a:xfrm>
          <a:prstGeom prst="rect">
            <a:avLst/>
          </a:prstGeom>
        </p:spPr>
      </p:pic>
    </p:spTree>
    <p:extLst>
      <p:ext uri="{BB962C8B-B14F-4D97-AF65-F5344CB8AC3E}">
        <p14:creationId xmlns:p14="http://schemas.microsoft.com/office/powerpoint/2010/main" val="67432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8C6622-4C70-49AC-2561-6EC52776F3A0}"/>
              </a:ext>
            </a:extLst>
          </p:cNvPr>
          <p:cNvSpPr>
            <a:spLocks noGrp="1"/>
          </p:cNvSpPr>
          <p:nvPr>
            <p:ph type="title"/>
          </p:nvPr>
        </p:nvSpPr>
        <p:spPr/>
        <p:txBody>
          <a:bodyPr/>
          <a:lstStyle/>
          <a:p>
            <a:pPr algn="ctr"/>
            <a:r>
              <a:rPr lang="ar-SA" dirty="0"/>
              <a:t>مكونات نظام التشغيل</a:t>
            </a:r>
            <a:endParaRPr lang="ar-PS" dirty="0"/>
          </a:p>
        </p:txBody>
      </p:sp>
      <p:sp>
        <p:nvSpPr>
          <p:cNvPr id="3" name="عنصر نائب للمحتوى 2">
            <a:extLst>
              <a:ext uri="{FF2B5EF4-FFF2-40B4-BE49-F238E27FC236}">
                <a16:creationId xmlns:a16="http://schemas.microsoft.com/office/drawing/2014/main" id="{82DDE297-AD3A-AE15-A044-FF90489DAB9E}"/>
              </a:ext>
            </a:extLst>
          </p:cNvPr>
          <p:cNvSpPr>
            <a:spLocks noGrp="1"/>
          </p:cNvSpPr>
          <p:nvPr>
            <p:ph idx="1"/>
          </p:nvPr>
        </p:nvSpPr>
        <p:spPr>
          <a:xfrm>
            <a:off x="1371600" y="1712419"/>
            <a:ext cx="9601200" cy="4930064"/>
          </a:xfrm>
        </p:spPr>
        <p:txBody>
          <a:bodyPr/>
          <a:lstStyle/>
          <a:p>
            <a:r>
              <a:rPr lang="ar-SA" dirty="0"/>
              <a:t>المكونات المادية: مثل المعالج والذاكرة وأجهز التخزين وأجهزة الادخال والاخراج</a:t>
            </a:r>
          </a:p>
          <a:p>
            <a:r>
              <a:rPr lang="ar-SA" dirty="0"/>
              <a:t>النواه: هي الجزء من نظام التشغيل المسؤول عن إدارة المكونات المادية</a:t>
            </a:r>
          </a:p>
          <a:p>
            <a:r>
              <a:rPr lang="ar-SA" dirty="0"/>
              <a:t>واجهات نظام التشغيل:</a:t>
            </a:r>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pPr marL="0" indent="0">
              <a:buNone/>
            </a:pPr>
            <a:endParaRPr lang="ar-SA" dirty="0"/>
          </a:p>
          <a:p>
            <a:endParaRPr lang="ar-SA" dirty="0"/>
          </a:p>
          <a:p>
            <a:endParaRPr lang="ar-SA" dirty="0"/>
          </a:p>
          <a:p>
            <a:pPr marL="0" indent="0">
              <a:buNone/>
            </a:pPr>
            <a:endParaRPr lang="ar-PS" dirty="0"/>
          </a:p>
        </p:txBody>
      </p:sp>
      <p:pic>
        <p:nvPicPr>
          <p:cNvPr id="4" name="Picture 2" descr="http://alighalehban.com/wp-content/uploads/2011/06/dos1157457881993.jpg">
            <a:extLst>
              <a:ext uri="{FF2B5EF4-FFF2-40B4-BE49-F238E27FC236}">
                <a16:creationId xmlns:a16="http://schemas.microsoft.com/office/drawing/2014/main" id="{E86C43D3-F591-8F16-DD39-EFC5191FC4E8}"/>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61520" y="2966915"/>
            <a:ext cx="4422104" cy="255689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grownupgeek.com/images/start.jpg">
            <a:extLst>
              <a:ext uri="{FF2B5EF4-FFF2-40B4-BE49-F238E27FC236}">
                <a16:creationId xmlns:a16="http://schemas.microsoft.com/office/drawing/2014/main" id="{12213069-DD14-AE50-DD78-C5EB4BB682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8268" y="2983536"/>
            <a:ext cx="3716593" cy="2556894"/>
          </a:xfrm>
          <a:prstGeom prst="rect">
            <a:avLst/>
          </a:prstGeom>
          <a:noFill/>
          <a:extLst>
            <a:ext uri="{909E8E84-426E-40DD-AFC4-6F175D3DCCD1}">
              <a14:hiddenFill xmlns:a14="http://schemas.microsoft.com/office/drawing/2010/main">
                <a:solidFill>
                  <a:srgbClr val="FFFFFF"/>
                </a:solidFill>
              </a14:hiddenFill>
            </a:ext>
          </a:extLst>
        </p:spPr>
      </p:pic>
      <p:sp>
        <p:nvSpPr>
          <p:cNvPr id="6" name="مربع نص 5">
            <a:extLst>
              <a:ext uri="{FF2B5EF4-FFF2-40B4-BE49-F238E27FC236}">
                <a16:creationId xmlns:a16="http://schemas.microsoft.com/office/drawing/2014/main" id="{7F275A1F-328D-C1E2-1C85-B0D69C0BAC07}"/>
              </a:ext>
            </a:extLst>
          </p:cNvPr>
          <p:cNvSpPr txBox="1"/>
          <p:nvPr/>
        </p:nvSpPr>
        <p:spPr>
          <a:xfrm>
            <a:off x="6724996" y="5719153"/>
            <a:ext cx="3491346" cy="923330"/>
          </a:xfrm>
          <a:prstGeom prst="rect">
            <a:avLst/>
          </a:prstGeom>
          <a:noFill/>
        </p:spPr>
        <p:txBody>
          <a:bodyPr wrap="square" rtlCol="1">
            <a:spAutoFit/>
          </a:bodyPr>
          <a:lstStyle/>
          <a:p>
            <a:pPr algn="ctr" rtl="1"/>
            <a:r>
              <a:rPr lang="ar-KW" sz="1800" b="1" dirty="0"/>
              <a:t>التخاطب بكتابة الاوامر </a:t>
            </a:r>
            <a:r>
              <a:rPr lang="en-US" sz="1800" b="1" dirty="0"/>
              <a:t>Command Line Interface</a:t>
            </a:r>
            <a:endParaRPr lang="ar-KW" sz="1800" b="1" dirty="0"/>
          </a:p>
          <a:p>
            <a:pPr algn="ctr"/>
            <a:endParaRPr lang="ar-PS" dirty="0"/>
          </a:p>
        </p:txBody>
      </p:sp>
      <p:sp>
        <p:nvSpPr>
          <p:cNvPr id="7" name="مربع نص 6">
            <a:extLst>
              <a:ext uri="{FF2B5EF4-FFF2-40B4-BE49-F238E27FC236}">
                <a16:creationId xmlns:a16="http://schemas.microsoft.com/office/drawing/2014/main" id="{A006EAAD-9E03-1F55-3A37-31F15F0F4EFC}"/>
              </a:ext>
            </a:extLst>
          </p:cNvPr>
          <p:cNvSpPr txBox="1"/>
          <p:nvPr/>
        </p:nvSpPr>
        <p:spPr>
          <a:xfrm>
            <a:off x="2278268" y="5644340"/>
            <a:ext cx="3716593" cy="923330"/>
          </a:xfrm>
          <a:prstGeom prst="rect">
            <a:avLst/>
          </a:prstGeom>
          <a:noFill/>
        </p:spPr>
        <p:txBody>
          <a:bodyPr wrap="square" rtlCol="1">
            <a:spAutoFit/>
          </a:bodyPr>
          <a:lstStyle/>
          <a:p>
            <a:pPr algn="ctr" rtl="1"/>
            <a:r>
              <a:rPr lang="ar-KW" sz="1800" b="1" dirty="0"/>
              <a:t>الواجهة الرسومية </a:t>
            </a:r>
            <a:r>
              <a:rPr lang="en-US" sz="1800" b="1" dirty="0"/>
              <a:t>Graphical User Interface</a:t>
            </a:r>
            <a:endParaRPr lang="ar-KW" sz="1800" b="1" dirty="0"/>
          </a:p>
          <a:p>
            <a:pPr algn="ctr" rtl="1"/>
            <a:endParaRPr lang="ar-PS" dirty="0"/>
          </a:p>
        </p:txBody>
      </p:sp>
    </p:spTree>
    <p:extLst>
      <p:ext uri="{BB962C8B-B14F-4D97-AF65-F5344CB8AC3E}">
        <p14:creationId xmlns:p14="http://schemas.microsoft.com/office/powerpoint/2010/main" val="397955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8C6622-4C70-49AC-2561-6EC52776F3A0}"/>
              </a:ext>
            </a:extLst>
          </p:cNvPr>
          <p:cNvSpPr>
            <a:spLocks noGrp="1"/>
          </p:cNvSpPr>
          <p:nvPr>
            <p:ph type="title"/>
          </p:nvPr>
        </p:nvSpPr>
        <p:spPr/>
        <p:txBody>
          <a:bodyPr/>
          <a:lstStyle/>
          <a:p>
            <a:pPr algn="ctr"/>
            <a:r>
              <a:rPr lang="ar-SA" dirty="0"/>
              <a:t>مكونات نظام التشغيل</a:t>
            </a:r>
            <a:endParaRPr lang="ar-PS" dirty="0"/>
          </a:p>
        </p:txBody>
      </p:sp>
      <p:sp>
        <p:nvSpPr>
          <p:cNvPr id="3" name="عنصر نائب للمحتوى 2">
            <a:extLst>
              <a:ext uri="{FF2B5EF4-FFF2-40B4-BE49-F238E27FC236}">
                <a16:creationId xmlns:a16="http://schemas.microsoft.com/office/drawing/2014/main" id="{82DDE297-AD3A-AE15-A044-FF90489DAB9E}"/>
              </a:ext>
            </a:extLst>
          </p:cNvPr>
          <p:cNvSpPr>
            <a:spLocks noGrp="1"/>
          </p:cNvSpPr>
          <p:nvPr>
            <p:ph idx="1"/>
          </p:nvPr>
        </p:nvSpPr>
        <p:spPr>
          <a:xfrm>
            <a:off x="1371600" y="1712419"/>
            <a:ext cx="9601200" cy="4930064"/>
          </a:xfrm>
        </p:spPr>
        <p:txBody>
          <a:bodyPr/>
          <a:lstStyle/>
          <a:p>
            <a:r>
              <a:rPr lang="ar-SA" dirty="0"/>
              <a:t>واجهات نظام التشغيل:</a:t>
            </a:r>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r>
              <a:rPr lang="ar-SA" dirty="0"/>
              <a:t>المستخدم</a:t>
            </a:r>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a:p>
            <a:pPr marL="0" indent="0">
              <a:buNone/>
            </a:pPr>
            <a:endParaRPr lang="ar-SA" dirty="0"/>
          </a:p>
          <a:p>
            <a:endParaRPr lang="ar-SA" dirty="0"/>
          </a:p>
          <a:p>
            <a:endParaRPr lang="ar-SA" dirty="0"/>
          </a:p>
          <a:p>
            <a:pPr marL="0" indent="0">
              <a:buNone/>
            </a:pPr>
            <a:endParaRPr lang="ar-PS" dirty="0"/>
          </a:p>
        </p:txBody>
      </p:sp>
      <p:pic>
        <p:nvPicPr>
          <p:cNvPr id="4" name="Picture 2" descr="http://alighalehban.com/wp-content/uploads/2011/06/dos1157457881993.jpg">
            <a:extLst>
              <a:ext uri="{FF2B5EF4-FFF2-40B4-BE49-F238E27FC236}">
                <a16:creationId xmlns:a16="http://schemas.microsoft.com/office/drawing/2014/main" id="{E86C43D3-F591-8F16-DD39-EFC5191FC4E8}"/>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61520" y="2185519"/>
            <a:ext cx="4422104" cy="255689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grownupgeek.com/images/start.jpg">
            <a:extLst>
              <a:ext uri="{FF2B5EF4-FFF2-40B4-BE49-F238E27FC236}">
                <a16:creationId xmlns:a16="http://schemas.microsoft.com/office/drawing/2014/main" id="{12213069-DD14-AE50-DD78-C5EB4BB682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8268" y="2210451"/>
            <a:ext cx="3716593" cy="2556894"/>
          </a:xfrm>
          <a:prstGeom prst="rect">
            <a:avLst/>
          </a:prstGeom>
          <a:noFill/>
          <a:extLst>
            <a:ext uri="{909E8E84-426E-40DD-AFC4-6F175D3DCCD1}">
              <a14:hiddenFill xmlns:a14="http://schemas.microsoft.com/office/drawing/2010/main">
                <a:solidFill>
                  <a:srgbClr val="FFFFFF"/>
                </a:solidFill>
              </a14:hiddenFill>
            </a:ext>
          </a:extLst>
        </p:spPr>
      </p:pic>
      <p:sp>
        <p:nvSpPr>
          <p:cNvPr id="6" name="مربع نص 5">
            <a:extLst>
              <a:ext uri="{FF2B5EF4-FFF2-40B4-BE49-F238E27FC236}">
                <a16:creationId xmlns:a16="http://schemas.microsoft.com/office/drawing/2014/main" id="{7F275A1F-328D-C1E2-1C85-B0D69C0BAC07}"/>
              </a:ext>
            </a:extLst>
          </p:cNvPr>
          <p:cNvSpPr txBox="1"/>
          <p:nvPr/>
        </p:nvSpPr>
        <p:spPr>
          <a:xfrm>
            <a:off x="6724996" y="4771503"/>
            <a:ext cx="3491346" cy="923330"/>
          </a:xfrm>
          <a:prstGeom prst="rect">
            <a:avLst/>
          </a:prstGeom>
          <a:noFill/>
        </p:spPr>
        <p:txBody>
          <a:bodyPr wrap="square" rtlCol="1">
            <a:spAutoFit/>
          </a:bodyPr>
          <a:lstStyle/>
          <a:p>
            <a:pPr algn="ctr" rtl="1"/>
            <a:r>
              <a:rPr lang="ar-KW" sz="1800" b="1" dirty="0"/>
              <a:t>التخاطب بكتابة الاوامر </a:t>
            </a:r>
            <a:r>
              <a:rPr lang="en-US" sz="1800" b="1" dirty="0"/>
              <a:t>Command Line Interface</a:t>
            </a:r>
            <a:endParaRPr lang="ar-KW" sz="1800" b="1" dirty="0"/>
          </a:p>
          <a:p>
            <a:pPr algn="ctr"/>
            <a:endParaRPr lang="ar-PS" dirty="0"/>
          </a:p>
        </p:txBody>
      </p:sp>
      <p:sp>
        <p:nvSpPr>
          <p:cNvPr id="7" name="مربع نص 6">
            <a:extLst>
              <a:ext uri="{FF2B5EF4-FFF2-40B4-BE49-F238E27FC236}">
                <a16:creationId xmlns:a16="http://schemas.microsoft.com/office/drawing/2014/main" id="{A006EAAD-9E03-1F55-3A37-31F15F0F4EFC}"/>
              </a:ext>
            </a:extLst>
          </p:cNvPr>
          <p:cNvSpPr txBox="1"/>
          <p:nvPr/>
        </p:nvSpPr>
        <p:spPr>
          <a:xfrm>
            <a:off x="2278268" y="4829690"/>
            <a:ext cx="3716593" cy="923330"/>
          </a:xfrm>
          <a:prstGeom prst="rect">
            <a:avLst/>
          </a:prstGeom>
          <a:noFill/>
        </p:spPr>
        <p:txBody>
          <a:bodyPr wrap="square" rtlCol="1">
            <a:spAutoFit/>
          </a:bodyPr>
          <a:lstStyle/>
          <a:p>
            <a:pPr algn="ctr" rtl="1"/>
            <a:r>
              <a:rPr lang="ar-KW" sz="1800" b="1" dirty="0"/>
              <a:t>الواجهة الرسومية </a:t>
            </a:r>
            <a:r>
              <a:rPr lang="en-US" sz="1800" b="1" dirty="0"/>
              <a:t>Graphical User Interface</a:t>
            </a:r>
            <a:endParaRPr lang="ar-KW" sz="1800" b="1" dirty="0"/>
          </a:p>
          <a:p>
            <a:pPr algn="ctr" rtl="1"/>
            <a:endParaRPr lang="ar-PS" dirty="0"/>
          </a:p>
        </p:txBody>
      </p:sp>
    </p:spTree>
    <p:extLst>
      <p:ext uri="{BB962C8B-B14F-4D97-AF65-F5344CB8AC3E}">
        <p14:creationId xmlns:p14="http://schemas.microsoft.com/office/powerpoint/2010/main" val="103972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8F25B4D-AD9F-2065-1601-7FE094DD260C}"/>
              </a:ext>
            </a:extLst>
          </p:cNvPr>
          <p:cNvSpPr>
            <a:spLocks noGrp="1"/>
          </p:cNvSpPr>
          <p:nvPr>
            <p:ph type="title"/>
          </p:nvPr>
        </p:nvSpPr>
        <p:spPr/>
        <p:txBody>
          <a:bodyPr/>
          <a:lstStyle/>
          <a:p>
            <a:pPr algn="ctr"/>
            <a:r>
              <a:rPr lang="ar-SA" b="1" dirty="0"/>
              <a:t>وظائف نظام التشغيل</a:t>
            </a:r>
            <a:endParaRPr lang="ar-PS" dirty="0"/>
          </a:p>
        </p:txBody>
      </p:sp>
      <p:sp>
        <p:nvSpPr>
          <p:cNvPr id="3" name="عنصر نائب للمحتوى 2">
            <a:extLst>
              <a:ext uri="{FF2B5EF4-FFF2-40B4-BE49-F238E27FC236}">
                <a16:creationId xmlns:a16="http://schemas.microsoft.com/office/drawing/2014/main" id="{39480027-85C3-3773-2491-0B7892D41DD0}"/>
              </a:ext>
            </a:extLst>
          </p:cNvPr>
          <p:cNvSpPr>
            <a:spLocks noGrp="1"/>
          </p:cNvSpPr>
          <p:nvPr>
            <p:ph idx="1"/>
          </p:nvPr>
        </p:nvSpPr>
        <p:spPr/>
        <p:txBody>
          <a:bodyPr/>
          <a:lstStyle/>
          <a:p>
            <a:pPr lvl="1" algn="r" rtl="1">
              <a:buFont typeface="Wingdings" panose="05000000000000000000" pitchFamily="2" charset="2"/>
              <a:buChar char="§"/>
            </a:pPr>
            <a:r>
              <a:rPr lang="ar-KW" sz="2000" i="0" dirty="0"/>
              <a:t>استنهاض (تشغيل) الحاسوب والاستعداد للعمل</a:t>
            </a:r>
            <a:endParaRPr lang="ar-SA" sz="2000" i="0" dirty="0"/>
          </a:p>
          <a:p>
            <a:pPr lvl="1" algn="r" rtl="1">
              <a:buFont typeface="Wingdings" panose="05000000000000000000" pitchFamily="2" charset="2"/>
              <a:buChar char="§"/>
            </a:pPr>
            <a:r>
              <a:rPr lang="ar-KW" sz="2000" i="0" dirty="0"/>
              <a:t>يمثل واجه ربط مع المستخدم تمكنه من تشغيل البرمجيات الأخرى</a:t>
            </a:r>
            <a:endParaRPr lang="ar-SA" sz="2000" i="0" dirty="0"/>
          </a:p>
          <a:p>
            <a:pPr lvl="1" algn="r" rtl="1">
              <a:buFont typeface="Wingdings" panose="05000000000000000000" pitchFamily="2" charset="2"/>
              <a:buChar char="§"/>
            </a:pPr>
            <a:r>
              <a:rPr lang="ar-KW" sz="2000" i="0" dirty="0"/>
              <a:t>ادارة المصار والمهام، مثل اداره الذاكرة </a:t>
            </a:r>
            <a:r>
              <a:rPr lang="ar-KW" sz="2000" i="0" dirty="0" err="1"/>
              <a:t>الرئيسيه</a:t>
            </a:r>
            <a:r>
              <a:rPr lang="ar-KW" sz="2000" i="0" dirty="0"/>
              <a:t> ووحدات الادخال والاخراج ووحده المعالجة والتخزين</a:t>
            </a:r>
            <a:endParaRPr lang="ar-SA" sz="2000" i="0" dirty="0"/>
          </a:p>
          <a:p>
            <a:pPr lvl="1" algn="r" rtl="1">
              <a:buFont typeface="Wingdings" panose="05000000000000000000" pitchFamily="2" charset="2"/>
              <a:buChar char="§"/>
            </a:pPr>
            <a:r>
              <a:rPr lang="ar-KW" sz="2000" i="0" dirty="0"/>
              <a:t>مراقب النظام  واعاقه العمليات الغير مسموح بها</a:t>
            </a:r>
            <a:endParaRPr lang="ar-SA" sz="2000" i="0" dirty="0"/>
          </a:p>
          <a:p>
            <a:pPr lvl="1" algn="r" rtl="1">
              <a:buFont typeface="Wingdings" panose="05000000000000000000" pitchFamily="2" charset="2"/>
              <a:buChar char="§"/>
            </a:pPr>
            <a:r>
              <a:rPr lang="ar-KW" sz="2000" i="0" dirty="0"/>
              <a:t>اداره الملفات وتنظيمها في المجلدات والفهارس ونسخها ونقلها</a:t>
            </a:r>
            <a:endParaRPr lang="ar-SA" sz="2000" i="0" dirty="0"/>
          </a:p>
          <a:p>
            <a:pPr lvl="1" algn="r" rtl="1">
              <a:buFont typeface="Wingdings" panose="05000000000000000000" pitchFamily="2" charset="2"/>
              <a:buChar char="§"/>
            </a:pPr>
            <a:r>
              <a:rPr lang="ar-KW" sz="2000" i="0" dirty="0"/>
              <a:t>المحافظة على سرية النظام والوصول غير المخول لبيانات وبرمجيات الجهاز</a:t>
            </a:r>
          </a:p>
        </p:txBody>
      </p:sp>
    </p:spTree>
    <p:extLst>
      <p:ext uri="{BB962C8B-B14F-4D97-AF65-F5344CB8AC3E}">
        <p14:creationId xmlns:p14="http://schemas.microsoft.com/office/powerpoint/2010/main" val="4006212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45CDD0F-4F24-DA60-3AC4-9C654E7AD331}"/>
              </a:ext>
            </a:extLst>
          </p:cNvPr>
          <p:cNvSpPr>
            <a:spLocks noGrp="1"/>
          </p:cNvSpPr>
          <p:nvPr>
            <p:ph type="title"/>
          </p:nvPr>
        </p:nvSpPr>
        <p:spPr/>
        <p:txBody>
          <a:bodyPr/>
          <a:lstStyle/>
          <a:p>
            <a:pPr algn="ctr"/>
            <a:r>
              <a:rPr lang="ar-SA" dirty="0"/>
              <a:t>أنواع نظم التشغيل</a:t>
            </a:r>
            <a:endParaRPr lang="ar-PS" dirty="0"/>
          </a:p>
        </p:txBody>
      </p:sp>
      <p:sp>
        <p:nvSpPr>
          <p:cNvPr id="3" name="عنصر نائب للمحتوى 2">
            <a:extLst>
              <a:ext uri="{FF2B5EF4-FFF2-40B4-BE49-F238E27FC236}">
                <a16:creationId xmlns:a16="http://schemas.microsoft.com/office/drawing/2014/main" id="{96DB8B57-9C67-E832-AB29-0A35011294CB}"/>
              </a:ext>
            </a:extLst>
          </p:cNvPr>
          <p:cNvSpPr>
            <a:spLocks noGrp="1"/>
          </p:cNvSpPr>
          <p:nvPr>
            <p:ph idx="1"/>
          </p:nvPr>
        </p:nvSpPr>
        <p:spPr/>
        <p:txBody>
          <a:bodyPr/>
          <a:lstStyle/>
          <a:p>
            <a:r>
              <a:rPr lang="ar-SA" dirty="0"/>
              <a:t>أنظمة تشغيل الوقت الحقيقي مثل الات التحكم وأجهزة القياس</a:t>
            </a:r>
          </a:p>
          <a:p>
            <a:r>
              <a:rPr lang="ar-SA" dirty="0"/>
              <a:t>مستخدم واحد ومهمة واحده </a:t>
            </a:r>
            <a:r>
              <a:rPr lang="en-US" dirty="0"/>
              <a:t>single user – Single tasking</a:t>
            </a:r>
            <a:r>
              <a:rPr lang="ar-SA" dirty="0"/>
              <a:t> مثل </a:t>
            </a:r>
            <a:r>
              <a:rPr lang="en-US" dirty="0"/>
              <a:t>DOS</a:t>
            </a:r>
            <a:r>
              <a:rPr lang="ar-SA" dirty="0"/>
              <a:t>.</a:t>
            </a:r>
          </a:p>
          <a:p>
            <a:r>
              <a:rPr lang="ar-SA" dirty="0"/>
              <a:t>مستخدم واحد وعدة مهام </a:t>
            </a:r>
            <a:r>
              <a:rPr lang="en-US" dirty="0"/>
              <a:t>Single user multi-tasking</a:t>
            </a:r>
            <a:r>
              <a:rPr lang="ar-SA" dirty="0"/>
              <a:t> مثل نظام </a:t>
            </a:r>
            <a:r>
              <a:rPr lang="en-US" dirty="0"/>
              <a:t>windows</a:t>
            </a:r>
            <a:endParaRPr lang="ar-SA" dirty="0"/>
          </a:p>
          <a:p>
            <a:r>
              <a:rPr lang="ar-SA" dirty="0"/>
              <a:t>متعدد المستخدمين </a:t>
            </a:r>
            <a:r>
              <a:rPr lang="en-US" dirty="0" err="1"/>
              <a:t>multuser</a:t>
            </a:r>
            <a:r>
              <a:rPr lang="ar-SA" dirty="0"/>
              <a:t> مثل نظام التشغيل </a:t>
            </a:r>
            <a:r>
              <a:rPr lang="en-US" dirty="0"/>
              <a:t>Unix</a:t>
            </a:r>
            <a:r>
              <a:rPr lang="ar-SA" dirty="0"/>
              <a:t>،</a:t>
            </a:r>
            <a:r>
              <a:rPr lang="en-US" dirty="0"/>
              <a:t>Linux</a:t>
            </a:r>
            <a:endParaRPr lang="ar-PS" dirty="0"/>
          </a:p>
        </p:txBody>
      </p:sp>
    </p:spTree>
    <p:extLst>
      <p:ext uri="{BB962C8B-B14F-4D97-AF65-F5344CB8AC3E}">
        <p14:creationId xmlns:p14="http://schemas.microsoft.com/office/powerpoint/2010/main" val="3798663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a:extLst>
              <a:ext uri="{FF2B5EF4-FFF2-40B4-BE49-F238E27FC236}">
                <a16:creationId xmlns:a16="http://schemas.microsoft.com/office/drawing/2014/main" id="{85970875-6645-4218-A6E8-7F1ADFB4DB0D}"/>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a:spcBef>
                <a:spcPct val="0"/>
              </a:spcBef>
              <a:buClrTx/>
              <a:buFontTx/>
              <a:buNone/>
            </a:pPr>
            <a:fld id="{894692A7-B5D1-4BA0-8638-5F6332402DEC}" type="slidenum">
              <a:rPr lang="en-US" altLang="en-US" sz="1400" b="0">
                <a:solidFill>
                  <a:srgbClr val="FFFFCC"/>
                </a:solidFill>
              </a:rPr>
              <a:pPr>
                <a:spcBef>
                  <a:spcPct val="0"/>
                </a:spcBef>
                <a:buClrTx/>
                <a:buFontTx/>
                <a:buNone/>
              </a:pPr>
              <a:t>9</a:t>
            </a:fld>
            <a:endParaRPr lang="en-US" altLang="en-US" sz="1400" b="0">
              <a:solidFill>
                <a:srgbClr val="FFFFCC"/>
              </a:solidFill>
            </a:endParaRPr>
          </a:p>
        </p:txBody>
      </p:sp>
      <p:pic>
        <p:nvPicPr>
          <p:cNvPr id="17411" name="Picture 3" descr="05_05b">
            <a:extLst>
              <a:ext uri="{FF2B5EF4-FFF2-40B4-BE49-F238E27FC236}">
                <a16:creationId xmlns:a16="http://schemas.microsoft.com/office/drawing/2014/main" id="{85B3396D-CFBB-461F-8B07-A72784F1C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295400"/>
            <a:ext cx="2895600"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descr="05_09">
            <a:extLst>
              <a:ext uri="{FF2B5EF4-FFF2-40B4-BE49-F238E27FC236}">
                <a16:creationId xmlns:a16="http://schemas.microsoft.com/office/drawing/2014/main" id="{157F9A87-1DE9-4EEB-9B4B-AD6863C78F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295401"/>
            <a:ext cx="25908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05_10">
            <a:extLst>
              <a:ext uri="{FF2B5EF4-FFF2-40B4-BE49-F238E27FC236}">
                <a16:creationId xmlns:a16="http://schemas.microsoft.com/office/drawing/2014/main" id="{E91FFE78-2FAB-4985-8A78-CA165C75B2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3886201"/>
            <a:ext cx="270510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6" descr="05_14">
            <a:extLst>
              <a:ext uri="{FF2B5EF4-FFF2-40B4-BE49-F238E27FC236}">
                <a16:creationId xmlns:a16="http://schemas.microsoft.com/office/drawing/2014/main" id="{DB4E387B-0C24-4978-B51D-6A477B7F5F5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3881438"/>
            <a:ext cx="2781300" cy="212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05_15">
            <a:extLst>
              <a:ext uri="{FF2B5EF4-FFF2-40B4-BE49-F238E27FC236}">
                <a16:creationId xmlns:a16="http://schemas.microsoft.com/office/drawing/2014/main" id="{A68DC8B7-013D-45F0-A0CD-2DF1F08081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0" y="1295401"/>
            <a:ext cx="3048000" cy="154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Text Box 8">
            <a:extLst>
              <a:ext uri="{FF2B5EF4-FFF2-40B4-BE49-F238E27FC236}">
                <a16:creationId xmlns:a16="http://schemas.microsoft.com/office/drawing/2014/main" id="{C9A9EC39-12E6-49F5-B1E6-F5D3409FE3C6}"/>
              </a:ext>
            </a:extLst>
          </p:cNvPr>
          <p:cNvSpPr txBox="1">
            <a:spLocks noChangeArrowheads="1"/>
          </p:cNvSpPr>
          <p:nvPr/>
        </p:nvSpPr>
        <p:spPr bwMode="auto">
          <a:xfrm>
            <a:off x="2362200" y="914401"/>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MS-DOS</a:t>
            </a:r>
          </a:p>
        </p:txBody>
      </p:sp>
      <p:sp>
        <p:nvSpPr>
          <p:cNvPr id="17417" name="Text Box 9">
            <a:extLst>
              <a:ext uri="{FF2B5EF4-FFF2-40B4-BE49-F238E27FC236}">
                <a16:creationId xmlns:a16="http://schemas.microsoft.com/office/drawing/2014/main" id="{8792D13D-86FC-4F11-ADE4-BE157BB9F691}"/>
              </a:ext>
            </a:extLst>
          </p:cNvPr>
          <p:cNvSpPr txBox="1">
            <a:spLocks noChangeArrowheads="1"/>
          </p:cNvSpPr>
          <p:nvPr/>
        </p:nvSpPr>
        <p:spPr bwMode="auto">
          <a:xfrm>
            <a:off x="7239000" y="3352801"/>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WINDOWS XP</a:t>
            </a:r>
          </a:p>
        </p:txBody>
      </p:sp>
      <p:sp>
        <p:nvSpPr>
          <p:cNvPr id="17418" name="Text Box 10">
            <a:extLst>
              <a:ext uri="{FF2B5EF4-FFF2-40B4-BE49-F238E27FC236}">
                <a16:creationId xmlns:a16="http://schemas.microsoft.com/office/drawing/2014/main" id="{94EF3C82-A82A-4BCF-A6A2-53AAD8BFE1E6}"/>
              </a:ext>
            </a:extLst>
          </p:cNvPr>
          <p:cNvSpPr txBox="1">
            <a:spLocks noChangeArrowheads="1"/>
          </p:cNvSpPr>
          <p:nvPr/>
        </p:nvSpPr>
        <p:spPr bwMode="auto">
          <a:xfrm>
            <a:off x="3733800" y="3352801"/>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MAC OS</a:t>
            </a:r>
          </a:p>
        </p:txBody>
      </p:sp>
      <p:sp>
        <p:nvSpPr>
          <p:cNvPr id="17419" name="Text Box 11">
            <a:extLst>
              <a:ext uri="{FF2B5EF4-FFF2-40B4-BE49-F238E27FC236}">
                <a16:creationId xmlns:a16="http://schemas.microsoft.com/office/drawing/2014/main" id="{C65BCE37-3D5A-40D0-93A6-45BFCFB86F0C}"/>
              </a:ext>
            </a:extLst>
          </p:cNvPr>
          <p:cNvSpPr txBox="1">
            <a:spLocks noChangeArrowheads="1"/>
          </p:cNvSpPr>
          <p:nvPr/>
        </p:nvSpPr>
        <p:spPr bwMode="auto">
          <a:xfrm>
            <a:off x="8763000" y="838201"/>
            <a:ext cx="106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LINUX</a:t>
            </a:r>
          </a:p>
        </p:txBody>
      </p:sp>
      <p:sp>
        <p:nvSpPr>
          <p:cNvPr id="17420" name="Text Box 12">
            <a:extLst>
              <a:ext uri="{FF2B5EF4-FFF2-40B4-BE49-F238E27FC236}">
                <a16:creationId xmlns:a16="http://schemas.microsoft.com/office/drawing/2014/main" id="{F4314DC4-61FC-42EE-80CC-B891ED58C431}"/>
              </a:ext>
            </a:extLst>
          </p:cNvPr>
          <p:cNvSpPr txBox="1">
            <a:spLocks noChangeArrowheads="1"/>
          </p:cNvSpPr>
          <p:nvPr/>
        </p:nvSpPr>
        <p:spPr bwMode="auto">
          <a:xfrm>
            <a:off x="5562600" y="838201"/>
            <a:ext cx="106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66FF"/>
              </a:buClr>
              <a:buFont typeface="Wingdings" panose="05000000000000000000" pitchFamily="2" charset="2"/>
              <a:buChar char="n"/>
              <a:defRPr sz="2400" b="1">
                <a:solidFill>
                  <a:schemeClr val="bg1"/>
                </a:solidFill>
                <a:latin typeface="Arial" panose="020B0604020202020204" pitchFamily="34" charset="0"/>
              </a:defRPr>
            </a:lvl1pPr>
            <a:lvl2pPr marL="742950" indent="-285750">
              <a:spcBef>
                <a:spcPct val="20000"/>
              </a:spcBef>
              <a:buClr>
                <a:srgbClr val="0066FF"/>
              </a:buClr>
              <a:buFont typeface="Wingdings" panose="05000000000000000000" pitchFamily="2" charset="2"/>
              <a:buChar char="v"/>
              <a:defRPr sz="2400" b="1">
                <a:solidFill>
                  <a:schemeClr val="bg1"/>
                </a:solidFill>
                <a:latin typeface="Arial" panose="020B0604020202020204" pitchFamily="34" charset="0"/>
              </a:defRPr>
            </a:lvl2pPr>
            <a:lvl3pPr marL="1143000" indent="-228600">
              <a:spcBef>
                <a:spcPct val="20000"/>
              </a:spcBef>
              <a:buClr>
                <a:srgbClr val="0066FF"/>
              </a:buClr>
              <a:buChar char="•"/>
              <a:defRPr sz="2000" b="1">
                <a:solidFill>
                  <a:schemeClr val="bg1"/>
                </a:solidFill>
                <a:latin typeface="Arial" panose="020B0604020202020204" pitchFamily="34" charset="0"/>
              </a:defRPr>
            </a:lvl3pPr>
            <a:lvl4pPr marL="1600200" indent="-228600">
              <a:spcBef>
                <a:spcPct val="20000"/>
              </a:spcBef>
              <a:buClr>
                <a:srgbClr val="0066FF"/>
              </a:buClr>
              <a:buFont typeface="Wingdings" panose="05000000000000000000" pitchFamily="2" charset="2"/>
              <a:buChar char="Ø"/>
              <a:defRPr sz="2000" b="1">
                <a:solidFill>
                  <a:schemeClr val="bg1"/>
                </a:solidFill>
                <a:latin typeface="Arial" panose="020B0604020202020204" pitchFamily="34" charset="0"/>
              </a:defRPr>
            </a:lvl4pPr>
            <a:lvl5pPr marL="2057400" indent="-228600">
              <a:spcBef>
                <a:spcPct val="20000"/>
              </a:spcBef>
              <a:buClr>
                <a:srgbClr val="0066FF"/>
              </a:buClr>
              <a:buChar char="o"/>
              <a:defRPr sz="2000" b="1">
                <a:solidFill>
                  <a:schemeClr val="bg1"/>
                </a:solidFill>
                <a:latin typeface="Arial" panose="020B0604020202020204" pitchFamily="34" charset="0"/>
              </a:defRPr>
            </a:lvl5pPr>
            <a:lvl6pPr marL="25146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6pPr>
            <a:lvl7pPr marL="29718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7pPr>
            <a:lvl8pPr marL="34290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8pPr>
            <a:lvl9pPr marL="3886200" indent="-228600" eaLnBrk="0" fontAlgn="base" hangingPunct="0">
              <a:spcBef>
                <a:spcPct val="20000"/>
              </a:spcBef>
              <a:spcAft>
                <a:spcPct val="0"/>
              </a:spcAft>
              <a:buClr>
                <a:srgbClr val="0066FF"/>
              </a:buClr>
              <a:buChar char="o"/>
              <a:defRPr sz="2000" b="1">
                <a:solidFill>
                  <a:schemeClr val="bg1"/>
                </a:solidFill>
                <a:latin typeface="Arial" panose="020B0604020202020204" pitchFamily="34" charset="0"/>
              </a:defRPr>
            </a:lvl9pPr>
          </a:lstStyle>
          <a:p>
            <a:pPr eaLnBrk="1" hangingPunct="1">
              <a:spcBef>
                <a:spcPct val="50000"/>
              </a:spcBef>
              <a:buClrTx/>
              <a:buFontTx/>
              <a:buNone/>
            </a:pPr>
            <a:r>
              <a:rPr lang="en-US" altLang="en-US" sz="2000">
                <a:solidFill>
                  <a:srgbClr val="FFCC66"/>
                </a:solidFill>
              </a:rPr>
              <a:t>UNIX</a:t>
            </a:r>
          </a:p>
        </p:txBody>
      </p:sp>
      <p:sp>
        <p:nvSpPr>
          <p:cNvPr id="32781" name="Text Box 16">
            <a:extLst>
              <a:ext uri="{FF2B5EF4-FFF2-40B4-BE49-F238E27FC236}">
                <a16:creationId xmlns:a16="http://schemas.microsoft.com/office/drawing/2014/main" id="{DCAA1A69-15E1-4716-930B-9816FF34F962}"/>
              </a:ext>
            </a:extLst>
          </p:cNvPr>
          <p:cNvSpPr>
            <a:spLocks noGrp="1" noChangeArrowheads="1"/>
          </p:cNvSpPr>
          <p:nvPr>
            <p:ph type="title"/>
          </p:nvPr>
        </p:nvSpPr>
        <p:spPr>
          <a:xfrm>
            <a:off x="2057400" y="207825"/>
            <a:ext cx="8229600" cy="579438"/>
          </a:xfrm>
          <a:noFill/>
        </p:spPr>
        <p:txBody>
          <a:bodyPr>
            <a:normAutofit fontScale="90000"/>
          </a:bodyPr>
          <a:lstStyle/>
          <a:p>
            <a:pPr algn="r">
              <a:spcBef>
                <a:spcPct val="50000"/>
              </a:spcBef>
            </a:pPr>
            <a:r>
              <a:rPr lang="ar-EG" b="1" dirty="0"/>
              <a:t>أشهر نظم التشغيل </a:t>
            </a:r>
            <a:endParaRPr lang="en-US" altLang="en-US" dirty="0"/>
          </a:p>
        </p:txBody>
      </p:sp>
    </p:spTree>
    <p:extLst>
      <p:ext uri="{BB962C8B-B14F-4D97-AF65-F5344CB8AC3E}">
        <p14:creationId xmlns:p14="http://schemas.microsoft.com/office/powerpoint/2010/main" val="12556513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7416"/>
                                        </p:tgtEl>
                                        <p:attrNameLst>
                                          <p:attrName>style.visibility</p:attrName>
                                        </p:attrNameLst>
                                      </p:cBhvr>
                                      <p:to>
                                        <p:strVal val="visible"/>
                                      </p:to>
                                    </p:set>
                                    <p:animEffect transition="in" filter="dissolve">
                                      <p:cBhvr>
                                        <p:cTn id="7" dur="1000"/>
                                        <p:tgtEl>
                                          <p:spTgt spid="17416"/>
                                        </p:tgtEl>
                                      </p:cBhvr>
                                    </p:animEffect>
                                  </p:childTnLst>
                                </p:cTn>
                              </p:par>
                              <p:par>
                                <p:cTn id="8" presetID="10" presetClass="entr" presetSubtype="0" fill="hold" nodeType="withEffect">
                                  <p:stCondLst>
                                    <p:cond delay="0"/>
                                  </p:stCondLst>
                                  <p:childTnLst>
                                    <p:set>
                                      <p:cBhvr>
                                        <p:cTn id="9" dur="1" fill="hold">
                                          <p:stCondLst>
                                            <p:cond delay="0"/>
                                          </p:stCondLst>
                                        </p:cTn>
                                        <p:tgtEl>
                                          <p:spTgt spid="17411"/>
                                        </p:tgtEl>
                                        <p:attrNameLst>
                                          <p:attrName>style.visibility</p:attrName>
                                        </p:attrNameLst>
                                      </p:cBhvr>
                                      <p:to>
                                        <p:strVal val="visible"/>
                                      </p:to>
                                    </p:set>
                                    <p:animEffect transition="in" filter="fade">
                                      <p:cBhvr>
                                        <p:cTn id="10" dur="1000"/>
                                        <p:tgtEl>
                                          <p:spTgt spid="17411"/>
                                        </p:tgtEl>
                                      </p:cBhvr>
                                    </p:animEffect>
                                  </p:childTnLst>
                                </p:cTn>
                              </p:par>
                            </p:childTnLst>
                          </p:cTn>
                        </p:par>
                        <p:par>
                          <p:cTn id="11" fill="hold" nodeType="afterGroup">
                            <p:stCondLst>
                              <p:cond delay="1000"/>
                            </p:stCondLst>
                            <p:childTnLst>
                              <p:par>
                                <p:cTn id="12" presetID="9" presetClass="entr" presetSubtype="0" fill="hold" grpId="0" nodeType="afterEffect">
                                  <p:stCondLst>
                                    <p:cond delay="0"/>
                                  </p:stCondLst>
                                  <p:childTnLst>
                                    <p:set>
                                      <p:cBhvr>
                                        <p:cTn id="13" dur="1" fill="hold">
                                          <p:stCondLst>
                                            <p:cond delay="0"/>
                                          </p:stCondLst>
                                        </p:cTn>
                                        <p:tgtEl>
                                          <p:spTgt spid="17418"/>
                                        </p:tgtEl>
                                        <p:attrNameLst>
                                          <p:attrName>style.visibility</p:attrName>
                                        </p:attrNameLst>
                                      </p:cBhvr>
                                      <p:to>
                                        <p:strVal val="visible"/>
                                      </p:to>
                                    </p:set>
                                    <p:animEffect transition="in" filter="dissolve">
                                      <p:cBhvr>
                                        <p:cTn id="14" dur="1000"/>
                                        <p:tgtEl>
                                          <p:spTgt spid="17418"/>
                                        </p:tgtEl>
                                      </p:cBhvr>
                                    </p:animEffect>
                                  </p:childTnLst>
                                </p:cTn>
                              </p:par>
                              <p:par>
                                <p:cTn id="15" presetID="10" presetClass="entr" presetSubtype="0" fill="hold" nodeType="withEffect">
                                  <p:stCondLst>
                                    <p:cond delay="0"/>
                                  </p:stCondLst>
                                  <p:childTnLst>
                                    <p:set>
                                      <p:cBhvr>
                                        <p:cTn id="16" dur="1" fill="hold">
                                          <p:stCondLst>
                                            <p:cond delay="0"/>
                                          </p:stCondLst>
                                        </p:cTn>
                                        <p:tgtEl>
                                          <p:spTgt spid="17413"/>
                                        </p:tgtEl>
                                        <p:attrNameLst>
                                          <p:attrName>style.visibility</p:attrName>
                                        </p:attrNameLst>
                                      </p:cBhvr>
                                      <p:to>
                                        <p:strVal val="visible"/>
                                      </p:to>
                                    </p:set>
                                    <p:animEffect transition="in" filter="fade">
                                      <p:cBhvr>
                                        <p:cTn id="17" dur="1000"/>
                                        <p:tgtEl>
                                          <p:spTgt spid="17413"/>
                                        </p:tgtEl>
                                      </p:cBhvr>
                                    </p:animEffect>
                                  </p:childTnLst>
                                </p:cTn>
                              </p:par>
                            </p:childTnLst>
                          </p:cTn>
                        </p:par>
                        <p:par>
                          <p:cTn id="18" fill="hold" nodeType="afterGroup">
                            <p:stCondLst>
                              <p:cond delay="2000"/>
                            </p:stCondLst>
                            <p:childTnLst>
                              <p:par>
                                <p:cTn id="19" presetID="9" presetClass="entr" presetSubtype="0" fill="hold" grpId="0" nodeType="afterEffect">
                                  <p:stCondLst>
                                    <p:cond delay="0"/>
                                  </p:stCondLst>
                                  <p:childTnLst>
                                    <p:set>
                                      <p:cBhvr>
                                        <p:cTn id="20" dur="1" fill="hold">
                                          <p:stCondLst>
                                            <p:cond delay="0"/>
                                          </p:stCondLst>
                                        </p:cTn>
                                        <p:tgtEl>
                                          <p:spTgt spid="17419"/>
                                        </p:tgtEl>
                                        <p:attrNameLst>
                                          <p:attrName>style.visibility</p:attrName>
                                        </p:attrNameLst>
                                      </p:cBhvr>
                                      <p:to>
                                        <p:strVal val="visible"/>
                                      </p:to>
                                    </p:set>
                                    <p:animEffect transition="in" filter="dissolve">
                                      <p:cBhvr>
                                        <p:cTn id="21" dur="1000"/>
                                        <p:tgtEl>
                                          <p:spTgt spid="17419"/>
                                        </p:tgtEl>
                                      </p:cBhvr>
                                    </p:animEffect>
                                  </p:childTnLst>
                                </p:cTn>
                              </p:par>
                              <p:par>
                                <p:cTn id="22" presetID="10" presetClass="entr" presetSubtype="0" fill="hold" nodeType="withEffect">
                                  <p:stCondLst>
                                    <p:cond delay="0"/>
                                  </p:stCondLst>
                                  <p:childTnLst>
                                    <p:set>
                                      <p:cBhvr>
                                        <p:cTn id="23" dur="1" fill="hold">
                                          <p:stCondLst>
                                            <p:cond delay="0"/>
                                          </p:stCondLst>
                                        </p:cTn>
                                        <p:tgtEl>
                                          <p:spTgt spid="17415"/>
                                        </p:tgtEl>
                                        <p:attrNameLst>
                                          <p:attrName>style.visibility</p:attrName>
                                        </p:attrNameLst>
                                      </p:cBhvr>
                                      <p:to>
                                        <p:strVal val="visible"/>
                                      </p:to>
                                    </p:set>
                                    <p:animEffect transition="in" filter="fade">
                                      <p:cBhvr>
                                        <p:cTn id="24" dur="1000"/>
                                        <p:tgtEl>
                                          <p:spTgt spid="17415"/>
                                        </p:tgtEl>
                                      </p:cBhvr>
                                    </p:animEffect>
                                  </p:childTnLst>
                                </p:cTn>
                              </p:par>
                            </p:childTnLst>
                          </p:cTn>
                        </p:par>
                        <p:par>
                          <p:cTn id="25" fill="hold" nodeType="afterGroup">
                            <p:stCondLst>
                              <p:cond delay="3000"/>
                            </p:stCondLst>
                            <p:childTnLst>
                              <p:par>
                                <p:cTn id="26" presetID="9" presetClass="entr" presetSubtype="0" fill="hold" grpId="0" nodeType="afterEffect">
                                  <p:stCondLst>
                                    <p:cond delay="0"/>
                                  </p:stCondLst>
                                  <p:childTnLst>
                                    <p:set>
                                      <p:cBhvr>
                                        <p:cTn id="27" dur="1" fill="hold">
                                          <p:stCondLst>
                                            <p:cond delay="0"/>
                                          </p:stCondLst>
                                        </p:cTn>
                                        <p:tgtEl>
                                          <p:spTgt spid="17420"/>
                                        </p:tgtEl>
                                        <p:attrNameLst>
                                          <p:attrName>style.visibility</p:attrName>
                                        </p:attrNameLst>
                                      </p:cBhvr>
                                      <p:to>
                                        <p:strVal val="visible"/>
                                      </p:to>
                                    </p:set>
                                    <p:animEffect transition="in" filter="dissolve">
                                      <p:cBhvr>
                                        <p:cTn id="28" dur="1000"/>
                                        <p:tgtEl>
                                          <p:spTgt spid="17420"/>
                                        </p:tgtEl>
                                      </p:cBhvr>
                                    </p:animEffect>
                                  </p:childTnLst>
                                </p:cTn>
                              </p:par>
                              <p:par>
                                <p:cTn id="29" presetID="10" presetClass="entr" presetSubtype="0" fill="hold" nodeType="withEffect">
                                  <p:stCondLst>
                                    <p:cond delay="0"/>
                                  </p:stCondLst>
                                  <p:childTnLst>
                                    <p:set>
                                      <p:cBhvr>
                                        <p:cTn id="30" dur="1" fill="hold">
                                          <p:stCondLst>
                                            <p:cond delay="0"/>
                                          </p:stCondLst>
                                        </p:cTn>
                                        <p:tgtEl>
                                          <p:spTgt spid="17412"/>
                                        </p:tgtEl>
                                        <p:attrNameLst>
                                          <p:attrName>style.visibility</p:attrName>
                                        </p:attrNameLst>
                                      </p:cBhvr>
                                      <p:to>
                                        <p:strVal val="visible"/>
                                      </p:to>
                                    </p:set>
                                    <p:animEffect transition="in" filter="fade">
                                      <p:cBhvr>
                                        <p:cTn id="31" dur="1000"/>
                                        <p:tgtEl>
                                          <p:spTgt spid="17412"/>
                                        </p:tgtEl>
                                      </p:cBhvr>
                                    </p:animEffect>
                                  </p:childTnLst>
                                </p:cTn>
                              </p:par>
                            </p:childTnLst>
                          </p:cTn>
                        </p:par>
                        <p:par>
                          <p:cTn id="32" fill="hold" nodeType="afterGroup">
                            <p:stCondLst>
                              <p:cond delay="4000"/>
                            </p:stCondLst>
                            <p:childTnLst>
                              <p:par>
                                <p:cTn id="33" presetID="9" presetClass="entr" presetSubtype="0" fill="hold" grpId="0" nodeType="afterEffect">
                                  <p:stCondLst>
                                    <p:cond delay="0"/>
                                  </p:stCondLst>
                                  <p:childTnLst>
                                    <p:set>
                                      <p:cBhvr>
                                        <p:cTn id="34" dur="1" fill="hold">
                                          <p:stCondLst>
                                            <p:cond delay="0"/>
                                          </p:stCondLst>
                                        </p:cTn>
                                        <p:tgtEl>
                                          <p:spTgt spid="17417"/>
                                        </p:tgtEl>
                                        <p:attrNameLst>
                                          <p:attrName>style.visibility</p:attrName>
                                        </p:attrNameLst>
                                      </p:cBhvr>
                                      <p:to>
                                        <p:strVal val="visible"/>
                                      </p:to>
                                    </p:set>
                                    <p:animEffect transition="in" filter="dissolve">
                                      <p:cBhvr>
                                        <p:cTn id="35" dur="1000"/>
                                        <p:tgtEl>
                                          <p:spTgt spid="17417"/>
                                        </p:tgtEl>
                                      </p:cBhvr>
                                    </p:animEffect>
                                  </p:childTnLst>
                                </p:cTn>
                              </p:par>
                              <p:par>
                                <p:cTn id="36" presetID="10" presetClass="entr" presetSubtype="0" fill="hold" nodeType="withEffect">
                                  <p:stCondLst>
                                    <p:cond delay="0"/>
                                  </p:stCondLst>
                                  <p:childTnLst>
                                    <p:set>
                                      <p:cBhvr>
                                        <p:cTn id="37" dur="1" fill="hold">
                                          <p:stCondLst>
                                            <p:cond delay="0"/>
                                          </p:stCondLst>
                                        </p:cTn>
                                        <p:tgtEl>
                                          <p:spTgt spid="17414"/>
                                        </p:tgtEl>
                                        <p:attrNameLst>
                                          <p:attrName>style.visibility</p:attrName>
                                        </p:attrNameLst>
                                      </p:cBhvr>
                                      <p:to>
                                        <p:strVal val="visible"/>
                                      </p:to>
                                    </p:set>
                                    <p:animEffect transition="in" filter="fade">
                                      <p:cBhvr>
                                        <p:cTn id="38" dur="10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P spid="17417" grpId="0"/>
      <p:bldP spid="17418" grpId="0"/>
      <p:bldP spid="17419" grpId="0"/>
      <p:bldP spid="17420" grpId="0"/>
    </p:bldLst>
  </p:timing>
</p:sld>
</file>

<file path=ppt/theme/theme1.xml><?xml version="1.0" encoding="utf-8"?>
<a:theme xmlns:a="http://schemas.openxmlformats.org/drawingml/2006/main" name="قص">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TM10001105[[fn=قص]]</Template>
  <TotalTime>179</TotalTime>
  <Words>764</Words>
  <Application>Microsoft Office PowerPoint</Application>
  <PresentationFormat>شاشة عريضة</PresentationFormat>
  <Paragraphs>181</Paragraphs>
  <Slides>19</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19</vt:i4>
      </vt:variant>
    </vt:vector>
  </HeadingPairs>
  <TitlesOfParts>
    <vt:vector size="26" baseType="lpstr">
      <vt:lpstr>American Typewriter</vt:lpstr>
      <vt:lpstr>Arial</vt:lpstr>
      <vt:lpstr>Calibri</vt:lpstr>
      <vt:lpstr>DroidArabicKufi-Regular</vt:lpstr>
      <vt:lpstr>Franklin Gothic Book</vt:lpstr>
      <vt:lpstr>Wingdings</vt:lpstr>
      <vt:lpstr>قص</vt:lpstr>
      <vt:lpstr>البرمجيات</vt:lpstr>
      <vt:lpstr>أنواع البرمجيات</vt:lpstr>
      <vt:lpstr>برامج النظم (System Software) </vt:lpstr>
      <vt:lpstr>أنظمة التشغيل</vt:lpstr>
      <vt:lpstr>مكونات نظام التشغيل</vt:lpstr>
      <vt:lpstr>مكونات نظام التشغيل</vt:lpstr>
      <vt:lpstr>وظائف نظام التشغيل</vt:lpstr>
      <vt:lpstr>أنواع نظم التشغيل</vt:lpstr>
      <vt:lpstr>أشهر نظم التشغيل </vt:lpstr>
      <vt:lpstr>المترجمات</vt:lpstr>
      <vt:lpstr>البرمجيات التطبيقية Application Software</vt:lpstr>
      <vt:lpstr>البرمجيات التطبيقية Application Software</vt:lpstr>
      <vt:lpstr>البرمجيات التطبيقية Application Software</vt:lpstr>
      <vt:lpstr>البرمجيات التطبيقية Application Software</vt:lpstr>
      <vt:lpstr>البرمجيات التطبيقية Application Software</vt:lpstr>
      <vt:lpstr>البرمجيات التطبيقية Application Software</vt:lpstr>
      <vt:lpstr>الملفات</vt:lpstr>
      <vt:lpstr>أشهر الامتدادات المستخدمة </vt:lpstr>
      <vt:lpstr>العمليات على الملفات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البرمجيات</dc:title>
  <dc:creator>اسامه عمر يوسف الشامسطي</dc:creator>
  <cp:lastModifiedBy>Acer ifive</cp:lastModifiedBy>
  <cp:revision>4</cp:revision>
  <dcterms:created xsi:type="dcterms:W3CDTF">2023-09-29T11:12:47Z</dcterms:created>
  <dcterms:modified xsi:type="dcterms:W3CDTF">2023-10-01T06:21:20Z</dcterms:modified>
</cp:coreProperties>
</file>