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6" r:id="rId9"/>
    <p:sldId id="277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>
        <p:scale>
          <a:sx n="96" d="100"/>
          <a:sy n="96" d="100"/>
        </p:scale>
        <p:origin x="-926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0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D80E3-3B47-4D5B-AAD2-014224957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functions of a DBA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1B70C2-79A5-48C0-9491-3F4F83DC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marL="514350" lvl="1" indent="-514350">
              <a:buFont typeface="+mj-lt"/>
              <a:buAutoNum type="arabicPeriod" startAt="3"/>
            </a:pPr>
            <a:r>
              <a:rPr lang="en-US" sz="3000" dirty="0">
                <a:solidFill>
                  <a:srgbClr val="FF0000"/>
                </a:solidFill>
              </a:rPr>
              <a:t>Granting of authorization for data access</a:t>
            </a:r>
            <a:r>
              <a:rPr lang="en-US" sz="3000" dirty="0"/>
              <a:t>.</a:t>
            </a:r>
          </a:p>
          <a:p>
            <a:pPr lvl="1"/>
            <a:r>
              <a:rPr lang="en-US" dirty="0"/>
              <a:t>By granting different types of authorization, the database administrator can regulate which parts of the database various users can access.</a:t>
            </a:r>
          </a:p>
          <a:p>
            <a:pPr lvl="1"/>
            <a:endParaRPr lang="en-US" dirty="0"/>
          </a:p>
          <a:p>
            <a:pPr marL="514350" lvl="1" indent="-514350">
              <a:buFont typeface="+mj-lt"/>
              <a:buAutoNum type="arabicPeriod" startAt="4"/>
            </a:pPr>
            <a:r>
              <a:rPr lang="en-US" sz="3000" dirty="0">
                <a:solidFill>
                  <a:srgbClr val="FF0000"/>
                </a:solidFill>
              </a:rPr>
              <a:t>Routine maintenance.</a:t>
            </a:r>
          </a:p>
          <a:p>
            <a:pPr lvl="1"/>
            <a:r>
              <a:rPr lang="en-US" dirty="0"/>
              <a:t>Periodically backing up the database.</a:t>
            </a:r>
          </a:p>
          <a:p>
            <a:pPr lvl="1"/>
            <a:r>
              <a:rPr lang="en-US" dirty="0"/>
              <a:t>Ensuring that enough free disk space is available for normal operations.</a:t>
            </a:r>
          </a:p>
          <a:p>
            <a:pPr lvl="1"/>
            <a:r>
              <a:rPr lang="en-US" dirty="0"/>
              <a:t>Monitoring jobs running on the database and ensuring that performance is not degraded by very expensive tasks submitted by some users.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1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E46AD0-B57F-4029-A363-04DA9BF26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</a:t>
            </a:r>
            <a:r>
              <a:rPr lang="en-US"/>
              <a:t>of lecture 04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7BFFCE8-D66A-4324-8709-D816FC252D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BFD6A344-C9B8-483D-9596-BEE9CFA4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Management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A3B58C6-F028-4595-A306-E00207D900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1.8</a:t>
            </a:r>
          </a:p>
        </p:txBody>
      </p:sp>
    </p:spTree>
    <p:extLst>
      <p:ext uri="{BB962C8B-B14F-4D97-AF65-F5344CB8AC3E}">
        <p14:creationId xmlns:p14="http://schemas.microsoft.com/office/powerpoint/2010/main" val="307335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84F7432-916C-4BC7-AC0E-3F3796A5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Transaction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E9B7A776-71B3-4C85-8272-686F7F1A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transaction is a collection of operations that performs a single logical function in a database application.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transaction manager </a:t>
            </a:r>
            <a:r>
              <a:rPr lang="en-US" dirty="0"/>
              <a:t>consists of the:</a:t>
            </a:r>
          </a:p>
          <a:p>
            <a:pPr lvl="1"/>
            <a:r>
              <a:rPr lang="en-US" dirty="0"/>
              <a:t>Concurrency-control manager </a:t>
            </a:r>
          </a:p>
          <a:p>
            <a:pPr lvl="1"/>
            <a:r>
              <a:rPr lang="en-US" dirty="0"/>
              <a:t>The recovery manager.</a:t>
            </a:r>
          </a:p>
        </p:txBody>
      </p:sp>
    </p:spTree>
    <p:extLst>
      <p:ext uri="{BB962C8B-B14F-4D97-AF65-F5344CB8AC3E}">
        <p14:creationId xmlns:p14="http://schemas.microsoft.com/office/powerpoint/2010/main" val="56626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6D84B23-195A-4CEF-9DF5-B766758E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Architecture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18716D1-3E62-4C8A-A52E-0AD95640A7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1.9</a:t>
            </a:r>
          </a:p>
        </p:txBody>
      </p:sp>
    </p:spTree>
    <p:extLst>
      <p:ext uri="{BB962C8B-B14F-4D97-AF65-F5344CB8AC3E}">
        <p14:creationId xmlns:p14="http://schemas.microsoft.com/office/powerpoint/2010/main" val="187698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EF259C-A47D-4742-BD65-18C7E012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Database Architecture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AA27C5B3-1819-40D6-A722-DA44B1980D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1000" contrast="4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7662" y="990600"/>
            <a:ext cx="7508675" cy="513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04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F3E6E2-759B-4726-9D77-560B8B46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 and Information Retrieval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47CAD15-9FD1-4805-B458-5316A65D4F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1.10</a:t>
            </a:r>
          </a:p>
        </p:txBody>
      </p:sp>
    </p:spTree>
    <p:extLst>
      <p:ext uri="{BB962C8B-B14F-4D97-AF65-F5344CB8AC3E}">
        <p14:creationId xmlns:p14="http://schemas.microsoft.com/office/powerpoint/2010/main" val="257969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642F5F-F0A4-45C6-8849-F1E6CC77D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Users and Administrators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AC21BD8-9BC4-47EA-A8A6-E2B1C71012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1.12</a:t>
            </a:r>
          </a:p>
        </p:txBody>
      </p:sp>
    </p:spTree>
    <p:extLst>
      <p:ext uri="{BB962C8B-B14F-4D97-AF65-F5344CB8AC3E}">
        <p14:creationId xmlns:p14="http://schemas.microsoft.com/office/powerpoint/2010/main" val="3122192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56D6A7-381D-4B3D-AB46-83EF0430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Database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6715D6-D237-4E4A-90B0-9AA39679C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5410200" cy="5638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Naive users</a:t>
            </a:r>
            <a:r>
              <a:rPr lang="en-US" dirty="0" smtClean="0"/>
              <a:t>:</a:t>
            </a:r>
            <a:r>
              <a:rPr lang="ar-SA" dirty="0" smtClean="0"/>
              <a:t>/</a:t>
            </a:r>
            <a:r>
              <a:rPr lang="en-US" dirty="0" smtClean="0"/>
              <a:t>end users</a:t>
            </a:r>
            <a:endParaRPr lang="en-US" dirty="0"/>
          </a:p>
          <a:p>
            <a:pPr lvl="1"/>
            <a:r>
              <a:rPr lang="en-US" dirty="0"/>
              <a:t>Are unsophisticated users who interact with the system by invoking one of the application programs that have been written previously.</a:t>
            </a:r>
          </a:p>
          <a:p>
            <a:pPr lvl="1"/>
            <a:endParaRPr lang="en-US" dirty="0"/>
          </a:p>
          <a:p>
            <a:r>
              <a:rPr lang="en-US" dirty="0"/>
              <a:t>Application programmers.</a:t>
            </a:r>
          </a:p>
          <a:p>
            <a:pPr lvl="1"/>
            <a:r>
              <a:rPr lang="en-US" dirty="0"/>
              <a:t>Are computer professionals who write application programs.</a:t>
            </a:r>
          </a:p>
          <a:p>
            <a:pPr lvl="1"/>
            <a:endParaRPr lang="en-US" b="1" dirty="0"/>
          </a:p>
          <a:p>
            <a:r>
              <a:rPr lang="en-US" dirty="0"/>
              <a:t>Sophisticated users.</a:t>
            </a:r>
          </a:p>
          <a:p>
            <a:pPr lvl="1"/>
            <a:r>
              <a:rPr lang="en-US" dirty="0"/>
              <a:t>Interact with the system without writing programs.</a:t>
            </a:r>
          </a:p>
          <a:p>
            <a:pPr lvl="1"/>
            <a:endParaRPr lang="en-US" dirty="0"/>
          </a:p>
          <a:p>
            <a:r>
              <a:rPr lang="en-US" dirty="0"/>
              <a:t>Specialized users:</a:t>
            </a:r>
          </a:p>
          <a:p>
            <a:pPr lvl="1"/>
            <a:r>
              <a:rPr lang="en-US" dirty="0"/>
              <a:t>Users who write specialized database applications that do not fit into the traditional data-processing framework, such as these application store data with </a:t>
            </a:r>
            <a:r>
              <a:rPr lang="en-US" dirty="0">
                <a:solidFill>
                  <a:srgbClr val="FF0000"/>
                </a:solidFill>
              </a:rPr>
              <a:t>complex data </a:t>
            </a:r>
            <a:r>
              <a:rPr lang="en-US" dirty="0"/>
              <a:t>types (for example, graphics data and audio data)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2171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168057"/>
            <a:ext cx="2171700" cy="133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38331"/>
            <a:ext cx="2171700" cy="1033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02376"/>
            <a:ext cx="2171700" cy="1265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1314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D80E3-3B47-4D5B-AAD2-014224957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functions of a DBA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1B70C2-79A5-48C0-9491-3F4F83DC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4038600" cy="51355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Schema definition:</a:t>
            </a:r>
          </a:p>
          <a:p>
            <a:pPr lvl="1"/>
            <a:r>
              <a:rPr lang="en-US" dirty="0"/>
              <a:t>The DBA creates the original database schema by executing a set of data definition statements in the DDL.</a:t>
            </a:r>
          </a:p>
          <a:p>
            <a:pPr lvl="1"/>
            <a:endParaRPr lang="en-US" dirty="0"/>
          </a:p>
          <a:p>
            <a:pPr marL="514350" lvl="1" indent="-514350">
              <a:buFont typeface="+mj-lt"/>
              <a:buAutoNum type="arabicPeriod" startAt="2"/>
            </a:pPr>
            <a:r>
              <a:rPr lang="en-US" sz="3200" dirty="0">
                <a:solidFill>
                  <a:srgbClr val="FF0000"/>
                </a:solidFill>
              </a:rPr>
              <a:t>Schema and physical-organization modification.</a:t>
            </a:r>
          </a:p>
          <a:p>
            <a:pPr lvl="1"/>
            <a:r>
              <a:rPr lang="en-US" dirty="0"/>
              <a:t>The DBA carries out changes to the schema and physical organization to reflect the changing needs of the organization.</a:t>
            </a:r>
          </a:p>
          <a:p>
            <a:pPr lvl="1"/>
            <a:r>
              <a:rPr lang="en-US" dirty="0"/>
              <a:t>Alter the physical organization to improve performance.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95400"/>
            <a:ext cx="40005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95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287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Chapter 01</vt:lpstr>
      <vt:lpstr>Transaction Management</vt:lpstr>
      <vt:lpstr>Transaction</vt:lpstr>
      <vt:lpstr>Database Architecture</vt:lpstr>
      <vt:lpstr>Database Architecture</vt:lpstr>
      <vt:lpstr>Data Mining and Information Retrieval</vt:lpstr>
      <vt:lpstr>Database Users and Administrators</vt:lpstr>
      <vt:lpstr>Database Users</vt:lpstr>
      <vt:lpstr>The functions of a DBA include</vt:lpstr>
      <vt:lpstr>The functions of a DBA include</vt:lpstr>
      <vt:lpstr>End of lecture 04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173</cp:revision>
  <dcterms:created xsi:type="dcterms:W3CDTF">2006-08-16T00:00:00Z</dcterms:created>
  <dcterms:modified xsi:type="dcterms:W3CDTF">2024-07-30T08:59:38Z</dcterms:modified>
</cp:coreProperties>
</file>