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24EE-2334-4DFC-8A93-CAB8C651257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C944-4C5F-421F-AB04-2120FA87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25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24EE-2334-4DFC-8A93-CAB8C651257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C944-4C5F-421F-AB04-2120FA87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24EE-2334-4DFC-8A93-CAB8C651257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C944-4C5F-421F-AB04-2120FA87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8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24EE-2334-4DFC-8A93-CAB8C651257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C944-4C5F-421F-AB04-2120FA87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5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24EE-2334-4DFC-8A93-CAB8C651257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C944-4C5F-421F-AB04-2120FA87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6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24EE-2334-4DFC-8A93-CAB8C651257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C944-4C5F-421F-AB04-2120FA87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05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24EE-2334-4DFC-8A93-CAB8C651257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C944-4C5F-421F-AB04-2120FA87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8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24EE-2334-4DFC-8A93-CAB8C651257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C944-4C5F-421F-AB04-2120FA87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4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24EE-2334-4DFC-8A93-CAB8C651257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C944-4C5F-421F-AB04-2120FA87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8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24EE-2334-4DFC-8A93-CAB8C651257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C944-4C5F-421F-AB04-2120FA87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182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24EE-2334-4DFC-8A93-CAB8C651257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C944-4C5F-421F-AB04-2120FA87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6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E24EE-2334-4DFC-8A93-CAB8C651257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2C944-4C5F-421F-AB04-2120FA87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9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Vertical analysis 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Habib Abu Nafiseh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3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Vertical analysis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Vertical analysis, also called common size analysis, is a technique for evaluating financial statement data that </a:t>
            </a:r>
            <a:r>
              <a:rPr lang="en-US" sz="2400" dirty="0">
                <a:solidFill>
                  <a:prstClr val="black"/>
                </a:solidFill>
              </a:rPr>
              <a:t>express each item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within a financial statement as a</a:t>
            </a:r>
            <a:r>
              <a:rPr lang="en-US" sz="2400" dirty="0">
                <a:solidFill>
                  <a:prstClr val="black"/>
                </a:solidFill>
              </a:rPr>
              <a:t> percent of a base amount.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On a balance sheet, we might say that current assets </a:t>
            </a:r>
            <a:r>
              <a:rPr lang="en-US" sz="2400" dirty="0">
                <a:solidFill>
                  <a:prstClr val="black"/>
                </a:solidFill>
              </a:rPr>
              <a:t>are 22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percent of total assets (total assets being the base amount). Or on an income </a:t>
            </a:r>
            <a:r>
              <a:rPr lang="en-US" sz="2400" dirty="0">
                <a:solidFill>
                  <a:prstClr val="black"/>
                </a:solidFill>
              </a:rPr>
              <a:t>statement</a:t>
            </a:r>
            <a:endParaRPr lang="en-US" sz="2400" dirty="0" smtClean="0"/>
          </a:p>
          <a:p>
            <a:pPr marL="0" lvl="0" indent="0">
              <a:buNone/>
            </a:pPr>
            <a:r>
              <a:rPr lang="en-US" sz="2400" dirty="0" smtClean="0"/>
              <a:t>we might say that selling expenses are 16 percent of net sales (net </a:t>
            </a:r>
            <a:r>
              <a:rPr lang="en-US" sz="2400" dirty="0">
                <a:solidFill>
                  <a:prstClr val="black"/>
                </a:solidFill>
              </a:rPr>
              <a:t>sales being the base amount).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73881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1/Balance Sheet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Assets                    2021        percentage          2020    percentage </a:t>
            </a:r>
          </a:p>
          <a:p>
            <a:pPr marL="0" indent="0">
              <a:buNone/>
            </a:pPr>
            <a:r>
              <a:rPr lang="en-US" sz="2400" dirty="0" smtClean="0"/>
              <a:t>Cash                   26,062         3.00%               26,001          3.03%</a:t>
            </a:r>
          </a:p>
          <a:p>
            <a:pPr marL="0" indent="0">
              <a:buNone/>
            </a:pPr>
            <a:r>
              <a:rPr lang="en-US" sz="2400" dirty="0" smtClean="0"/>
              <a:t>A/ R                    39,094         4.50%               37,916          4.42%</a:t>
            </a:r>
          </a:p>
          <a:p>
            <a:pPr marL="0" indent="0">
              <a:buNone/>
            </a:pPr>
            <a:r>
              <a:rPr lang="en-US" sz="2400" dirty="0" smtClean="0"/>
              <a:t>Inventories        28,638         3.30%              28,021           3.27%</a:t>
            </a:r>
          </a:p>
          <a:p>
            <a:pPr marL="0" indent="0">
              <a:buNone/>
            </a:pPr>
            <a:r>
              <a:rPr lang="en-US" sz="2400" dirty="0" smtClean="0"/>
              <a:t>Prepaid </a:t>
            </a:r>
            <a:r>
              <a:rPr lang="en-US" sz="2400" dirty="0" err="1" smtClean="0"/>
              <a:t>exp</a:t>
            </a:r>
            <a:r>
              <a:rPr lang="en-US" sz="2400" dirty="0" smtClean="0"/>
              <a:t>       45,188         5.20%              27,938          3.26%</a:t>
            </a:r>
          </a:p>
          <a:p>
            <a:pPr marL="0" indent="0">
              <a:buNone/>
            </a:pPr>
            <a:r>
              <a:rPr lang="en-US" sz="2400" dirty="0" smtClean="0"/>
              <a:t>current assets    138,982    16.00%          119,876         13.98%</a:t>
            </a:r>
          </a:p>
          <a:p>
            <a:pPr marL="0" indent="0">
              <a:buNone/>
            </a:pPr>
            <a:r>
              <a:rPr lang="en-US" sz="2400" dirty="0" smtClean="0"/>
              <a:t>Plant assets        651,891     75.04%         649,872         75.80%</a:t>
            </a:r>
          </a:p>
          <a:p>
            <a:pPr marL="0" indent="0">
              <a:buNone/>
            </a:pPr>
            <a:r>
              <a:rPr lang="en-US" sz="2400" dirty="0" smtClean="0"/>
              <a:t>Intangible assets 77,870       8.96%            87,580         10.22%</a:t>
            </a:r>
          </a:p>
          <a:p>
            <a:pPr marL="0" indent="0">
              <a:buNone/>
            </a:pPr>
            <a:r>
              <a:rPr lang="en-US" sz="2400" dirty="0" smtClean="0"/>
              <a:t>Total assets       868,743       100.00%      </a:t>
            </a:r>
            <a:r>
              <a:rPr lang="en-US" sz="2400" dirty="0" smtClean="0"/>
              <a:t>  </a:t>
            </a:r>
            <a:r>
              <a:rPr lang="en-US" sz="2400" dirty="0" smtClean="0"/>
              <a:t>857,328       100.00%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4063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Balance Sheet 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Liabilities                    2021       percentage       2020       percentage </a:t>
            </a:r>
          </a:p>
          <a:p>
            <a:pPr marL="0" indent="0">
              <a:buNone/>
            </a:pPr>
            <a:r>
              <a:rPr lang="en-US" sz="2400" dirty="0" smtClean="0"/>
              <a:t>Current liabilities      311,325     35.84%          309,112      36.06%</a:t>
            </a:r>
          </a:p>
          <a:p>
            <a:pPr marL="0" indent="0">
              <a:buNone/>
            </a:pPr>
            <a:r>
              <a:rPr lang="en-US" sz="2400" dirty="0" smtClean="0"/>
              <a:t>Long-term liabilities 192,546      22.16%         191,280      22.31%</a:t>
            </a:r>
          </a:p>
          <a:p>
            <a:pPr marL="0" indent="0">
              <a:buNone/>
            </a:pPr>
            <a:r>
              <a:rPr lang="en-US" sz="2400" dirty="0" smtClean="0"/>
              <a:t>Total liabilities           503,871      58.00%         500,392       58.37%</a:t>
            </a:r>
          </a:p>
          <a:p>
            <a:pPr marL="0" indent="0">
              <a:buNone/>
            </a:pPr>
            <a:r>
              <a:rPr lang="en-US" sz="2400" dirty="0" smtClean="0"/>
              <a:t>Stockholders’ Equity</a:t>
            </a:r>
          </a:p>
          <a:p>
            <a:pPr marL="0" indent="0">
              <a:buNone/>
            </a:pPr>
            <a:r>
              <a:rPr lang="en-US" sz="2400" dirty="0" smtClean="0"/>
              <a:t>Common stock,         6,000            0.69%            6,000          0.70%</a:t>
            </a:r>
          </a:p>
          <a:p>
            <a:pPr marL="0" indent="0">
              <a:buNone/>
            </a:pPr>
            <a:r>
              <a:rPr lang="en-US" sz="2400" dirty="0" smtClean="0"/>
              <a:t>Retained earnings   358,872         41.31%      350,936         40.93%</a:t>
            </a:r>
          </a:p>
          <a:p>
            <a:pPr marL="0" indent="0">
              <a:buNone/>
            </a:pPr>
            <a:r>
              <a:rPr lang="en-US" sz="2400" dirty="0" smtClean="0"/>
              <a:t>Total equity              364,872         42.00%      356,936          41.63%</a:t>
            </a:r>
          </a:p>
          <a:p>
            <a:pPr marL="0" indent="0">
              <a:buNone/>
            </a:pPr>
            <a:r>
              <a:rPr lang="en-US" sz="2400" dirty="0" smtClean="0"/>
              <a:t>Total liabilities and</a:t>
            </a:r>
          </a:p>
          <a:p>
            <a:pPr marL="0" indent="0">
              <a:buNone/>
            </a:pPr>
            <a:r>
              <a:rPr lang="en-US" sz="2400" dirty="0" smtClean="0"/>
              <a:t> equity                       868,743          100.00%   857,328       100.00%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1967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STATEMENT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smtClean="0"/>
              <a:t>                            2021      percentage           2020             percentage </a:t>
            </a:r>
          </a:p>
          <a:p>
            <a:pPr marL="0" indent="0">
              <a:buNone/>
            </a:pPr>
            <a:r>
              <a:rPr lang="en-US" sz="2400" dirty="0" smtClean="0"/>
              <a:t>Revenues       1,370,988        100.00%           1,209,876      100.00%</a:t>
            </a:r>
          </a:p>
          <a:p>
            <a:pPr marL="0" indent="0">
              <a:buNone/>
            </a:pPr>
            <a:r>
              <a:rPr lang="en-US" sz="2400" dirty="0" smtClean="0"/>
              <a:t>Cost of sales     452,426          33.00%               392,000       32.40%</a:t>
            </a:r>
          </a:p>
          <a:p>
            <a:pPr marL="0" indent="0">
              <a:buNone/>
            </a:pPr>
            <a:r>
              <a:rPr lang="en-US" sz="2400" dirty="0" smtClean="0"/>
              <a:t>Gross profit       918,562         67.00%               817,876       67.60%</a:t>
            </a:r>
          </a:p>
          <a:p>
            <a:pPr marL="0" indent="0">
              <a:buNone/>
            </a:pPr>
            <a:r>
              <a:rPr lang="en-US" sz="2400" dirty="0" smtClean="0"/>
              <a:t>Other ex            867,546         63.28%               765,743        63.29%</a:t>
            </a:r>
          </a:p>
          <a:p>
            <a:pPr marL="0" indent="0">
              <a:buNone/>
            </a:pPr>
            <a:r>
              <a:rPr lang="en-US" sz="2400" dirty="0" smtClean="0"/>
              <a:t>Operating            51,016             3.72%                 52,133        4.31%</a:t>
            </a:r>
          </a:p>
          <a:p>
            <a:pPr marL="0" indent="0">
              <a:buNone/>
            </a:pPr>
            <a:r>
              <a:rPr lang="en-US" sz="2400" dirty="0" smtClean="0"/>
              <a:t>Interest expense 3,600              0.26%                   4,000           0.33%</a:t>
            </a:r>
          </a:p>
          <a:p>
            <a:pPr marL="0" indent="0">
              <a:buNone/>
            </a:pPr>
            <a:r>
              <a:rPr lang="en-US" sz="2400" dirty="0" smtClean="0"/>
              <a:t>Other, net          1,254                 0.09%                     544             0.04%</a:t>
            </a:r>
          </a:p>
          <a:p>
            <a:pPr marL="0" indent="0">
              <a:buNone/>
            </a:pPr>
            <a:r>
              <a:rPr lang="en-US" sz="2400" dirty="0" smtClean="0"/>
              <a:t> before tax        46,162               3.37%                 47,589           3.93%</a:t>
            </a:r>
          </a:p>
          <a:p>
            <a:pPr marL="0" indent="0">
              <a:buNone/>
            </a:pPr>
            <a:r>
              <a:rPr lang="en-US" sz="2400" dirty="0" smtClean="0"/>
              <a:t>Income tax      11,570               0.84%                 12,373             1.02%</a:t>
            </a:r>
          </a:p>
          <a:p>
            <a:pPr marL="0" indent="0">
              <a:buNone/>
            </a:pPr>
            <a:r>
              <a:rPr lang="en-US" sz="2400" dirty="0" smtClean="0"/>
              <a:t>Net income     34,621               2.53%                  35,216           2.91%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2437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The comparative balance sheets of XYZ  are presented below</a:t>
            </a:r>
          </a:p>
          <a:p>
            <a:pPr marL="0" indent="0">
              <a:buNone/>
            </a:pPr>
            <a:r>
              <a:rPr lang="en-US" sz="2400" dirty="0" smtClean="0"/>
              <a:t>Prepare vertical analysis of the balance sheet data for 2018 and 2019</a:t>
            </a:r>
          </a:p>
          <a:p>
            <a:pPr marL="0" indent="0">
              <a:buNone/>
            </a:pPr>
            <a:r>
              <a:rPr lang="en-US" sz="2400" dirty="0" smtClean="0"/>
              <a:t>Assets                                                         2018                  2019</a:t>
            </a:r>
          </a:p>
          <a:p>
            <a:pPr marL="0" indent="0">
              <a:buNone/>
            </a:pPr>
            <a:r>
              <a:rPr lang="en-US" sz="2400" dirty="0" smtClean="0"/>
              <a:t>Current assets                                          76,000              80,000</a:t>
            </a:r>
          </a:p>
          <a:p>
            <a:pPr marL="0" indent="0">
              <a:buNone/>
            </a:pPr>
            <a:r>
              <a:rPr lang="en-US" sz="2400" dirty="0" smtClean="0"/>
              <a:t>Property, plant, and equipment (net) 99,000              90,000</a:t>
            </a:r>
          </a:p>
          <a:p>
            <a:pPr marL="0" indent="0">
              <a:buNone/>
            </a:pPr>
            <a:r>
              <a:rPr lang="en-US" sz="2400" dirty="0" smtClean="0"/>
              <a:t>Intangibles                                                25,000              40,000</a:t>
            </a:r>
          </a:p>
          <a:p>
            <a:pPr marL="0" indent="0">
              <a:buNone/>
            </a:pPr>
            <a:r>
              <a:rPr lang="en-US" sz="2400" dirty="0" smtClean="0"/>
              <a:t>Total assets                                            200,000             210,000</a:t>
            </a:r>
          </a:p>
          <a:p>
            <a:pPr marL="0" indent="0">
              <a:buNone/>
            </a:pPr>
            <a:r>
              <a:rPr lang="en-US" sz="2400" dirty="0" smtClean="0"/>
              <a:t>Liabilities and stockholders’ equity</a:t>
            </a:r>
          </a:p>
          <a:p>
            <a:pPr marL="0" indent="0">
              <a:buNone/>
            </a:pPr>
            <a:r>
              <a:rPr lang="en-US" sz="2400" dirty="0" smtClean="0"/>
              <a:t>Current liabilities                                  40,800               48,000</a:t>
            </a:r>
          </a:p>
          <a:p>
            <a:pPr marL="0" indent="0">
              <a:buNone/>
            </a:pPr>
            <a:r>
              <a:rPr lang="en-US" sz="2400" dirty="0" smtClean="0"/>
              <a:t>Long-term liabilities                           143,000              150,000</a:t>
            </a:r>
          </a:p>
          <a:p>
            <a:pPr marL="0" indent="0">
              <a:buNone/>
            </a:pPr>
            <a:r>
              <a:rPr lang="en-US" sz="2400" dirty="0" smtClean="0"/>
              <a:t>Stockholders’ equity                             16,200                12,000</a:t>
            </a:r>
          </a:p>
          <a:p>
            <a:pPr marL="0" indent="0">
              <a:buNone/>
            </a:pPr>
            <a:r>
              <a:rPr lang="en-US" sz="2400" dirty="0" smtClean="0"/>
              <a:t>Total liabilities and equity                   200,000            210,000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5981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605450"/>
              </p:ext>
            </p:extLst>
          </p:nvPr>
        </p:nvGraphicFramePr>
        <p:xfrm>
          <a:off x="457200" y="1600200"/>
          <a:ext cx="82296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680"/>
                <a:gridCol w="1512168"/>
                <a:gridCol w="1296144"/>
                <a:gridCol w="1152128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assets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38.1%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Property, plant, and equipment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42.8%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Intangibles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assets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liabilities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Long-term liabilities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143000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71.4%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Stockholders’ equity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5.8%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liabilities and equity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55544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469</Words>
  <Application>Microsoft Office PowerPoint</Application>
  <PresentationFormat>عرض على الشاشة (3:4)‏</PresentationFormat>
  <Paragraphs>100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نسق Office</vt:lpstr>
      <vt:lpstr>Vertical analysis </vt:lpstr>
      <vt:lpstr>Vertical analysis </vt:lpstr>
      <vt:lpstr>EXAMPLE 1/Balance Sheet </vt:lpstr>
      <vt:lpstr>Balance Sheet  </vt:lpstr>
      <vt:lpstr>INCOME STATEMENT</vt:lpstr>
      <vt:lpstr>Example 2 </vt:lpstr>
      <vt:lpstr>solution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Vertical analysis</dc:title>
  <dc:creator>Toshiba</dc:creator>
  <cp:lastModifiedBy>Toshiba</cp:lastModifiedBy>
  <cp:revision>14</cp:revision>
  <dcterms:created xsi:type="dcterms:W3CDTF">2024-08-16T22:13:39Z</dcterms:created>
  <dcterms:modified xsi:type="dcterms:W3CDTF">2024-08-18T20:41:14Z</dcterms:modified>
</cp:coreProperties>
</file>