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3" r:id="rId12"/>
    <p:sldId id="284" r:id="rId13"/>
    <p:sldId id="285" r:id="rId14"/>
    <p:sldId id="286" r:id="rId15"/>
    <p:sldId id="287" r:id="rId16"/>
    <p:sldId id="288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7" r:id="rId29"/>
    <p:sldId id="278" r:id="rId30"/>
    <p:sldId id="292" r:id="rId31"/>
    <p:sldId id="279" r:id="rId32"/>
    <p:sldId id="289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89" d="100"/>
          <a:sy n="89" d="100"/>
        </p:scale>
        <p:origin x="-11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SQL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15BBF-0C9D-41E1-9421-FB498175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</a:t>
            </a:r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A49560-18FD-491E-8A64-69340959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5"/>
            </a:pPr>
            <a:r>
              <a:rPr lang="en-US" sz="2900" b="1" dirty="0"/>
              <a:t>numeric(p, </a:t>
            </a:r>
            <a:r>
              <a:rPr lang="en-US" sz="2900" b="1" dirty="0" smtClean="0"/>
              <a:t>s):</a:t>
            </a:r>
            <a:endParaRPr lang="en-US" sz="2900" b="1" dirty="0"/>
          </a:p>
          <a:p>
            <a:pPr lvl="1"/>
            <a:r>
              <a:rPr lang="en-US" dirty="0"/>
              <a:t>A fixed-point number with user-specified precision. </a:t>
            </a:r>
          </a:p>
          <a:p>
            <a:pPr lvl="1"/>
            <a:r>
              <a:rPr lang="en-US" dirty="0"/>
              <a:t>The number consists of p digits (plus a sign), and </a:t>
            </a:r>
            <a:r>
              <a:rPr lang="en-US" dirty="0" smtClean="0"/>
              <a:t>s </a:t>
            </a:r>
            <a:r>
              <a:rPr lang="en-US" dirty="0"/>
              <a:t>of the p digits are to the right of the decimal point. </a:t>
            </a:r>
          </a:p>
          <a:p>
            <a:pPr lvl="2"/>
            <a:r>
              <a:rPr lang="en-US" dirty="0"/>
              <a:t>Thus, numeric(3,1) allows 44.5 to be stored exactly, but neither 444.5 or 0.32 can be stored exactly in a field of this type.</a:t>
            </a:r>
          </a:p>
          <a:p>
            <a:pPr lvl="2"/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5"/>
            </a:pPr>
            <a:r>
              <a:rPr lang="en-US" sz="2900" b="1" dirty="0" smtClean="0"/>
              <a:t>real, double precision: </a:t>
            </a:r>
          </a:p>
          <a:p>
            <a:pPr lvl="1"/>
            <a:r>
              <a:rPr lang="en-US" dirty="0" smtClean="0"/>
              <a:t>Floating-point and double-precision floating-point numbers with machine-dependent precision.</a:t>
            </a:r>
          </a:p>
          <a:p>
            <a:pPr lvl="1"/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5"/>
            </a:pPr>
            <a:r>
              <a:rPr lang="en-US" sz="2900" b="1" dirty="0"/>
              <a:t>float(n): </a:t>
            </a:r>
          </a:p>
          <a:p>
            <a:pPr lvl="1"/>
            <a:r>
              <a:rPr lang="en-US" dirty="0"/>
              <a:t>A floating-point number, with precision of at least n digits.</a:t>
            </a:r>
          </a:p>
        </p:txBody>
      </p:sp>
    </p:spTree>
    <p:extLst>
      <p:ext uri="{BB962C8B-B14F-4D97-AF65-F5344CB8AC3E}">
        <p14:creationId xmlns:p14="http://schemas.microsoft.com/office/powerpoint/2010/main" val="64609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905000"/>
            <a:ext cx="8813800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89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02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Data </a:t>
            </a:r>
            <a:r>
              <a:rPr lang="en-US" dirty="0" smtClean="0"/>
              <a:t>Types </a:t>
            </a:r>
            <a:r>
              <a:rPr lang="ar-SA" dirty="0" smtClean="0"/>
              <a:t>ملخص للسابق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447800"/>
            <a:ext cx="8504238" cy="4651375"/>
          </a:xfrm>
        </p:spPr>
        <p:txBody>
          <a:bodyPr/>
          <a:lstStyle/>
          <a:p>
            <a:pPr eaLnBrk="1" hangingPunct="1"/>
            <a:r>
              <a:rPr lang="en-US" sz="2400" dirty="0"/>
              <a:t>Before creating a Table you have to decide what type of data each column can contain. This is known as </a:t>
            </a:r>
            <a:r>
              <a:rPr lang="en-US" sz="2400" dirty="0" smtClean="0"/>
              <a:t>data type.</a:t>
            </a:r>
            <a:r>
              <a:rPr lang="en-US" sz="2400" dirty="0"/>
              <a:t>  Lets Discuss what </a:t>
            </a:r>
            <a:r>
              <a:rPr lang="en-US" sz="2400" dirty="0" smtClean="0"/>
              <a:t>data types </a:t>
            </a:r>
            <a:r>
              <a:rPr lang="en-US" sz="2400" dirty="0"/>
              <a:t>are available in Oracle.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45796"/>
              </p:ext>
            </p:extLst>
          </p:nvPr>
        </p:nvGraphicFramePr>
        <p:xfrm>
          <a:off x="990600" y="2667000"/>
          <a:ext cx="6781800" cy="356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01">
                <a:tc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en-US" sz="1800" dirty="0"/>
                        <a:t> 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85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CHAR (</a:t>
                      </a:r>
                      <a:r>
                        <a:rPr lang="en-US" sz="1800" i="1" dirty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smtClean="0"/>
                        <a:t>)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Or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CHAR </a:t>
                      </a:r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Fixed-length (String) </a:t>
                      </a:r>
                      <a:r>
                        <a:rPr lang="en-US" sz="1800" dirty="0"/>
                        <a:t>character data of length </a:t>
                      </a:r>
                      <a:r>
                        <a:rPr lang="en-US" sz="1800" i="1" dirty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smtClean="0"/>
                        <a:t> bytes or characters  (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kumimoji="0" lang="en-US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r>
                        <a:rPr kumimoji="0" lang="en-US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 specifies the column length in characters) (can contain letters, numbers, and special characters)</a:t>
                      </a:r>
                      <a:r>
                        <a:rPr lang="en-US" sz="1800" dirty="0" smtClean="0"/>
                        <a:t>.</a:t>
                      </a:r>
                      <a:r>
                        <a:rPr lang="en-US" sz="1800" dirty="0"/>
                        <a:t> Fixed for every row in the </a:t>
                      </a:r>
                      <a:r>
                        <a:rPr lang="en-US" sz="1800" dirty="0" smtClean="0"/>
                        <a:t>table.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from 0 to 2000 byte. Default is 1 byte</a:t>
                      </a:r>
                      <a:endParaRPr lang="en-US" sz="18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2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VARCHAR </a:t>
                      </a:r>
                      <a:r>
                        <a:rPr lang="en-US" sz="1800" dirty="0"/>
                        <a:t>(</a:t>
                      </a:r>
                      <a:r>
                        <a:rPr lang="en-US" sz="1800" i="1" dirty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800" i="1" dirty="0"/>
                        <a:t>)</a:t>
                      </a:r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VARIABLE length string (can contain letters, numbers, and special characters). The </a:t>
                      </a:r>
                      <a:r>
                        <a:rPr lang="en-US" sz="1800" i="1" dirty="0" smtClean="0">
                          <a:solidFill>
                            <a:srgbClr val="FF0000"/>
                          </a:solidFill>
                        </a:rPr>
                        <a:t>size </a:t>
                      </a:r>
                      <a:r>
                        <a:rPr lang="en-US" sz="1800" dirty="0" smtClean="0"/>
                        <a:t>parameter specifies the maximum string length in characters - can be from 0 to 32767</a:t>
                      </a:r>
                      <a:r>
                        <a:rPr lang="en-US" sz="1800" dirty="0"/>
                        <a:t>  </a:t>
                      </a:r>
                      <a:r>
                        <a:rPr lang="en-US" sz="1800" dirty="0" smtClean="0"/>
                        <a:t> byte Variable </a:t>
                      </a:r>
                      <a:r>
                        <a:rPr lang="en-US" sz="1800" dirty="0"/>
                        <a:t>for each </a:t>
                      </a:r>
                      <a:r>
                        <a:rPr lang="en-US" sz="1800" dirty="0" smtClean="0"/>
                        <a:t>row</a:t>
                      </a:r>
                      <a:r>
                        <a:rPr lang="en-US" sz="1800" u="none" dirty="0" smtClean="0"/>
                        <a:t>.</a:t>
                      </a:r>
                      <a:endParaRPr lang="en-US" sz="1800" u="none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041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Data Types </a:t>
            </a:r>
            <a:r>
              <a:rPr lang="ar-SA" dirty="0"/>
              <a:t>ملخص للسابق</a:t>
            </a:r>
            <a:endParaRPr lang="en-US" dirty="0">
              <a:solidFill>
                <a:srgbClr val="7B98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0432615"/>
              </p:ext>
            </p:extLst>
          </p:nvPr>
        </p:nvGraphicFramePr>
        <p:xfrm>
          <a:off x="301625" y="1527175"/>
          <a:ext cx="8504238" cy="469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436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Or</a:t>
                      </a:r>
                      <a:endParaRPr kumimoji="0" 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dirty="0" smtClean="0"/>
                        <a:t>An integer (a finite subset of the integers that is machine dependent).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SMALLINT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A small integer (a machine-dependent subset of the integer type).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FLOAT(</a:t>
                      </a:r>
                      <a:r>
                        <a:rPr kumimoji="0" lang="en-US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kumimoji="0" 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algn="ctr"/>
                      <a:endParaRPr kumimoji="0" lang="en-US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A </a:t>
                      </a:r>
                      <a:r>
                        <a:rPr lang="en-US" dirty="0">
                          <a:effectLst/>
                        </a:rPr>
                        <a:t>floating point number. MySQL uses the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dirty="0">
                          <a:effectLst/>
                        </a:rPr>
                        <a:t> value to determine whether to use FLOAT or DOUBLE for the resulting data type. If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dirty="0">
                          <a:effectLst/>
                        </a:rPr>
                        <a:t> is from 0 to </a:t>
                      </a:r>
                      <a:r>
                        <a:rPr lang="en-US" dirty="0" smtClean="0">
                          <a:effectLst/>
                        </a:rPr>
                        <a:t>22, </a:t>
                      </a:r>
                      <a:r>
                        <a:rPr lang="en-US" dirty="0">
                          <a:effectLst/>
                        </a:rPr>
                        <a:t>the data type becomes FLOAT(). If 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dirty="0">
                          <a:effectLst/>
                        </a:rPr>
                        <a:t> is from </a:t>
                      </a:r>
                      <a:r>
                        <a:rPr lang="en-US" dirty="0" smtClean="0">
                          <a:effectLst/>
                        </a:rPr>
                        <a:t>23 </a:t>
                      </a:r>
                      <a:r>
                        <a:rPr lang="en-US" dirty="0">
                          <a:effectLst/>
                        </a:rPr>
                        <a:t>to </a:t>
                      </a:r>
                      <a:r>
                        <a:rPr lang="en-US" dirty="0" smtClean="0">
                          <a:effectLst/>
                        </a:rPr>
                        <a:t>126, </a:t>
                      </a:r>
                      <a:r>
                        <a:rPr lang="en-US" dirty="0">
                          <a:effectLst/>
                        </a:rPr>
                        <a:t>the data type becomes DOUBLE</a:t>
                      </a:r>
                      <a:r>
                        <a:rPr lang="en-US" dirty="0" smtClean="0">
                          <a:effectLst/>
                        </a:rPr>
                        <a:t>(),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round the floating</a:t>
                      </a:r>
                      <a:r>
                        <a:rPr lang="en-US" sz="1400" baseline="0" dirty="0" smtClean="0">
                          <a:effectLst/>
                        </a:rPr>
                        <a:t> point number if greater than </a:t>
                      </a:r>
                      <a:r>
                        <a:rPr lang="en-US" sz="1400" i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endParaRPr lang="en-US" sz="1400" i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NUMBER</a:t>
                      </a:r>
                      <a:r>
                        <a:rPr lang="en-US" b="0" i="0" dirty="0">
                          <a:solidFill>
                            <a:srgbClr val="1A1816"/>
                          </a:solidFill>
                          <a:effectLst/>
                        </a:rPr>
                        <a:t> </a:t>
                      </a: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(</a:t>
                      </a:r>
                      <a:r>
                        <a:rPr lang="en-US" b="0" i="1" dirty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b="0" i="0" dirty="0">
                          <a:solidFill>
                            <a:srgbClr val="1A1816"/>
                          </a:solidFill>
                          <a:effectLst/>
                        </a:rPr>
                        <a:t> </a:t>
                      </a: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,</a:t>
                      </a:r>
                      <a:r>
                        <a:rPr lang="en-US" b="0" i="0" dirty="0">
                          <a:solidFill>
                            <a:srgbClr val="1A1816"/>
                          </a:solidFill>
                          <a:effectLst/>
                        </a:rPr>
                        <a:t> </a:t>
                      </a:r>
                      <a:r>
                        <a:rPr lang="en-US" b="0" i="1" dirty="0" smtClean="0">
                          <a:solidFill>
                            <a:srgbClr val="92D050"/>
                          </a:solidFill>
                          <a:effectLst/>
                        </a:rPr>
                        <a:t>s</a:t>
                      </a: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)</a:t>
                      </a:r>
                    </a:p>
                    <a:p>
                      <a:pPr algn="ctr"/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or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NUMERIC(</a:t>
                      </a:r>
                      <a:r>
                        <a:rPr lang="en-US" b="0" i="1" dirty="0" smtClean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 , </a:t>
                      </a:r>
                      <a:r>
                        <a:rPr lang="en-US" b="0" i="1" dirty="0" smtClean="0">
                          <a:solidFill>
                            <a:srgbClr val="92D050"/>
                          </a:solidFill>
                          <a:effectLst/>
                        </a:rPr>
                        <a:t>s</a:t>
                      </a:r>
                      <a:r>
                        <a:rPr lang="en-US" b="0" i="0" dirty="0" smtClean="0">
                          <a:solidFill>
                            <a:srgbClr val="1A1816"/>
                          </a:solidFill>
                          <a:effectLst/>
                        </a:rPr>
                        <a:t>) </a:t>
                      </a:r>
                    </a:p>
                    <a:p>
                      <a:pPr algn="l"/>
                      <a:endParaRPr lang="en-US" b="0" i="0" dirty="0">
                        <a:solidFill>
                          <a:srgbClr val="1A1816"/>
                        </a:solidFill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Number having precision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dirty="0" smtClean="0">
                          <a:effectLst/>
                        </a:rPr>
                        <a:t> and scale </a:t>
                      </a:r>
                      <a:r>
                        <a:rPr lang="en-US" i="1" dirty="0" smtClean="0">
                          <a:solidFill>
                            <a:srgbClr val="00B050"/>
                          </a:solidFill>
                          <a:effectLst/>
                        </a:rPr>
                        <a:t>s</a:t>
                      </a:r>
                      <a:r>
                        <a:rPr lang="en-US" dirty="0" smtClean="0">
                          <a:effectLst/>
                        </a:rPr>
                        <a:t>. The precision </a:t>
                      </a:r>
                      <a:r>
                        <a:rPr lang="en-US" i="1" dirty="0" smtClean="0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dirty="0" smtClean="0">
                          <a:effectLst/>
                        </a:rPr>
                        <a:t> can range from 1 to 38. The scale </a:t>
                      </a:r>
                      <a:r>
                        <a:rPr lang="en-US" i="1" dirty="0" smtClean="0">
                          <a:solidFill>
                            <a:srgbClr val="92D050"/>
                          </a:solidFill>
                          <a:effectLst/>
                        </a:rPr>
                        <a:t>s</a:t>
                      </a:r>
                      <a:r>
                        <a:rPr lang="en-US" dirty="0" smtClean="0">
                          <a:effectLst/>
                        </a:rPr>
                        <a:t> can range from -84 to 127. Both precision and scale are in decimal digits. A NUMBER value requires from 1 to 22 bytes.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08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Data Types </a:t>
            </a:r>
            <a:r>
              <a:rPr lang="ar-SA" dirty="0"/>
              <a:t>ملخص للسابق</a:t>
            </a:r>
            <a:endParaRPr lang="en-US" dirty="0">
              <a:solidFill>
                <a:srgbClr val="7B98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4928040"/>
              </p:ext>
            </p:extLst>
          </p:nvPr>
        </p:nvGraphicFramePr>
        <p:xfrm>
          <a:off x="301625" y="1527175"/>
          <a:ext cx="8504238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96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/>
                        <a:t>DATE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Fixed-length date and time data, ranging from Jan. 1, 4712 B.C.E. to Dec. 31, 4712 C.E. 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Fixed at 7 bytes for each row in the table</a:t>
                      </a:r>
                      <a:r>
                        <a:rPr lang="en-US" sz="1800" dirty="0"/>
                        <a:t>. Default format is a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string</a:t>
                      </a:r>
                      <a:r>
                        <a:rPr lang="en-US" sz="1800" dirty="0"/>
                        <a:t> (such as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DD-MON-RR</a:t>
                      </a:r>
                      <a:r>
                        <a:rPr lang="en-US" sz="1800" dirty="0"/>
                        <a:t>) specified by the NLS_DATE_FORMAT parameter.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800" dirty="0"/>
                        <a:t>TIMESTAMP (</a:t>
                      </a:r>
                      <a:r>
                        <a:rPr lang="en-US" sz="1800" i="1" dirty="0"/>
                        <a:t>precision</a:t>
                      </a:r>
                      <a:r>
                        <a:rPr lang="en-US" sz="1800" dirty="0"/>
                        <a:t>)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value representing </a:t>
                      </a:r>
                      <a:r>
                        <a:rPr lang="en-US" sz="1800" dirty="0">
                          <a:highlight>
                            <a:srgbClr val="00FFFF"/>
                          </a:highlight>
                        </a:rPr>
                        <a:t>a date and time</a:t>
                      </a:r>
                      <a:r>
                        <a:rPr lang="en-US" sz="1800" dirty="0"/>
                        <a:t>, including fractional seconds. (The exact resolution depends on the operating system clock.) Varies from 7 to 11 bytes, depending on the precision.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BLOB 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For </a:t>
                      </a:r>
                      <a:r>
                        <a:rPr lang="en-US" dirty="0">
                          <a:effectLst/>
                        </a:rPr>
                        <a:t>BLOBs (Binary Large Objects). Holds up to 65,535 bytes of data</a:t>
                      </a: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/>
                        <a:t>BFILE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Binary data stored in an external file . Up to 2</a:t>
                      </a:r>
                      <a:r>
                        <a:rPr lang="en-US" sz="1800" baseline="30000" dirty="0"/>
                        <a:t>32</a:t>
                      </a:r>
                      <a:r>
                        <a:rPr lang="en-US" sz="1800" dirty="0"/>
                        <a:t> - 1 bytes, or 4 gigabytes.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9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olved 3. (Note: Read the schema of each table in the | Chegg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Solved 3. (Note: Read the schema of each table in the | Chegg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2738"/>
            <a:ext cx="8432105" cy="60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7284720" y="2204720"/>
            <a:ext cx="447058" cy="304800"/>
          </a:xfrm>
          <a:custGeom>
            <a:avLst/>
            <a:gdLst>
              <a:gd name="connsiteX0" fmla="*/ 0 w 447058"/>
              <a:gd name="connsiteY0" fmla="*/ 264160 h 304800"/>
              <a:gd name="connsiteX1" fmla="*/ 81280 w 447058"/>
              <a:gd name="connsiteY1" fmla="*/ 284480 h 304800"/>
              <a:gd name="connsiteX2" fmla="*/ 121920 w 447058"/>
              <a:gd name="connsiteY2" fmla="*/ 304800 h 304800"/>
              <a:gd name="connsiteX3" fmla="*/ 182880 w 447058"/>
              <a:gd name="connsiteY3" fmla="*/ 243840 h 304800"/>
              <a:gd name="connsiteX4" fmla="*/ 243840 w 447058"/>
              <a:gd name="connsiteY4" fmla="*/ 213360 h 304800"/>
              <a:gd name="connsiteX5" fmla="*/ 294640 w 447058"/>
              <a:gd name="connsiteY5" fmla="*/ 162560 h 304800"/>
              <a:gd name="connsiteX6" fmla="*/ 345440 w 447058"/>
              <a:gd name="connsiteY6" fmla="*/ 111760 h 304800"/>
              <a:gd name="connsiteX7" fmla="*/ 386080 w 447058"/>
              <a:gd name="connsiteY7" fmla="*/ 50800 h 304800"/>
              <a:gd name="connsiteX8" fmla="*/ 447040 w 447058"/>
              <a:gd name="connsiteY8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058" h="304800">
                <a:moveTo>
                  <a:pt x="0" y="264160"/>
                </a:moveTo>
                <a:cubicBezTo>
                  <a:pt x="29817" y="270123"/>
                  <a:pt x="53944" y="272764"/>
                  <a:pt x="81280" y="284480"/>
                </a:cubicBezTo>
                <a:cubicBezTo>
                  <a:pt x="95201" y="290446"/>
                  <a:pt x="108373" y="298027"/>
                  <a:pt x="121920" y="304800"/>
                </a:cubicBezTo>
                <a:cubicBezTo>
                  <a:pt x="198460" y="279287"/>
                  <a:pt x="96504" y="320619"/>
                  <a:pt x="182880" y="243840"/>
                </a:cubicBezTo>
                <a:cubicBezTo>
                  <a:pt x="199860" y="228747"/>
                  <a:pt x="223520" y="223520"/>
                  <a:pt x="243840" y="213360"/>
                </a:cubicBezTo>
                <a:cubicBezTo>
                  <a:pt x="298027" y="132080"/>
                  <a:pt x="226907" y="230293"/>
                  <a:pt x="294640" y="162560"/>
                </a:cubicBezTo>
                <a:cubicBezTo>
                  <a:pt x="362373" y="94827"/>
                  <a:pt x="264160" y="165947"/>
                  <a:pt x="345440" y="111760"/>
                </a:cubicBezTo>
                <a:cubicBezTo>
                  <a:pt x="358987" y="91440"/>
                  <a:pt x="365760" y="64347"/>
                  <a:pt x="386080" y="50800"/>
                </a:cubicBezTo>
                <a:cubicBezTo>
                  <a:pt x="449858" y="8281"/>
                  <a:pt x="447040" y="34582"/>
                  <a:pt x="44704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222240" y="1940560"/>
            <a:ext cx="518160" cy="245128"/>
          </a:xfrm>
          <a:custGeom>
            <a:avLst/>
            <a:gdLst>
              <a:gd name="connsiteX0" fmla="*/ 0 w 518160"/>
              <a:gd name="connsiteY0" fmla="*/ 152400 h 245128"/>
              <a:gd name="connsiteX1" fmla="*/ 30480 w 518160"/>
              <a:gd name="connsiteY1" fmla="*/ 213360 h 245128"/>
              <a:gd name="connsiteX2" fmla="*/ 50800 w 518160"/>
              <a:gd name="connsiteY2" fmla="*/ 243840 h 245128"/>
              <a:gd name="connsiteX3" fmla="*/ 121920 w 518160"/>
              <a:gd name="connsiteY3" fmla="*/ 233680 h 245128"/>
              <a:gd name="connsiteX4" fmla="*/ 152400 w 518160"/>
              <a:gd name="connsiteY4" fmla="*/ 213360 h 245128"/>
              <a:gd name="connsiteX5" fmla="*/ 193040 w 518160"/>
              <a:gd name="connsiteY5" fmla="*/ 193040 h 245128"/>
              <a:gd name="connsiteX6" fmla="*/ 254000 w 518160"/>
              <a:gd name="connsiteY6" fmla="*/ 142240 h 245128"/>
              <a:gd name="connsiteX7" fmla="*/ 314960 w 518160"/>
              <a:gd name="connsiteY7" fmla="*/ 121920 h 245128"/>
              <a:gd name="connsiteX8" fmla="*/ 375920 w 518160"/>
              <a:gd name="connsiteY8" fmla="*/ 91440 h 245128"/>
              <a:gd name="connsiteX9" fmla="*/ 406400 w 518160"/>
              <a:gd name="connsiteY9" fmla="*/ 60960 h 245128"/>
              <a:gd name="connsiteX10" fmla="*/ 436880 w 518160"/>
              <a:gd name="connsiteY10" fmla="*/ 50800 h 245128"/>
              <a:gd name="connsiteX11" fmla="*/ 508000 w 518160"/>
              <a:gd name="connsiteY11" fmla="*/ 10160 h 245128"/>
              <a:gd name="connsiteX12" fmla="*/ 518160 w 518160"/>
              <a:gd name="connsiteY12" fmla="*/ 0 h 24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8160" h="245128">
                <a:moveTo>
                  <a:pt x="0" y="152400"/>
                </a:moveTo>
                <a:cubicBezTo>
                  <a:pt x="10160" y="172720"/>
                  <a:pt x="19447" y="193501"/>
                  <a:pt x="30480" y="213360"/>
                </a:cubicBezTo>
                <a:cubicBezTo>
                  <a:pt x="36410" y="224034"/>
                  <a:pt x="38880" y="241191"/>
                  <a:pt x="50800" y="243840"/>
                </a:cubicBezTo>
                <a:cubicBezTo>
                  <a:pt x="74177" y="249035"/>
                  <a:pt x="98213" y="237067"/>
                  <a:pt x="121920" y="233680"/>
                </a:cubicBezTo>
                <a:cubicBezTo>
                  <a:pt x="132080" y="226907"/>
                  <a:pt x="141798" y="219418"/>
                  <a:pt x="152400" y="213360"/>
                </a:cubicBezTo>
                <a:cubicBezTo>
                  <a:pt x="165550" y="205846"/>
                  <a:pt x="180632" y="201725"/>
                  <a:pt x="193040" y="193040"/>
                </a:cubicBezTo>
                <a:cubicBezTo>
                  <a:pt x="214709" y="177872"/>
                  <a:pt x="231152" y="155568"/>
                  <a:pt x="254000" y="142240"/>
                </a:cubicBezTo>
                <a:cubicBezTo>
                  <a:pt x="272501" y="131448"/>
                  <a:pt x="297138" y="133801"/>
                  <a:pt x="314960" y="121920"/>
                </a:cubicBezTo>
                <a:cubicBezTo>
                  <a:pt x="354351" y="95659"/>
                  <a:pt x="333856" y="105461"/>
                  <a:pt x="375920" y="91440"/>
                </a:cubicBezTo>
                <a:cubicBezTo>
                  <a:pt x="386080" y="81280"/>
                  <a:pt x="394445" y="68930"/>
                  <a:pt x="406400" y="60960"/>
                </a:cubicBezTo>
                <a:cubicBezTo>
                  <a:pt x="415311" y="55019"/>
                  <a:pt x="427036" y="55019"/>
                  <a:pt x="436880" y="50800"/>
                </a:cubicBezTo>
                <a:cubicBezTo>
                  <a:pt x="463130" y="39550"/>
                  <a:pt x="485325" y="27166"/>
                  <a:pt x="508000" y="10160"/>
                </a:cubicBezTo>
                <a:cubicBezTo>
                  <a:pt x="511832" y="7286"/>
                  <a:pt x="514773" y="3387"/>
                  <a:pt x="51816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971040" y="2367280"/>
            <a:ext cx="345440" cy="101600"/>
          </a:xfrm>
          <a:custGeom>
            <a:avLst/>
            <a:gdLst>
              <a:gd name="connsiteX0" fmla="*/ 0 w 345440"/>
              <a:gd name="connsiteY0" fmla="*/ 0 h 101600"/>
              <a:gd name="connsiteX1" fmla="*/ 40640 w 345440"/>
              <a:gd name="connsiteY1" fmla="*/ 81280 h 101600"/>
              <a:gd name="connsiteX2" fmla="*/ 71120 w 345440"/>
              <a:gd name="connsiteY2" fmla="*/ 101600 h 101600"/>
              <a:gd name="connsiteX3" fmla="*/ 142240 w 345440"/>
              <a:gd name="connsiteY3" fmla="*/ 71120 h 101600"/>
              <a:gd name="connsiteX4" fmla="*/ 233680 w 345440"/>
              <a:gd name="connsiteY4" fmla="*/ 20320 h 101600"/>
              <a:gd name="connsiteX5" fmla="*/ 345440 w 345440"/>
              <a:gd name="connsiteY5" fmla="*/ 1016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440" h="101600">
                <a:moveTo>
                  <a:pt x="0" y="0"/>
                </a:moveTo>
                <a:cubicBezTo>
                  <a:pt x="9702" y="24255"/>
                  <a:pt x="20349" y="60989"/>
                  <a:pt x="40640" y="81280"/>
                </a:cubicBezTo>
                <a:cubicBezTo>
                  <a:pt x="49274" y="89914"/>
                  <a:pt x="60960" y="94827"/>
                  <a:pt x="71120" y="101600"/>
                </a:cubicBezTo>
                <a:cubicBezTo>
                  <a:pt x="132889" y="60421"/>
                  <a:pt x="67260" y="99238"/>
                  <a:pt x="142240" y="71120"/>
                </a:cubicBezTo>
                <a:cubicBezTo>
                  <a:pt x="205184" y="47516"/>
                  <a:pt x="163841" y="51360"/>
                  <a:pt x="233680" y="20320"/>
                </a:cubicBezTo>
                <a:cubicBezTo>
                  <a:pt x="269477" y="4410"/>
                  <a:pt x="307625" y="10160"/>
                  <a:pt x="345440" y="101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051040" y="4013200"/>
            <a:ext cx="406482" cy="163077"/>
          </a:xfrm>
          <a:custGeom>
            <a:avLst/>
            <a:gdLst>
              <a:gd name="connsiteX0" fmla="*/ 0 w 406482"/>
              <a:gd name="connsiteY0" fmla="*/ 121920 h 163077"/>
              <a:gd name="connsiteX1" fmla="*/ 50800 w 406482"/>
              <a:gd name="connsiteY1" fmla="*/ 162560 h 163077"/>
              <a:gd name="connsiteX2" fmla="*/ 111760 w 406482"/>
              <a:gd name="connsiteY2" fmla="*/ 142240 h 163077"/>
              <a:gd name="connsiteX3" fmla="*/ 162560 w 406482"/>
              <a:gd name="connsiteY3" fmla="*/ 132080 h 163077"/>
              <a:gd name="connsiteX4" fmla="*/ 233680 w 406482"/>
              <a:gd name="connsiteY4" fmla="*/ 101600 h 163077"/>
              <a:gd name="connsiteX5" fmla="*/ 314960 w 406482"/>
              <a:gd name="connsiteY5" fmla="*/ 60960 h 163077"/>
              <a:gd name="connsiteX6" fmla="*/ 375920 w 406482"/>
              <a:gd name="connsiteY6" fmla="*/ 20320 h 163077"/>
              <a:gd name="connsiteX7" fmla="*/ 406400 w 406482"/>
              <a:gd name="connsiteY7" fmla="*/ 0 h 16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82" h="163077">
                <a:moveTo>
                  <a:pt x="0" y="121920"/>
                </a:moveTo>
                <a:cubicBezTo>
                  <a:pt x="16933" y="135467"/>
                  <a:pt x="29465" y="158681"/>
                  <a:pt x="50800" y="162560"/>
                </a:cubicBezTo>
                <a:cubicBezTo>
                  <a:pt x="71874" y="166392"/>
                  <a:pt x="91096" y="147876"/>
                  <a:pt x="111760" y="142240"/>
                </a:cubicBezTo>
                <a:cubicBezTo>
                  <a:pt x="128420" y="137696"/>
                  <a:pt x="145807" y="136268"/>
                  <a:pt x="162560" y="132080"/>
                </a:cubicBezTo>
                <a:cubicBezTo>
                  <a:pt x="200683" y="122549"/>
                  <a:pt x="192972" y="119046"/>
                  <a:pt x="233680" y="101600"/>
                </a:cubicBezTo>
                <a:cubicBezTo>
                  <a:pt x="299758" y="73281"/>
                  <a:pt x="223882" y="118919"/>
                  <a:pt x="314960" y="60960"/>
                </a:cubicBezTo>
                <a:cubicBezTo>
                  <a:pt x="335564" y="47849"/>
                  <a:pt x="352752" y="28043"/>
                  <a:pt x="375920" y="20320"/>
                </a:cubicBezTo>
                <a:cubicBezTo>
                  <a:pt x="409613" y="9089"/>
                  <a:pt x="406400" y="20870"/>
                  <a:pt x="4064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19120" y="4876800"/>
            <a:ext cx="508000" cy="162560"/>
          </a:xfrm>
          <a:custGeom>
            <a:avLst/>
            <a:gdLst>
              <a:gd name="connsiteX0" fmla="*/ 0 w 508000"/>
              <a:gd name="connsiteY0" fmla="*/ 0 h 162560"/>
              <a:gd name="connsiteX1" fmla="*/ 30480 w 508000"/>
              <a:gd name="connsiteY1" fmla="*/ 81280 h 162560"/>
              <a:gd name="connsiteX2" fmla="*/ 40640 w 508000"/>
              <a:gd name="connsiteY2" fmla="*/ 152400 h 162560"/>
              <a:gd name="connsiteX3" fmla="*/ 71120 w 508000"/>
              <a:gd name="connsiteY3" fmla="*/ 162560 h 162560"/>
              <a:gd name="connsiteX4" fmla="*/ 121920 w 508000"/>
              <a:gd name="connsiteY4" fmla="*/ 142240 h 162560"/>
              <a:gd name="connsiteX5" fmla="*/ 182880 w 508000"/>
              <a:gd name="connsiteY5" fmla="*/ 132080 h 162560"/>
              <a:gd name="connsiteX6" fmla="*/ 223520 w 508000"/>
              <a:gd name="connsiteY6" fmla="*/ 111760 h 162560"/>
              <a:gd name="connsiteX7" fmla="*/ 284480 w 508000"/>
              <a:gd name="connsiteY7" fmla="*/ 91440 h 162560"/>
              <a:gd name="connsiteX8" fmla="*/ 345440 w 508000"/>
              <a:gd name="connsiteY8" fmla="*/ 71120 h 162560"/>
              <a:gd name="connsiteX9" fmla="*/ 375920 w 508000"/>
              <a:gd name="connsiteY9" fmla="*/ 60960 h 162560"/>
              <a:gd name="connsiteX10" fmla="*/ 467360 w 508000"/>
              <a:gd name="connsiteY10" fmla="*/ 20320 h 162560"/>
              <a:gd name="connsiteX11" fmla="*/ 508000 w 508000"/>
              <a:gd name="connsiteY11" fmla="*/ 10160 h 16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8000" h="162560">
                <a:moveTo>
                  <a:pt x="0" y="0"/>
                </a:moveTo>
                <a:cubicBezTo>
                  <a:pt x="2599" y="6497"/>
                  <a:pt x="27295" y="65353"/>
                  <a:pt x="30480" y="81280"/>
                </a:cubicBezTo>
                <a:cubicBezTo>
                  <a:pt x="35176" y="104762"/>
                  <a:pt x="29930" y="130981"/>
                  <a:pt x="40640" y="152400"/>
                </a:cubicBezTo>
                <a:cubicBezTo>
                  <a:pt x="45429" y="161979"/>
                  <a:pt x="60960" y="159173"/>
                  <a:pt x="71120" y="162560"/>
                </a:cubicBezTo>
                <a:cubicBezTo>
                  <a:pt x="88053" y="155787"/>
                  <a:pt x="104325" y="147039"/>
                  <a:pt x="121920" y="142240"/>
                </a:cubicBezTo>
                <a:cubicBezTo>
                  <a:pt x="141794" y="136820"/>
                  <a:pt x="163149" y="137999"/>
                  <a:pt x="182880" y="132080"/>
                </a:cubicBezTo>
                <a:cubicBezTo>
                  <a:pt x="197387" y="127728"/>
                  <a:pt x="209458" y="117385"/>
                  <a:pt x="223520" y="111760"/>
                </a:cubicBezTo>
                <a:cubicBezTo>
                  <a:pt x="243407" y="103805"/>
                  <a:pt x="264160" y="98213"/>
                  <a:pt x="284480" y="91440"/>
                </a:cubicBezTo>
                <a:lnTo>
                  <a:pt x="345440" y="71120"/>
                </a:lnTo>
                <a:cubicBezTo>
                  <a:pt x="355600" y="67733"/>
                  <a:pt x="367009" y="66901"/>
                  <a:pt x="375920" y="60960"/>
                </a:cubicBezTo>
                <a:cubicBezTo>
                  <a:pt x="415951" y="34273"/>
                  <a:pt x="409325" y="34829"/>
                  <a:pt x="467360" y="20320"/>
                </a:cubicBezTo>
                <a:lnTo>
                  <a:pt x="508000" y="101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3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51227-D782-42BA-871A-52A75D1F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Schema Definition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3048686-7AF2-4276-B4DB-A090D2D30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755576" y="1412776"/>
            <a:ext cx="4169414" cy="165903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16358E0-F433-4E88-BC71-DC2663D3BD7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785786" y="3786190"/>
            <a:ext cx="5467350" cy="205740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7821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5A3E0-08FE-4860-ACE1-4D3B8382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Schema Definition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75676F9-E8A2-4E10-B4B5-E9B233902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793105" y="1060326"/>
            <a:ext cx="5524500" cy="215265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22F26C7-0D5F-4478-AD52-58E6EA556A3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785786" y="3573016"/>
            <a:ext cx="5305425" cy="2867025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73558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55D53-9EBE-4BB6-BC3F-69E7142C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Schema Definition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1062FCF-CABE-45FB-B06E-3F4D633DA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683568" y="1124744"/>
            <a:ext cx="7067550" cy="2619375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292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26BA1EA-0EE4-46E2-86C5-B9E58232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SQL Query Language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667A98-CDD1-4431-A0AF-E3FB4414F7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</p:spTree>
    <p:extLst>
      <p:ext uri="{BB962C8B-B14F-4D97-AF65-F5344CB8AC3E}">
        <p14:creationId xmlns:p14="http://schemas.microsoft.com/office/powerpoint/2010/main" val="1240002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E28EC-6BA0-457B-BF89-59EE96B1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drop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74C0-EB6D-4E89-88EC-12EBA7F9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remove a relation from an SQL database, we use the </a:t>
            </a:r>
            <a:r>
              <a:rPr lang="en-US" b="1" dirty="0"/>
              <a:t>drop table </a:t>
            </a:r>
            <a:r>
              <a:rPr lang="en-US" dirty="0"/>
              <a:t>command.</a:t>
            </a:r>
          </a:p>
          <a:p>
            <a:endParaRPr lang="en-US" dirty="0"/>
          </a:p>
          <a:p>
            <a:r>
              <a:rPr lang="en-US" dirty="0"/>
              <a:t>The drop table command deletes all information about the dropped relation from the database.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A9E4BA2-BA4A-465D-95C0-B9965B87203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3256422" y="4218476"/>
            <a:ext cx="2815776" cy="78216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5441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1DC98-1AAE-42CA-85B2-5A87AAE4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1315E1-AA13-4B1E-8AB7-1E73A2660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2695"/>
          </a:xfrm>
        </p:spPr>
        <p:txBody>
          <a:bodyPr>
            <a:normAutofit/>
          </a:bodyPr>
          <a:lstStyle/>
          <a:p>
            <a:r>
              <a:rPr lang="en-US" dirty="0"/>
              <a:t>We use the alter table command to add attributes to an existing relation. </a:t>
            </a:r>
          </a:p>
          <a:p>
            <a:pPr lvl="1"/>
            <a:r>
              <a:rPr lang="en-US" dirty="0"/>
              <a:t>All tuples in the relation are assigned null as the value for the new attribute. </a:t>
            </a:r>
          </a:p>
          <a:p>
            <a:pPr lvl="1"/>
            <a:r>
              <a:rPr lang="en-US" dirty="0"/>
              <a:t>The form of the </a:t>
            </a:r>
            <a:r>
              <a:rPr lang="en-US" b="1" dirty="0"/>
              <a:t>alter table </a:t>
            </a:r>
            <a:r>
              <a:rPr lang="en-US" dirty="0"/>
              <a:t>command 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can drop attributes from a relation by the command: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D6B6DE-DCBE-4A50-AAF4-8C64470BA98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3671545" y="3488064"/>
            <a:ext cx="3329347" cy="58387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2FF1A5-0421-4BB1-97D4-36D6E3FD07D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2627784" y="5559766"/>
            <a:ext cx="3059013" cy="58387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1186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CECDA93-E645-450F-9C0C-C6690833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Structure of SQL Queries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7D8900-123A-4610-B97A-F997EC7C56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3.3</a:t>
            </a:r>
          </a:p>
        </p:txBody>
      </p:sp>
    </p:spTree>
    <p:extLst>
      <p:ext uri="{BB962C8B-B14F-4D97-AF65-F5344CB8AC3E}">
        <p14:creationId xmlns:p14="http://schemas.microsoft.com/office/powerpoint/2010/main" val="1130836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7ED641C-DEB5-4F1D-AC07-E1783F6A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Structure of SQL Queries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D9D4FF1-1DC7-43E7-8246-841F3E6D8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structure of an SQL query consists of three clauses: 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from</a:t>
            </a:r>
          </a:p>
          <a:p>
            <a:pPr lvl="1"/>
            <a:r>
              <a:rPr lang="en-US" dirty="0"/>
              <a:t>where.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The query takes as its input the relations listed in the from clause, operates on them as specified in the where and select clauses, and then produces a relation as the result.</a:t>
            </a:r>
          </a:p>
        </p:txBody>
      </p:sp>
    </p:spTree>
    <p:extLst>
      <p:ext uri="{BB962C8B-B14F-4D97-AF65-F5344CB8AC3E}">
        <p14:creationId xmlns:p14="http://schemas.microsoft.com/office/powerpoint/2010/main" val="724091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75BE7-A0E5-488A-88E6-C72EB711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Queries on a Single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DD972-9696-4B9B-ABAF-1C8C6450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2" y="990600"/>
            <a:ext cx="4572032" cy="5135563"/>
          </a:xfrm>
        </p:spPr>
        <p:txBody>
          <a:bodyPr/>
          <a:lstStyle/>
          <a:p>
            <a:r>
              <a:rPr lang="en-US" b="1" dirty="0"/>
              <a:t>Example:</a:t>
            </a:r>
          </a:p>
          <a:p>
            <a:pPr lvl="1"/>
            <a:r>
              <a:rPr lang="en-US" dirty="0"/>
              <a:t>Find the names of all instructors.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instructor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AB1796F-C5EA-40BD-B6C4-ED91D591209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5508104" y="990600"/>
            <a:ext cx="3419872" cy="3145479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8946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75BE7-A0E5-488A-88E6-C72EB711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Queries on a Single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DD972-9696-4B9B-ABAF-1C8C6450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4" y="990600"/>
            <a:ext cx="8570818" cy="5135563"/>
          </a:xfrm>
        </p:spPr>
        <p:txBody>
          <a:bodyPr/>
          <a:lstStyle/>
          <a:p>
            <a:r>
              <a:rPr lang="en-US" b="1" dirty="0"/>
              <a:t>Example:</a:t>
            </a:r>
          </a:p>
          <a:p>
            <a:pPr lvl="1"/>
            <a:r>
              <a:rPr lang="en-US" dirty="0"/>
              <a:t>Find the names of all departments.</a:t>
            </a:r>
          </a:p>
          <a:p>
            <a:pPr lvl="1"/>
            <a:endParaRPr lang="en-US" dirty="0"/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000" i="1" dirty="0" err="1" smtClean="0"/>
              <a:t>dept_name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department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sz="2000" i="1" dirty="0" err="1"/>
              <a:t>dept_name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instructor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sz="2000" i="1" dirty="0" err="1"/>
              <a:t>dept_name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Arial" pitchFamily="34" charset="0"/>
              <a:buAutoNum type="arabicPeriod"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Arial" pitchFamily="34" charset="0"/>
              <a:buAutoNum type="arabicPeriod"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AutoNum type="arabicPeriod"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AutoNum type="arabicPeriod"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30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75BE7-A0E5-488A-88E6-C72EB711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Queries on a Single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DD972-9696-4B9B-ABAF-1C8C6450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4" y="990600"/>
            <a:ext cx="7020272" cy="5135563"/>
          </a:xfrm>
        </p:spPr>
        <p:txBody>
          <a:bodyPr/>
          <a:lstStyle/>
          <a:p>
            <a:r>
              <a:rPr lang="en-US" b="1" dirty="0"/>
              <a:t>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CBABBB-D01C-4B50-84E1-0628F81E593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2123728" y="1628800"/>
            <a:ext cx="6570773" cy="1014382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329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75BE7-A0E5-488A-88E6-C72EB711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Queries on a Single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DD972-9696-4B9B-ABAF-1C8C64504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4" y="990600"/>
            <a:ext cx="7020272" cy="5135563"/>
          </a:xfrm>
        </p:spPr>
        <p:txBody>
          <a:bodyPr/>
          <a:lstStyle/>
          <a:p>
            <a:r>
              <a:rPr lang="en-US" b="1" dirty="0"/>
              <a:t>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59DA80-93E0-46A3-98B1-B65874FA319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2123728" y="1700808"/>
            <a:ext cx="6708790" cy="115668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8751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9BB6E-9190-41F1-9515-2EEF6527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Queries on Multiple Relations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74F42BC-4923-4408-97A1-8CB6AA271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214282" y="1196752"/>
            <a:ext cx="6552728" cy="121260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E290FF-AE0A-4BE0-9399-FB11F26040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107504" y="4509120"/>
            <a:ext cx="8865674" cy="1138609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251520" y="350100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907704" y="2492896"/>
            <a:ext cx="39604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ينتج من خلالها تكرار الاعمدة المشتركة بين الجداول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78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CEAEE-7050-4673-BF21-EF2E412D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Natural Join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DCCEF6C-DFC4-4CBB-B9DF-4508676CC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179512" y="1628800"/>
            <a:ext cx="4964381" cy="101894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10F1F23-12A8-478C-A0AB-A34147D86FB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1000" contrast="35000"/>
          </a:blip>
          <a:stretch>
            <a:fillRect/>
          </a:stretch>
        </p:blipFill>
        <p:spPr>
          <a:xfrm>
            <a:off x="299445" y="4869160"/>
            <a:ext cx="3736121" cy="1018942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508104" y="1576490"/>
            <a:ext cx="19442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natural join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39952" y="4718765"/>
            <a:ext cx="1800200" cy="11567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Without natural join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51620" y="2727259"/>
            <a:ext cx="39604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لا ينتج من خلالها تكرار الاعمدة المشتركة بين الجداول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1600" y="5888102"/>
            <a:ext cx="39604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ينتج من خلالها تكرار الاعمدة المشتركة بين الجداول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8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C8E642BF-0B41-473A-87D8-95D6709E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SQL language has several parts:</a:t>
            </a:r>
          </a:p>
        </p:txBody>
      </p:sp>
      <p:pic>
        <p:nvPicPr>
          <p:cNvPr id="1026" name="Picture 2" descr="https://qph.cf2.quoracdn.net/main-qimg-87bd43f594062a51a3de2e1a999a5b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0" y="908720"/>
            <a:ext cx="6984776" cy="587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596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Natural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*</a:t>
            </a:r>
          </a:p>
          <a:p>
            <a:pPr marL="0" indent="0">
              <a:buNone/>
            </a:pPr>
            <a:r>
              <a:rPr lang="en-US" dirty="0"/>
              <a:t>from employees natural join departments;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72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CEAEE-7050-4673-BF21-EF2E412D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inner </a:t>
            </a:r>
            <a:r>
              <a:rPr lang="en-US" dirty="0"/>
              <a:t>Join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0A930E5F-5E89-4F47-AE56-000416EEA1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142844" y="1220254"/>
            <a:ext cx="8820472" cy="89047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98182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inner join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D74F42BC-4923-4408-97A1-8CB6AA271C7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1000" contrast="35000"/>
          </a:blip>
          <a:stretch>
            <a:fillRect/>
          </a:stretch>
        </p:blipFill>
        <p:spPr>
          <a:xfrm>
            <a:off x="1115616" y="1628800"/>
            <a:ext cx="6552728" cy="121260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67181" y="3318457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Select</a:t>
            </a:r>
            <a:r>
              <a:rPr lang="en-US" sz="2800" dirty="0" smtClean="0"/>
              <a:t> </a:t>
            </a:r>
            <a:r>
              <a:rPr lang="en-US" sz="2400" i="1" dirty="0" smtClean="0"/>
              <a:t>name, </a:t>
            </a:r>
            <a:r>
              <a:rPr lang="en-US" sz="2400" i="1" dirty="0" err="1" smtClean="0"/>
              <a:t>instructor.dept_name,building</a:t>
            </a:r>
            <a:endParaRPr lang="en-US" sz="2400" i="1" dirty="0" smtClean="0"/>
          </a:p>
          <a:p>
            <a:r>
              <a:rPr lang="en-US" sz="2800" b="1" dirty="0" smtClean="0"/>
              <a:t>From</a:t>
            </a:r>
            <a:r>
              <a:rPr lang="en-US" sz="2800" dirty="0" smtClean="0"/>
              <a:t> </a:t>
            </a:r>
            <a:r>
              <a:rPr lang="en-US" sz="2400" i="1" dirty="0" smtClean="0"/>
              <a:t>instructor</a:t>
            </a:r>
            <a:r>
              <a:rPr lang="en-US" sz="2800" dirty="0" smtClean="0"/>
              <a:t> </a:t>
            </a:r>
            <a:r>
              <a:rPr lang="en-US" sz="2800" b="1" dirty="0" smtClean="0"/>
              <a:t>join</a:t>
            </a:r>
            <a:r>
              <a:rPr lang="en-US" sz="2800" dirty="0" smtClean="0"/>
              <a:t> </a:t>
            </a:r>
            <a:r>
              <a:rPr lang="en-US" sz="2400" i="1" dirty="0" smtClean="0"/>
              <a:t>department</a:t>
            </a:r>
            <a:r>
              <a:rPr lang="en-US" sz="2800" dirty="0" smtClean="0"/>
              <a:t> </a:t>
            </a:r>
            <a:r>
              <a:rPr lang="en-US" sz="2800" b="1" dirty="0" smtClean="0"/>
              <a:t>using</a:t>
            </a:r>
            <a:r>
              <a:rPr lang="en-US" sz="2800" dirty="0" smtClean="0"/>
              <a:t> (</a:t>
            </a:r>
            <a:r>
              <a:rPr lang="en-US" sz="2400" i="1" dirty="0" err="1" smtClean="0"/>
              <a:t>dept_name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907704" y="4725144"/>
            <a:ext cx="48965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كلاهما نفس النتيجة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inner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03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0600"/>
            <a:ext cx="8784976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select *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employees,departments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</a:t>
            </a:r>
            <a:r>
              <a:rPr lang="en-US" sz="2400" dirty="0" err="1"/>
              <a:t>employees.department_id</a:t>
            </a:r>
            <a:r>
              <a:rPr lang="en-US" sz="2400" dirty="0"/>
              <a:t>=</a:t>
            </a:r>
            <a:r>
              <a:rPr lang="en-US" sz="2400" dirty="0" err="1"/>
              <a:t>departments.department_id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select *</a:t>
            </a:r>
          </a:p>
          <a:p>
            <a:pPr marL="0" indent="0">
              <a:buNone/>
            </a:pPr>
            <a:r>
              <a:rPr lang="en-US" sz="2400" dirty="0" smtClean="0"/>
              <a:t>From employees inner </a:t>
            </a:r>
            <a:r>
              <a:rPr lang="en-US" sz="2400" dirty="0"/>
              <a:t>join departments on </a:t>
            </a:r>
            <a:r>
              <a:rPr lang="en-US" sz="2400" dirty="0" err="1"/>
              <a:t>employees.department_id</a:t>
            </a:r>
            <a:r>
              <a:rPr lang="en-US" sz="2400" dirty="0"/>
              <a:t>=</a:t>
            </a:r>
            <a:r>
              <a:rPr lang="en-US" sz="2400" dirty="0" err="1"/>
              <a:t>departments.department_id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</a:t>
            </a:r>
          </a:p>
          <a:p>
            <a:pPr marL="0" indent="0">
              <a:buNone/>
            </a:pPr>
            <a:r>
              <a:rPr lang="en-US" sz="2400" dirty="0"/>
              <a:t>from employees join departments using (</a:t>
            </a:r>
            <a:r>
              <a:rPr lang="en-US" sz="2400" dirty="0" err="1"/>
              <a:t>department_id</a:t>
            </a:r>
            <a:r>
              <a:rPr lang="en-US" sz="2400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0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642BF-0B41-473A-87D8-95D6709E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language has several parts: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8B923B-61F6-4403-80FC-7D1150A4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100" b="1" dirty="0" smtClean="0"/>
              <a:t>Data-definition </a:t>
            </a:r>
            <a:r>
              <a:rPr lang="en-US" sz="4100" b="1" dirty="0"/>
              <a:t>language (DDL).</a:t>
            </a:r>
          </a:p>
          <a:p>
            <a:pPr lvl="1"/>
            <a:r>
              <a:rPr lang="en-US" dirty="0"/>
              <a:t>The SQL DDL provides commands for:</a:t>
            </a:r>
          </a:p>
          <a:p>
            <a:pPr lvl="2"/>
            <a:r>
              <a:rPr lang="en-US" dirty="0"/>
              <a:t>Defining relation schemas.</a:t>
            </a:r>
          </a:p>
          <a:p>
            <a:pPr lvl="2"/>
            <a:r>
              <a:rPr lang="en-US" dirty="0"/>
              <a:t>Deleting relations.</a:t>
            </a:r>
          </a:p>
          <a:p>
            <a:pPr lvl="2"/>
            <a:r>
              <a:rPr lang="en-US" dirty="0"/>
              <a:t>Modifying relation </a:t>
            </a:r>
            <a:r>
              <a:rPr lang="en-US" dirty="0" smtClean="0"/>
              <a:t>schemas.</a:t>
            </a:r>
          </a:p>
          <a:p>
            <a:pPr marL="914400" lvl="2" indent="0">
              <a:buNone/>
            </a:pPr>
            <a:r>
              <a:rPr lang="en-US" dirty="0" smtClean="0"/>
              <a:t>Also </a:t>
            </a:r>
            <a:r>
              <a:rPr lang="en-US" dirty="0"/>
              <a:t>includes commands </a:t>
            </a:r>
            <a:r>
              <a:rPr lang="en-US" dirty="0" smtClean="0"/>
              <a:t>for: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Integrity. </a:t>
            </a:r>
          </a:p>
          <a:p>
            <a:pPr lvl="1"/>
            <a:r>
              <a:rPr lang="en-US" dirty="0"/>
              <a:t>The SQL DDL includes commands for specifying integrity constraints that the data stored in the database must satisfy. </a:t>
            </a:r>
          </a:p>
          <a:p>
            <a:pPr lvl="2"/>
            <a:r>
              <a:rPr lang="en-US" dirty="0"/>
              <a:t>Updates that violate integrity constraints are </a:t>
            </a:r>
            <a:r>
              <a:rPr lang="en-US" dirty="0" smtClean="0"/>
              <a:t>disallowed.</a:t>
            </a:r>
          </a:p>
          <a:p>
            <a:pPr lvl="2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   View definition. </a:t>
            </a:r>
          </a:p>
          <a:p>
            <a:pPr lvl="1"/>
            <a:r>
              <a:rPr lang="en-US" dirty="0" smtClean="0"/>
              <a:t>The </a:t>
            </a:r>
            <a:r>
              <a:rPr lang="en-US" sz="2400" dirty="0"/>
              <a:t>SQL DDL </a:t>
            </a:r>
            <a:r>
              <a:rPr lang="en-US" dirty="0"/>
              <a:t>includes commands for defining </a:t>
            </a:r>
            <a:r>
              <a:rPr lang="en-US" dirty="0" smtClean="0"/>
              <a:t>views.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rgbClr val="FF0000"/>
                </a:solidFill>
              </a:rPr>
              <a:t>   Authorization</a:t>
            </a:r>
            <a:r>
              <a:rPr lang="en-US" sz="1700" b="1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SQL DDL includes commands for specifying access rights to relations and views.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2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2294B-3E36-46D4-A3BA-087355AC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language has several parts: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DE52B1-9CC0-437A-85D4-A7F21B846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Data-manipulation </a:t>
            </a:r>
            <a:r>
              <a:rPr lang="en-US" b="1" dirty="0"/>
              <a:t>language (DML). </a:t>
            </a:r>
          </a:p>
          <a:p>
            <a:pPr lvl="1"/>
            <a:r>
              <a:rPr lang="en-US" dirty="0" smtClean="0"/>
              <a:t>The </a:t>
            </a:r>
            <a:r>
              <a:rPr lang="en-US" sz="2400" dirty="0"/>
              <a:t>SQL DML </a:t>
            </a:r>
            <a:r>
              <a:rPr lang="en-US" dirty="0"/>
              <a:t>provides the ability to:</a:t>
            </a:r>
          </a:p>
          <a:p>
            <a:pPr lvl="2"/>
            <a:r>
              <a:rPr lang="en-US" dirty="0"/>
              <a:t>Query information from the database.</a:t>
            </a:r>
          </a:p>
          <a:p>
            <a:pPr lvl="2"/>
            <a:r>
              <a:rPr lang="en-US" dirty="0"/>
              <a:t>Insert tuples into database.</a:t>
            </a:r>
          </a:p>
          <a:p>
            <a:pPr lvl="2"/>
            <a:r>
              <a:rPr lang="en-US" dirty="0"/>
              <a:t>Delete tuples from database.</a:t>
            </a:r>
          </a:p>
          <a:p>
            <a:pPr lvl="2"/>
            <a:r>
              <a:rPr lang="en-US" dirty="0"/>
              <a:t>Modify tuples in the </a:t>
            </a:r>
            <a:r>
              <a:rPr lang="en-US" dirty="0" smtClean="0"/>
              <a:t>database</a:t>
            </a:r>
          </a:p>
          <a:p>
            <a:pPr marL="91440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Transaction </a:t>
            </a:r>
            <a:r>
              <a:rPr lang="en-US" b="1" dirty="0" smtClean="0"/>
              <a:t>control Language (TCL).</a:t>
            </a:r>
            <a:endParaRPr lang="en-US" b="1" dirty="0"/>
          </a:p>
          <a:p>
            <a:pPr lvl="1"/>
            <a:r>
              <a:rPr lang="en-US" sz="2400" dirty="0"/>
              <a:t>SQL </a:t>
            </a:r>
            <a:r>
              <a:rPr lang="en-US" dirty="0"/>
              <a:t>includes commands for specifying the beginning and ending of transactions.</a:t>
            </a:r>
          </a:p>
        </p:txBody>
      </p:sp>
    </p:spTree>
    <p:extLst>
      <p:ext uri="{BB962C8B-B14F-4D97-AF65-F5344CB8AC3E}">
        <p14:creationId xmlns:p14="http://schemas.microsoft.com/office/powerpoint/2010/main" val="7028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91384-A956-41DD-A73C-62C999E7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language has several parts: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0A355-DAED-4B1C-9FDD-49C4C263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/>
              <a:t>Data Control Language (</a:t>
            </a:r>
            <a:r>
              <a:rPr lang="en-US" sz="2800" b="1" dirty="0" smtClean="0"/>
              <a:t>DCL)</a:t>
            </a:r>
          </a:p>
          <a:p>
            <a:pPr marL="400050" lvl="1" indent="0">
              <a:buNone/>
            </a:pPr>
            <a:r>
              <a:rPr lang="en-US" sz="2400" dirty="0" smtClean="0"/>
              <a:t>-Data </a:t>
            </a:r>
            <a:r>
              <a:rPr lang="en-US" sz="2400" dirty="0"/>
              <a:t>Control Language (or DCL) consists of statements that control security and concurrent access to table data.</a:t>
            </a:r>
          </a:p>
          <a:p>
            <a:pPr marL="0" indent="0">
              <a:lnSpc>
                <a:spcPct val="90000"/>
              </a:lnSpc>
              <a:buNone/>
            </a:pPr>
            <a:endParaRPr lang="en-US" sz="3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There are also some commands that are specialized </a:t>
            </a:r>
            <a:r>
              <a:rPr lang="en-US" sz="2000" dirty="0" smtClean="0"/>
              <a:t>in</a:t>
            </a:r>
            <a:r>
              <a:rPr lang="ar-SA" sz="2000" dirty="0" smtClean="0"/>
              <a:t>: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/>
              <a:t>Embedded </a:t>
            </a:r>
            <a:r>
              <a:rPr lang="en-US" sz="2400" b="1" dirty="0"/>
              <a:t>SQL and dynamic SQL.</a:t>
            </a:r>
          </a:p>
          <a:p>
            <a:pPr lvl="1"/>
            <a:r>
              <a:rPr lang="en-US" sz="2000" dirty="0"/>
              <a:t>Embedded and dynamic SQL define how SQL statements can be embedded within general-purpose programming languages, such as C, C++, and Java.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7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8C73976-8EBB-4649-8009-B45ED461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Data Definition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D5FA9E-59CE-4F51-BD7B-781D66335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3.2</a:t>
            </a:r>
          </a:p>
        </p:txBody>
      </p:sp>
    </p:spTree>
    <p:extLst>
      <p:ext uri="{BB962C8B-B14F-4D97-AF65-F5344CB8AC3E}">
        <p14:creationId xmlns:p14="http://schemas.microsoft.com/office/powerpoint/2010/main" val="342586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F7286F7-8BE5-4722-8C67-419B7648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Data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35BF01-993F-4182-9EC0-5FC77C535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SQL DDL allows specification of not only a set of relations, but also information about each relation, including:</a:t>
            </a:r>
          </a:p>
          <a:p>
            <a:pPr lvl="1"/>
            <a:r>
              <a:rPr lang="en-US" dirty="0"/>
              <a:t>The schema for each relation.</a:t>
            </a:r>
          </a:p>
          <a:p>
            <a:pPr lvl="1"/>
            <a:r>
              <a:rPr lang="en-US" dirty="0"/>
              <a:t>The types of values associated with each attribute.</a:t>
            </a:r>
          </a:p>
          <a:p>
            <a:pPr lvl="1"/>
            <a:r>
              <a:rPr lang="en-US" dirty="0"/>
              <a:t>The integrity constraints.</a:t>
            </a:r>
          </a:p>
          <a:p>
            <a:pPr lvl="1"/>
            <a:r>
              <a:rPr lang="en-US" dirty="0"/>
              <a:t>The set of indices to be maintained for each relation.</a:t>
            </a:r>
          </a:p>
          <a:p>
            <a:pPr lvl="1"/>
            <a:r>
              <a:rPr lang="en-US" dirty="0"/>
              <a:t>The security and authorization information for each relation.</a:t>
            </a:r>
          </a:p>
          <a:p>
            <a:pPr lvl="1"/>
            <a:r>
              <a:rPr lang="en-US" dirty="0"/>
              <a:t>The physical storage structure of each relation on disk.</a:t>
            </a:r>
          </a:p>
        </p:txBody>
      </p:sp>
    </p:spTree>
    <p:extLst>
      <p:ext uri="{BB962C8B-B14F-4D97-AF65-F5344CB8AC3E}">
        <p14:creationId xmlns:p14="http://schemas.microsoft.com/office/powerpoint/2010/main" val="337609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29B27-77E8-46DA-93F4-1ED877BD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</a:t>
            </a:r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023624-81E2-4F6F-82A2-ABB5D4D9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73318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char(n):</a:t>
            </a:r>
          </a:p>
          <a:p>
            <a:pPr lvl="1"/>
            <a:r>
              <a:rPr lang="en-US" dirty="0"/>
              <a:t>A fixed-length character string with user-specified length n. </a:t>
            </a:r>
          </a:p>
          <a:p>
            <a:pPr lvl="1"/>
            <a:r>
              <a:rPr lang="en-US" dirty="0"/>
              <a:t>The full form, character, can be used instead.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varchar(n):</a:t>
            </a:r>
          </a:p>
          <a:p>
            <a:pPr lvl="1"/>
            <a:r>
              <a:rPr lang="en-US" dirty="0"/>
              <a:t>A variable-length character string with user-specified maximum length n.</a:t>
            </a:r>
          </a:p>
          <a:p>
            <a:pPr lvl="1"/>
            <a:r>
              <a:rPr lang="en-US" dirty="0"/>
              <a:t>The full form, character varying, is equivalent.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int: </a:t>
            </a:r>
          </a:p>
          <a:p>
            <a:pPr lvl="1"/>
            <a:r>
              <a:rPr lang="en-US" dirty="0"/>
              <a:t>An integer (a finite subset of the integers that is machine dependent). </a:t>
            </a:r>
          </a:p>
          <a:p>
            <a:pPr lvl="1"/>
            <a:r>
              <a:rPr lang="en-US" dirty="0"/>
              <a:t>The full form, integer, is equivalent.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smallint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A small integer (a machine-dependent subset of the integer type).</a:t>
            </a:r>
          </a:p>
        </p:txBody>
      </p:sp>
    </p:spTree>
    <p:extLst>
      <p:ext uri="{BB962C8B-B14F-4D97-AF65-F5344CB8AC3E}">
        <p14:creationId xmlns:p14="http://schemas.microsoft.com/office/powerpoint/2010/main" val="394263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1107</Words>
  <Application>Microsoft Office PowerPoint</Application>
  <PresentationFormat>On-screen Show (4:3)</PresentationFormat>
  <Paragraphs>184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Chapter 03</vt:lpstr>
      <vt:lpstr>Overview of the SQL Query Language</vt:lpstr>
      <vt:lpstr>The SQL language has several parts:</vt:lpstr>
      <vt:lpstr>The SQL language has several parts:</vt:lpstr>
      <vt:lpstr>The SQL language has several parts:</vt:lpstr>
      <vt:lpstr>The SQL language has several parts:</vt:lpstr>
      <vt:lpstr>SQL Data Definition</vt:lpstr>
      <vt:lpstr>SQL Data Definition</vt:lpstr>
      <vt:lpstr>Basic Data Types</vt:lpstr>
      <vt:lpstr>Basic Data Types</vt:lpstr>
      <vt:lpstr>PowerPoint Presentation</vt:lpstr>
      <vt:lpstr>PowerPoint Presentation</vt:lpstr>
      <vt:lpstr>Basic Data Types ملخص للسابق</vt:lpstr>
      <vt:lpstr>Basic Data Types ملخص للسابق</vt:lpstr>
      <vt:lpstr>Basic Data Types ملخص للسابق</vt:lpstr>
      <vt:lpstr>PowerPoint Presentation</vt:lpstr>
      <vt:lpstr>Basic Schema Definition</vt:lpstr>
      <vt:lpstr>Basic Schema Definition</vt:lpstr>
      <vt:lpstr>Basic Schema Definition</vt:lpstr>
      <vt:lpstr>drop table</vt:lpstr>
      <vt:lpstr>alter table</vt:lpstr>
      <vt:lpstr>Basic Structure of SQL Queries</vt:lpstr>
      <vt:lpstr>Basic Structure of SQL Queries</vt:lpstr>
      <vt:lpstr>Queries on a Single Relation</vt:lpstr>
      <vt:lpstr>Queries on a Single Relation</vt:lpstr>
      <vt:lpstr>Queries on a Single Relation</vt:lpstr>
      <vt:lpstr>Queries on a Single Relation</vt:lpstr>
      <vt:lpstr>Queries on Multiple Relations</vt:lpstr>
      <vt:lpstr>The Natural Join</vt:lpstr>
      <vt:lpstr>The Natural Join</vt:lpstr>
      <vt:lpstr>The inner Join</vt:lpstr>
      <vt:lpstr>The inner join</vt:lpstr>
      <vt:lpstr>Inner join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474</cp:revision>
  <dcterms:created xsi:type="dcterms:W3CDTF">2006-08-16T00:00:00Z</dcterms:created>
  <dcterms:modified xsi:type="dcterms:W3CDTF">2024-08-12T11:23:23Z</dcterms:modified>
</cp:coreProperties>
</file>