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8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3" r:id="rId12"/>
    <p:sldId id="284" r:id="rId13"/>
    <p:sldId id="285" r:id="rId14"/>
    <p:sldId id="286" r:id="rId15"/>
    <p:sldId id="287" r:id="rId16"/>
    <p:sldId id="288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6" r:id="rId28"/>
    <p:sldId id="277" r:id="rId29"/>
    <p:sldId id="278" r:id="rId30"/>
    <p:sldId id="292" r:id="rId31"/>
    <p:sldId id="279" r:id="rId32"/>
    <p:sldId id="289" r:id="rId33"/>
    <p:sldId id="29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>
      <p:cViewPr varScale="1">
        <p:scale>
          <a:sx n="89" d="100"/>
          <a:sy n="89" d="100"/>
        </p:scale>
        <p:origin x="-113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509EE-B5F8-4D34-B31A-4B22059D79D3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14A29-340D-43C8-ABF9-9B2187A7C0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44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Chapter 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Introduction to SQL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415BBF-0C9D-41E1-9421-FB498175D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</a:t>
            </a:r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A49560-18FD-491E-8A64-69340959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 startAt="5"/>
            </a:pPr>
            <a:r>
              <a:rPr lang="en-US" sz="2900" b="1" dirty="0"/>
              <a:t>numeric(p, </a:t>
            </a:r>
            <a:r>
              <a:rPr lang="en-US" sz="2900" b="1" dirty="0" smtClean="0"/>
              <a:t>s):</a:t>
            </a:r>
            <a:endParaRPr lang="en-US" sz="2900" b="1" dirty="0"/>
          </a:p>
          <a:p>
            <a:pPr lvl="1"/>
            <a:r>
              <a:rPr lang="en-US" dirty="0"/>
              <a:t>A fixed-point number with user-specified precision. </a:t>
            </a:r>
          </a:p>
          <a:p>
            <a:pPr lvl="1"/>
            <a:r>
              <a:rPr lang="en-US" dirty="0"/>
              <a:t>The number consists of p digits (plus a sign), and </a:t>
            </a:r>
            <a:r>
              <a:rPr lang="en-US" dirty="0" smtClean="0"/>
              <a:t>s </a:t>
            </a:r>
            <a:r>
              <a:rPr lang="en-US" dirty="0"/>
              <a:t>of the p digits are to the right of the decimal point. </a:t>
            </a:r>
          </a:p>
          <a:p>
            <a:pPr lvl="2"/>
            <a:r>
              <a:rPr lang="en-US" dirty="0"/>
              <a:t>Thus, numeric(3,1) allows 44.5 to be stored exactly, but neither 444.5 or 0.32 can be stored exactly in a field of this type.</a:t>
            </a:r>
          </a:p>
          <a:p>
            <a:pPr lvl="2"/>
            <a:endParaRPr lang="en-US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 startAt="5"/>
            </a:pPr>
            <a:r>
              <a:rPr lang="en-US" sz="2900" b="1" dirty="0" smtClean="0"/>
              <a:t>real, double precision: </a:t>
            </a:r>
          </a:p>
          <a:p>
            <a:pPr lvl="1"/>
            <a:r>
              <a:rPr lang="en-US" dirty="0" smtClean="0"/>
              <a:t>Floating-point and double-precision floating-point numbers with machine-dependent precision.</a:t>
            </a:r>
          </a:p>
          <a:p>
            <a:pPr lvl="1"/>
            <a:endParaRPr lang="en-US" dirty="0"/>
          </a:p>
          <a:p>
            <a:pPr marL="514350" indent="-514350">
              <a:lnSpc>
                <a:spcPct val="90000"/>
              </a:lnSpc>
              <a:buFont typeface="+mj-lt"/>
              <a:buAutoNum type="arabicPeriod" startAt="5"/>
            </a:pPr>
            <a:r>
              <a:rPr lang="en-US" sz="2900" b="1" dirty="0"/>
              <a:t>float(n): </a:t>
            </a:r>
          </a:p>
          <a:p>
            <a:pPr lvl="1"/>
            <a:r>
              <a:rPr lang="en-US" dirty="0"/>
              <a:t>A floating-point number, with precision of at least n digits.</a:t>
            </a:r>
          </a:p>
        </p:txBody>
      </p:sp>
    </p:spTree>
    <p:extLst>
      <p:ext uri="{BB962C8B-B14F-4D97-AF65-F5344CB8AC3E}">
        <p14:creationId xmlns:p14="http://schemas.microsoft.com/office/powerpoint/2010/main" val="646098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1905000"/>
            <a:ext cx="8813800" cy="3733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7895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91440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7028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Data </a:t>
            </a:r>
            <a:r>
              <a:rPr lang="en-US" dirty="0" smtClean="0"/>
              <a:t>Types </a:t>
            </a:r>
            <a:r>
              <a:rPr lang="ar-SA" dirty="0" smtClean="0"/>
              <a:t>ملخص للسابق</a:t>
            </a:r>
            <a:endParaRPr lang="en-US" dirty="0">
              <a:solidFill>
                <a:srgbClr val="7B9899"/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447800"/>
            <a:ext cx="8504238" cy="4651375"/>
          </a:xfrm>
        </p:spPr>
        <p:txBody>
          <a:bodyPr/>
          <a:lstStyle/>
          <a:p>
            <a:pPr eaLnBrk="1" hangingPunct="1"/>
            <a:r>
              <a:rPr lang="en-US" sz="2400" dirty="0"/>
              <a:t>Before creating a Table you have to decide what type of data each column can contain. This is known as </a:t>
            </a:r>
            <a:r>
              <a:rPr lang="en-US" sz="2400" dirty="0" smtClean="0"/>
              <a:t>data type.</a:t>
            </a:r>
            <a:r>
              <a:rPr lang="en-US" sz="2400" dirty="0"/>
              <a:t>  Lets Discuss what </a:t>
            </a:r>
            <a:r>
              <a:rPr lang="en-US" sz="2400" dirty="0" smtClean="0"/>
              <a:t>data types </a:t>
            </a:r>
            <a:r>
              <a:rPr lang="en-US" sz="2400" dirty="0"/>
              <a:t>are available in Oracle.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745796"/>
              </p:ext>
            </p:extLst>
          </p:nvPr>
        </p:nvGraphicFramePr>
        <p:xfrm>
          <a:off x="990600" y="2667000"/>
          <a:ext cx="6781800" cy="3566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0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5701">
                <a:tc>
                  <a:txBody>
                    <a:bodyPr/>
                    <a:lstStyle/>
                    <a:p>
                      <a:r>
                        <a:rPr kumimoji="0" lang="en-US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800" dirty="0"/>
                        <a:t> 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r>
                        <a:rPr lang="en-US" sz="1800" dirty="0"/>
                        <a:t> 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8857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CHAR (</a:t>
                      </a:r>
                      <a:r>
                        <a:rPr lang="en-US" sz="1800" i="1" dirty="0">
                          <a:solidFill>
                            <a:srgbClr val="FF0000"/>
                          </a:solidFill>
                        </a:rPr>
                        <a:t>size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smtClean="0"/>
                        <a:t>)</a:t>
                      </a:r>
                    </a:p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Or</a:t>
                      </a:r>
                    </a:p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CHAR </a:t>
                      </a:r>
                      <a:endParaRPr lang="en-US" sz="18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Fixed-length (String) </a:t>
                      </a:r>
                      <a:r>
                        <a:rPr lang="en-US" sz="1800" dirty="0"/>
                        <a:t>character data of length </a:t>
                      </a:r>
                      <a:r>
                        <a:rPr lang="en-US" sz="1800" i="1" dirty="0">
                          <a:solidFill>
                            <a:srgbClr val="FF0000"/>
                          </a:solidFill>
                        </a:rPr>
                        <a:t>size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smtClean="0"/>
                        <a:t> bytes or characters  (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 </a:t>
                      </a:r>
                      <a:r>
                        <a:rPr kumimoji="0" lang="en-US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</a:t>
                      </a:r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parameter specifies the column length in characters) (can contain letters, numbers, and special characters)</a:t>
                      </a:r>
                      <a:r>
                        <a:rPr lang="en-US" sz="1800" dirty="0" smtClean="0"/>
                        <a:t>.</a:t>
                      </a:r>
                      <a:r>
                        <a:rPr lang="en-US" sz="1800" dirty="0"/>
                        <a:t> Fixed for every row in the </a:t>
                      </a:r>
                      <a:r>
                        <a:rPr lang="en-US" sz="1800" dirty="0" smtClean="0"/>
                        <a:t>table.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be from 0 to 2000 byte. Default is 1 byte</a:t>
                      </a:r>
                      <a:endParaRPr lang="en-US" sz="180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1428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VARCHAR </a:t>
                      </a:r>
                      <a:r>
                        <a:rPr lang="en-US" sz="1800" dirty="0"/>
                        <a:t>(</a:t>
                      </a:r>
                      <a:r>
                        <a:rPr lang="en-US" sz="1800" i="1" dirty="0">
                          <a:solidFill>
                            <a:srgbClr val="FF0000"/>
                          </a:solidFill>
                        </a:rPr>
                        <a:t>size</a:t>
                      </a:r>
                      <a:r>
                        <a:rPr lang="en-US" sz="1800" i="1" dirty="0"/>
                        <a:t>)</a:t>
                      </a:r>
                      <a:endParaRPr lang="en-US" sz="18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VARIABLE length string (can contain letters, numbers, and special characters). The </a:t>
                      </a:r>
                      <a:r>
                        <a:rPr lang="en-US" sz="1800" i="1" dirty="0" smtClean="0">
                          <a:solidFill>
                            <a:srgbClr val="FF0000"/>
                          </a:solidFill>
                        </a:rPr>
                        <a:t>size </a:t>
                      </a:r>
                      <a:r>
                        <a:rPr lang="en-US" sz="1800" dirty="0" smtClean="0"/>
                        <a:t>parameter specifies the maximum string length in characters - can be from 0 to 32767</a:t>
                      </a:r>
                      <a:r>
                        <a:rPr lang="en-US" sz="1800" dirty="0"/>
                        <a:t>  </a:t>
                      </a:r>
                      <a:r>
                        <a:rPr lang="en-US" sz="1800" dirty="0" smtClean="0"/>
                        <a:t> byte Variable </a:t>
                      </a:r>
                      <a:r>
                        <a:rPr lang="en-US" sz="1800" dirty="0"/>
                        <a:t>for each </a:t>
                      </a:r>
                      <a:r>
                        <a:rPr lang="en-US" sz="1800" dirty="0" smtClean="0"/>
                        <a:t>row</a:t>
                      </a:r>
                      <a:r>
                        <a:rPr lang="en-US" sz="1800" u="none" dirty="0" smtClean="0"/>
                        <a:t>.</a:t>
                      </a:r>
                      <a:endParaRPr lang="en-US" sz="1800" u="none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041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Data Types </a:t>
            </a:r>
            <a:r>
              <a:rPr lang="ar-SA" dirty="0"/>
              <a:t>ملخص للسابق</a:t>
            </a:r>
            <a:endParaRPr lang="en-US" dirty="0">
              <a:solidFill>
                <a:srgbClr val="7B98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70432615"/>
              </p:ext>
            </p:extLst>
          </p:nvPr>
        </p:nvGraphicFramePr>
        <p:xfrm>
          <a:off x="301625" y="1527175"/>
          <a:ext cx="8504238" cy="4690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436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en-US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Or</a:t>
                      </a:r>
                      <a:endParaRPr kumimoji="0" lang="en-US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INTEGER</a:t>
                      </a:r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dirty="0" smtClean="0"/>
                        <a:t>An integer (a finite subset of the integers that is machine dependent). 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8465">
                <a:tc>
                  <a:txBody>
                    <a:bodyPr/>
                    <a:lstStyle/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SMALLINT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dirty="0" smtClean="0"/>
                        <a:t>A small integer (a machine-dependent subset of the integer type).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FLOAT(</a:t>
                      </a:r>
                      <a:r>
                        <a:rPr kumimoji="0" lang="en-US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/>
                      <a:endParaRPr kumimoji="0" lang="en-US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</a:p>
                    <a:p>
                      <a:pPr algn="ctr"/>
                      <a:endParaRPr kumimoji="0" lang="en-US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FLOAT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effectLst/>
                        </a:rPr>
                        <a:t>A </a:t>
                      </a:r>
                      <a:r>
                        <a:rPr lang="en-US" dirty="0">
                          <a:effectLst/>
                        </a:rPr>
                        <a:t>floating point number. MySQL uses the </a:t>
                      </a:r>
                      <a:r>
                        <a:rPr lang="en-US" i="1" dirty="0">
                          <a:solidFill>
                            <a:srgbClr val="FF0000"/>
                          </a:solidFill>
                          <a:effectLst/>
                        </a:rPr>
                        <a:t>p</a:t>
                      </a:r>
                      <a:r>
                        <a:rPr lang="en-US" dirty="0">
                          <a:effectLst/>
                        </a:rPr>
                        <a:t> value to determine whether to use FLOAT or DOUBLE for the resulting data type. If </a:t>
                      </a:r>
                      <a:r>
                        <a:rPr lang="en-US" i="1" dirty="0">
                          <a:solidFill>
                            <a:srgbClr val="FF0000"/>
                          </a:solidFill>
                          <a:effectLst/>
                        </a:rPr>
                        <a:t>p</a:t>
                      </a:r>
                      <a:r>
                        <a:rPr lang="en-US" dirty="0">
                          <a:effectLst/>
                        </a:rPr>
                        <a:t> is from 0 to </a:t>
                      </a:r>
                      <a:r>
                        <a:rPr lang="en-US" dirty="0" smtClean="0">
                          <a:effectLst/>
                        </a:rPr>
                        <a:t>22, </a:t>
                      </a:r>
                      <a:r>
                        <a:rPr lang="en-US" dirty="0">
                          <a:effectLst/>
                        </a:rPr>
                        <a:t>the data type becomes FLOAT(). If </a:t>
                      </a:r>
                      <a:r>
                        <a:rPr lang="en-US" i="1" dirty="0">
                          <a:solidFill>
                            <a:srgbClr val="FF0000"/>
                          </a:solidFill>
                          <a:effectLst/>
                        </a:rPr>
                        <a:t>p</a:t>
                      </a:r>
                      <a:r>
                        <a:rPr lang="en-US" dirty="0">
                          <a:effectLst/>
                        </a:rPr>
                        <a:t> is from </a:t>
                      </a:r>
                      <a:r>
                        <a:rPr lang="en-US" dirty="0" smtClean="0">
                          <a:effectLst/>
                        </a:rPr>
                        <a:t>23 </a:t>
                      </a:r>
                      <a:r>
                        <a:rPr lang="en-US" dirty="0">
                          <a:effectLst/>
                        </a:rPr>
                        <a:t>to </a:t>
                      </a:r>
                      <a:r>
                        <a:rPr lang="en-US" dirty="0" smtClean="0">
                          <a:effectLst/>
                        </a:rPr>
                        <a:t>126, </a:t>
                      </a:r>
                      <a:r>
                        <a:rPr lang="en-US" dirty="0">
                          <a:effectLst/>
                        </a:rPr>
                        <a:t>the data type becomes DOUBLE</a:t>
                      </a:r>
                      <a:r>
                        <a:rPr lang="en-US" dirty="0" smtClean="0">
                          <a:effectLst/>
                        </a:rPr>
                        <a:t>(),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round the floating</a:t>
                      </a:r>
                      <a:r>
                        <a:rPr lang="en-US" sz="1400" baseline="0" dirty="0" smtClean="0">
                          <a:effectLst/>
                        </a:rPr>
                        <a:t> point number if greater than </a:t>
                      </a:r>
                      <a:r>
                        <a:rPr lang="en-US" sz="1400" i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P</a:t>
                      </a:r>
                      <a:endParaRPr lang="en-US" sz="1400" i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0960" marR="60960" marT="60960" marB="6096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1A1816"/>
                          </a:solidFill>
                          <a:effectLst/>
                        </a:rPr>
                        <a:t>NUMBER</a:t>
                      </a:r>
                      <a:r>
                        <a:rPr lang="en-US" b="0" i="0" dirty="0">
                          <a:solidFill>
                            <a:srgbClr val="1A1816"/>
                          </a:solidFill>
                          <a:effectLst/>
                        </a:rPr>
                        <a:t> </a:t>
                      </a:r>
                      <a:r>
                        <a:rPr lang="en-US" b="0" i="0" dirty="0" smtClean="0">
                          <a:solidFill>
                            <a:srgbClr val="1A1816"/>
                          </a:solidFill>
                          <a:effectLst/>
                        </a:rPr>
                        <a:t>(</a:t>
                      </a:r>
                      <a:r>
                        <a:rPr lang="en-US" b="0" i="1" dirty="0">
                          <a:solidFill>
                            <a:srgbClr val="FF0000"/>
                          </a:solidFill>
                          <a:effectLst/>
                        </a:rPr>
                        <a:t>p</a:t>
                      </a:r>
                      <a:r>
                        <a:rPr lang="en-US" b="0" i="0" dirty="0">
                          <a:solidFill>
                            <a:srgbClr val="1A1816"/>
                          </a:solidFill>
                          <a:effectLst/>
                        </a:rPr>
                        <a:t> </a:t>
                      </a:r>
                      <a:r>
                        <a:rPr lang="en-US" b="0" i="0" dirty="0" smtClean="0">
                          <a:solidFill>
                            <a:srgbClr val="1A1816"/>
                          </a:solidFill>
                          <a:effectLst/>
                        </a:rPr>
                        <a:t>,</a:t>
                      </a:r>
                      <a:r>
                        <a:rPr lang="en-US" b="0" i="0" dirty="0">
                          <a:solidFill>
                            <a:srgbClr val="1A1816"/>
                          </a:solidFill>
                          <a:effectLst/>
                        </a:rPr>
                        <a:t> </a:t>
                      </a:r>
                      <a:r>
                        <a:rPr lang="en-US" b="0" i="1" dirty="0" smtClean="0">
                          <a:solidFill>
                            <a:srgbClr val="92D050"/>
                          </a:solidFill>
                          <a:effectLst/>
                        </a:rPr>
                        <a:t>s</a:t>
                      </a:r>
                      <a:r>
                        <a:rPr lang="en-US" b="0" i="0" dirty="0" smtClean="0">
                          <a:solidFill>
                            <a:srgbClr val="1A1816"/>
                          </a:solidFill>
                          <a:effectLst/>
                        </a:rPr>
                        <a:t>)</a:t>
                      </a:r>
                    </a:p>
                    <a:p>
                      <a:pPr algn="ctr"/>
                      <a:r>
                        <a:rPr lang="en-US" b="0" i="0" dirty="0" smtClean="0">
                          <a:solidFill>
                            <a:srgbClr val="1A1816"/>
                          </a:solidFill>
                          <a:effectLst/>
                        </a:rPr>
                        <a:t>or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smtClean="0">
                          <a:solidFill>
                            <a:srgbClr val="1A1816"/>
                          </a:solidFill>
                          <a:effectLst/>
                        </a:rPr>
                        <a:t>NUMERIC(</a:t>
                      </a:r>
                      <a:r>
                        <a:rPr lang="en-US" b="0" i="1" dirty="0" smtClean="0">
                          <a:solidFill>
                            <a:srgbClr val="FF0000"/>
                          </a:solidFill>
                          <a:effectLst/>
                        </a:rPr>
                        <a:t>p</a:t>
                      </a:r>
                      <a:r>
                        <a:rPr lang="en-US" b="0" i="0" dirty="0" smtClean="0">
                          <a:solidFill>
                            <a:srgbClr val="1A1816"/>
                          </a:solidFill>
                          <a:effectLst/>
                        </a:rPr>
                        <a:t> , </a:t>
                      </a:r>
                      <a:r>
                        <a:rPr lang="en-US" b="0" i="1" dirty="0" smtClean="0">
                          <a:solidFill>
                            <a:srgbClr val="92D050"/>
                          </a:solidFill>
                          <a:effectLst/>
                        </a:rPr>
                        <a:t>s</a:t>
                      </a:r>
                      <a:r>
                        <a:rPr lang="en-US" b="0" i="0" dirty="0" smtClean="0">
                          <a:solidFill>
                            <a:srgbClr val="1A1816"/>
                          </a:solidFill>
                          <a:effectLst/>
                        </a:rPr>
                        <a:t>) </a:t>
                      </a:r>
                    </a:p>
                    <a:p>
                      <a:pPr algn="l"/>
                      <a:endParaRPr lang="en-US" b="0" i="0" dirty="0">
                        <a:solidFill>
                          <a:srgbClr val="1A1816"/>
                        </a:solidFill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 smtClean="0">
                          <a:effectLst/>
                        </a:rPr>
                        <a:t>Number having precision </a:t>
                      </a:r>
                      <a:r>
                        <a:rPr lang="en-US" i="1" dirty="0" smtClean="0">
                          <a:solidFill>
                            <a:srgbClr val="FF0000"/>
                          </a:solidFill>
                          <a:effectLst/>
                        </a:rPr>
                        <a:t>p</a:t>
                      </a:r>
                      <a:r>
                        <a:rPr lang="en-US" dirty="0" smtClean="0">
                          <a:effectLst/>
                        </a:rPr>
                        <a:t> and scale </a:t>
                      </a:r>
                      <a:r>
                        <a:rPr lang="en-US" i="1" dirty="0" smtClean="0">
                          <a:solidFill>
                            <a:srgbClr val="00B050"/>
                          </a:solidFill>
                          <a:effectLst/>
                        </a:rPr>
                        <a:t>s</a:t>
                      </a:r>
                      <a:r>
                        <a:rPr lang="en-US" dirty="0" smtClean="0">
                          <a:effectLst/>
                        </a:rPr>
                        <a:t>. The precision </a:t>
                      </a:r>
                      <a:r>
                        <a:rPr lang="en-US" i="1" dirty="0" smtClean="0">
                          <a:solidFill>
                            <a:srgbClr val="FF0000"/>
                          </a:solidFill>
                          <a:effectLst/>
                        </a:rPr>
                        <a:t>p</a:t>
                      </a:r>
                      <a:r>
                        <a:rPr lang="en-US" dirty="0" smtClean="0">
                          <a:effectLst/>
                        </a:rPr>
                        <a:t> can range from 1 to 38. The scale </a:t>
                      </a:r>
                      <a:r>
                        <a:rPr lang="en-US" i="1" dirty="0" smtClean="0">
                          <a:solidFill>
                            <a:srgbClr val="92D050"/>
                          </a:solidFill>
                          <a:effectLst/>
                        </a:rPr>
                        <a:t>s</a:t>
                      </a:r>
                      <a:r>
                        <a:rPr lang="en-US" dirty="0" smtClean="0">
                          <a:effectLst/>
                        </a:rPr>
                        <a:t> can range from -84 to 127. Both precision and scale are in decimal digits. A NUMBER value requires from 1 to 22 bytes.</a:t>
                      </a:r>
                      <a:endParaRPr lang="en-US" dirty="0">
                        <a:effectLst/>
                      </a:endParaRPr>
                    </a:p>
                  </a:txBody>
                  <a:tcPr marL="60960" marR="60960" marT="60960" marB="6096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108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Data Types </a:t>
            </a:r>
            <a:r>
              <a:rPr lang="ar-SA" dirty="0"/>
              <a:t>ملخص للسابق</a:t>
            </a:r>
            <a:endParaRPr lang="en-US" dirty="0">
              <a:solidFill>
                <a:srgbClr val="7B98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14928040"/>
              </p:ext>
            </p:extLst>
          </p:nvPr>
        </p:nvGraphicFramePr>
        <p:xfrm>
          <a:off x="301625" y="1527175"/>
          <a:ext cx="8504238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1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960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en-US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en-US" sz="1800" dirty="0"/>
                        <a:t>DATE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Fixed-length date and time data, ranging from Jan. 1, 4712 B.C.E. to Dec. 31, 4712 C.E. 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Fixed at 7 bytes for each row in the table</a:t>
                      </a:r>
                      <a:r>
                        <a:rPr lang="en-US" sz="1800" dirty="0"/>
                        <a:t>. Default format is a 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string</a:t>
                      </a:r>
                      <a:r>
                        <a:rPr lang="en-US" sz="1800" dirty="0"/>
                        <a:t> (such as 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DD-MON-RR</a:t>
                      </a:r>
                      <a:r>
                        <a:rPr lang="en-US" sz="1800" dirty="0"/>
                        <a:t>) specified by the NLS_DATE_FORMAT parameter. 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en-US" sz="1800" dirty="0"/>
                        <a:t>TIMESTAMP (</a:t>
                      </a:r>
                      <a:r>
                        <a:rPr lang="en-US" sz="1800" i="1" dirty="0"/>
                        <a:t>precision</a:t>
                      </a:r>
                      <a:r>
                        <a:rPr lang="en-US" sz="1800" dirty="0"/>
                        <a:t>)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 value representing </a:t>
                      </a:r>
                      <a:r>
                        <a:rPr lang="en-US" sz="1800" dirty="0">
                          <a:highlight>
                            <a:srgbClr val="00FFFF"/>
                          </a:highlight>
                        </a:rPr>
                        <a:t>a date and time</a:t>
                      </a:r>
                      <a:r>
                        <a:rPr lang="en-US" sz="1800" dirty="0"/>
                        <a:t>, including fractional seconds. (The exact resolution depends on the operating system clock.) Varies from 7 to 11 bytes, depending on the precision.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BLOB 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 smtClean="0">
                          <a:effectLst/>
                        </a:rPr>
                        <a:t>For </a:t>
                      </a:r>
                      <a:r>
                        <a:rPr lang="en-US" dirty="0">
                          <a:effectLst/>
                        </a:rPr>
                        <a:t>BLOBs (Binary Large Objects). Holds up to 65,535 bytes of data</a:t>
                      </a:r>
                    </a:p>
                  </a:txBody>
                  <a:tcPr marL="60960" marR="60960" marT="60960" marB="6096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dirty="0"/>
                        <a:t>BFILE 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Binary data stored in an external file . Up to 2</a:t>
                      </a:r>
                      <a:r>
                        <a:rPr lang="en-US" sz="1800" baseline="30000" dirty="0"/>
                        <a:t>32</a:t>
                      </a:r>
                      <a:r>
                        <a:rPr lang="en-US" sz="1800" dirty="0"/>
                        <a:t> - 1 bytes, or 4 gigabytes.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799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Solved 3. (Note: Read the schema of each table in the | Cheg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Solved 3. (Note: Read the schema of each table in the | Chegg.co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12738"/>
            <a:ext cx="8432105" cy="6068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reeform 1"/>
          <p:cNvSpPr/>
          <p:nvPr/>
        </p:nvSpPr>
        <p:spPr>
          <a:xfrm>
            <a:off x="7284720" y="2204720"/>
            <a:ext cx="447058" cy="304800"/>
          </a:xfrm>
          <a:custGeom>
            <a:avLst/>
            <a:gdLst>
              <a:gd name="connsiteX0" fmla="*/ 0 w 447058"/>
              <a:gd name="connsiteY0" fmla="*/ 264160 h 304800"/>
              <a:gd name="connsiteX1" fmla="*/ 81280 w 447058"/>
              <a:gd name="connsiteY1" fmla="*/ 284480 h 304800"/>
              <a:gd name="connsiteX2" fmla="*/ 121920 w 447058"/>
              <a:gd name="connsiteY2" fmla="*/ 304800 h 304800"/>
              <a:gd name="connsiteX3" fmla="*/ 182880 w 447058"/>
              <a:gd name="connsiteY3" fmla="*/ 243840 h 304800"/>
              <a:gd name="connsiteX4" fmla="*/ 243840 w 447058"/>
              <a:gd name="connsiteY4" fmla="*/ 213360 h 304800"/>
              <a:gd name="connsiteX5" fmla="*/ 294640 w 447058"/>
              <a:gd name="connsiteY5" fmla="*/ 162560 h 304800"/>
              <a:gd name="connsiteX6" fmla="*/ 345440 w 447058"/>
              <a:gd name="connsiteY6" fmla="*/ 111760 h 304800"/>
              <a:gd name="connsiteX7" fmla="*/ 386080 w 447058"/>
              <a:gd name="connsiteY7" fmla="*/ 50800 h 304800"/>
              <a:gd name="connsiteX8" fmla="*/ 447040 w 447058"/>
              <a:gd name="connsiteY8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7058" h="304800">
                <a:moveTo>
                  <a:pt x="0" y="264160"/>
                </a:moveTo>
                <a:cubicBezTo>
                  <a:pt x="29817" y="270123"/>
                  <a:pt x="53944" y="272764"/>
                  <a:pt x="81280" y="284480"/>
                </a:cubicBezTo>
                <a:cubicBezTo>
                  <a:pt x="95201" y="290446"/>
                  <a:pt x="108373" y="298027"/>
                  <a:pt x="121920" y="304800"/>
                </a:cubicBezTo>
                <a:cubicBezTo>
                  <a:pt x="198460" y="279287"/>
                  <a:pt x="96504" y="320619"/>
                  <a:pt x="182880" y="243840"/>
                </a:cubicBezTo>
                <a:cubicBezTo>
                  <a:pt x="199860" y="228747"/>
                  <a:pt x="223520" y="223520"/>
                  <a:pt x="243840" y="213360"/>
                </a:cubicBezTo>
                <a:cubicBezTo>
                  <a:pt x="298027" y="132080"/>
                  <a:pt x="226907" y="230293"/>
                  <a:pt x="294640" y="162560"/>
                </a:cubicBezTo>
                <a:cubicBezTo>
                  <a:pt x="362373" y="94827"/>
                  <a:pt x="264160" y="165947"/>
                  <a:pt x="345440" y="111760"/>
                </a:cubicBezTo>
                <a:cubicBezTo>
                  <a:pt x="358987" y="91440"/>
                  <a:pt x="365760" y="64347"/>
                  <a:pt x="386080" y="50800"/>
                </a:cubicBezTo>
                <a:cubicBezTo>
                  <a:pt x="449858" y="8281"/>
                  <a:pt x="447040" y="34582"/>
                  <a:pt x="44704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5222240" y="1940560"/>
            <a:ext cx="518160" cy="245128"/>
          </a:xfrm>
          <a:custGeom>
            <a:avLst/>
            <a:gdLst>
              <a:gd name="connsiteX0" fmla="*/ 0 w 518160"/>
              <a:gd name="connsiteY0" fmla="*/ 152400 h 245128"/>
              <a:gd name="connsiteX1" fmla="*/ 30480 w 518160"/>
              <a:gd name="connsiteY1" fmla="*/ 213360 h 245128"/>
              <a:gd name="connsiteX2" fmla="*/ 50800 w 518160"/>
              <a:gd name="connsiteY2" fmla="*/ 243840 h 245128"/>
              <a:gd name="connsiteX3" fmla="*/ 121920 w 518160"/>
              <a:gd name="connsiteY3" fmla="*/ 233680 h 245128"/>
              <a:gd name="connsiteX4" fmla="*/ 152400 w 518160"/>
              <a:gd name="connsiteY4" fmla="*/ 213360 h 245128"/>
              <a:gd name="connsiteX5" fmla="*/ 193040 w 518160"/>
              <a:gd name="connsiteY5" fmla="*/ 193040 h 245128"/>
              <a:gd name="connsiteX6" fmla="*/ 254000 w 518160"/>
              <a:gd name="connsiteY6" fmla="*/ 142240 h 245128"/>
              <a:gd name="connsiteX7" fmla="*/ 314960 w 518160"/>
              <a:gd name="connsiteY7" fmla="*/ 121920 h 245128"/>
              <a:gd name="connsiteX8" fmla="*/ 375920 w 518160"/>
              <a:gd name="connsiteY8" fmla="*/ 91440 h 245128"/>
              <a:gd name="connsiteX9" fmla="*/ 406400 w 518160"/>
              <a:gd name="connsiteY9" fmla="*/ 60960 h 245128"/>
              <a:gd name="connsiteX10" fmla="*/ 436880 w 518160"/>
              <a:gd name="connsiteY10" fmla="*/ 50800 h 245128"/>
              <a:gd name="connsiteX11" fmla="*/ 508000 w 518160"/>
              <a:gd name="connsiteY11" fmla="*/ 10160 h 245128"/>
              <a:gd name="connsiteX12" fmla="*/ 518160 w 518160"/>
              <a:gd name="connsiteY12" fmla="*/ 0 h 24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8160" h="245128">
                <a:moveTo>
                  <a:pt x="0" y="152400"/>
                </a:moveTo>
                <a:cubicBezTo>
                  <a:pt x="10160" y="172720"/>
                  <a:pt x="19447" y="193501"/>
                  <a:pt x="30480" y="213360"/>
                </a:cubicBezTo>
                <a:cubicBezTo>
                  <a:pt x="36410" y="224034"/>
                  <a:pt x="38880" y="241191"/>
                  <a:pt x="50800" y="243840"/>
                </a:cubicBezTo>
                <a:cubicBezTo>
                  <a:pt x="74177" y="249035"/>
                  <a:pt x="98213" y="237067"/>
                  <a:pt x="121920" y="233680"/>
                </a:cubicBezTo>
                <a:cubicBezTo>
                  <a:pt x="132080" y="226907"/>
                  <a:pt x="141798" y="219418"/>
                  <a:pt x="152400" y="213360"/>
                </a:cubicBezTo>
                <a:cubicBezTo>
                  <a:pt x="165550" y="205846"/>
                  <a:pt x="180632" y="201725"/>
                  <a:pt x="193040" y="193040"/>
                </a:cubicBezTo>
                <a:cubicBezTo>
                  <a:pt x="214709" y="177872"/>
                  <a:pt x="231152" y="155568"/>
                  <a:pt x="254000" y="142240"/>
                </a:cubicBezTo>
                <a:cubicBezTo>
                  <a:pt x="272501" y="131448"/>
                  <a:pt x="297138" y="133801"/>
                  <a:pt x="314960" y="121920"/>
                </a:cubicBezTo>
                <a:cubicBezTo>
                  <a:pt x="354351" y="95659"/>
                  <a:pt x="333856" y="105461"/>
                  <a:pt x="375920" y="91440"/>
                </a:cubicBezTo>
                <a:cubicBezTo>
                  <a:pt x="386080" y="81280"/>
                  <a:pt x="394445" y="68930"/>
                  <a:pt x="406400" y="60960"/>
                </a:cubicBezTo>
                <a:cubicBezTo>
                  <a:pt x="415311" y="55019"/>
                  <a:pt x="427036" y="55019"/>
                  <a:pt x="436880" y="50800"/>
                </a:cubicBezTo>
                <a:cubicBezTo>
                  <a:pt x="463130" y="39550"/>
                  <a:pt x="485325" y="27166"/>
                  <a:pt x="508000" y="10160"/>
                </a:cubicBezTo>
                <a:cubicBezTo>
                  <a:pt x="511832" y="7286"/>
                  <a:pt x="514773" y="3387"/>
                  <a:pt x="51816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971040" y="2367280"/>
            <a:ext cx="345440" cy="101600"/>
          </a:xfrm>
          <a:custGeom>
            <a:avLst/>
            <a:gdLst>
              <a:gd name="connsiteX0" fmla="*/ 0 w 345440"/>
              <a:gd name="connsiteY0" fmla="*/ 0 h 101600"/>
              <a:gd name="connsiteX1" fmla="*/ 40640 w 345440"/>
              <a:gd name="connsiteY1" fmla="*/ 81280 h 101600"/>
              <a:gd name="connsiteX2" fmla="*/ 71120 w 345440"/>
              <a:gd name="connsiteY2" fmla="*/ 101600 h 101600"/>
              <a:gd name="connsiteX3" fmla="*/ 142240 w 345440"/>
              <a:gd name="connsiteY3" fmla="*/ 71120 h 101600"/>
              <a:gd name="connsiteX4" fmla="*/ 233680 w 345440"/>
              <a:gd name="connsiteY4" fmla="*/ 20320 h 101600"/>
              <a:gd name="connsiteX5" fmla="*/ 345440 w 345440"/>
              <a:gd name="connsiteY5" fmla="*/ 10160 h 10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5440" h="101600">
                <a:moveTo>
                  <a:pt x="0" y="0"/>
                </a:moveTo>
                <a:cubicBezTo>
                  <a:pt x="9702" y="24255"/>
                  <a:pt x="20349" y="60989"/>
                  <a:pt x="40640" y="81280"/>
                </a:cubicBezTo>
                <a:cubicBezTo>
                  <a:pt x="49274" y="89914"/>
                  <a:pt x="60960" y="94827"/>
                  <a:pt x="71120" y="101600"/>
                </a:cubicBezTo>
                <a:cubicBezTo>
                  <a:pt x="132889" y="60421"/>
                  <a:pt x="67260" y="99238"/>
                  <a:pt x="142240" y="71120"/>
                </a:cubicBezTo>
                <a:cubicBezTo>
                  <a:pt x="205184" y="47516"/>
                  <a:pt x="163841" y="51360"/>
                  <a:pt x="233680" y="20320"/>
                </a:cubicBezTo>
                <a:cubicBezTo>
                  <a:pt x="269477" y="4410"/>
                  <a:pt x="307625" y="10160"/>
                  <a:pt x="345440" y="1016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051040" y="4013200"/>
            <a:ext cx="406482" cy="163077"/>
          </a:xfrm>
          <a:custGeom>
            <a:avLst/>
            <a:gdLst>
              <a:gd name="connsiteX0" fmla="*/ 0 w 406482"/>
              <a:gd name="connsiteY0" fmla="*/ 121920 h 163077"/>
              <a:gd name="connsiteX1" fmla="*/ 50800 w 406482"/>
              <a:gd name="connsiteY1" fmla="*/ 162560 h 163077"/>
              <a:gd name="connsiteX2" fmla="*/ 111760 w 406482"/>
              <a:gd name="connsiteY2" fmla="*/ 142240 h 163077"/>
              <a:gd name="connsiteX3" fmla="*/ 162560 w 406482"/>
              <a:gd name="connsiteY3" fmla="*/ 132080 h 163077"/>
              <a:gd name="connsiteX4" fmla="*/ 233680 w 406482"/>
              <a:gd name="connsiteY4" fmla="*/ 101600 h 163077"/>
              <a:gd name="connsiteX5" fmla="*/ 314960 w 406482"/>
              <a:gd name="connsiteY5" fmla="*/ 60960 h 163077"/>
              <a:gd name="connsiteX6" fmla="*/ 375920 w 406482"/>
              <a:gd name="connsiteY6" fmla="*/ 20320 h 163077"/>
              <a:gd name="connsiteX7" fmla="*/ 406400 w 406482"/>
              <a:gd name="connsiteY7" fmla="*/ 0 h 163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6482" h="163077">
                <a:moveTo>
                  <a:pt x="0" y="121920"/>
                </a:moveTo>
                <a:cubicBezTo>
                  <a:pt x="16933" y="135467"/>
                  <a:pt x="29465" y="158681"/>
                  <a:pt x="50800" y="162560"/>
                </a:cubicBezTo>
                <a:cubicBezTo>
                  <a:pt x="71874" y="166392"/>
                  <a:pt x="91096" y="147876"/>
                  <a:pt x="111760" y="142240"/>
                </a:cubicBezTo>
                <a:cubicBezTo>
                  <a:pt x="128420" y="137696"/>
                  <a:pt x="145807" y="136268"/>
                  <a:pt x="162560" y="132080"/>
                </a:cubicBezTo>
                <a:cubicBezTo>
                  <a:pt x="200683" y="122549"/>
                  <a:pt x="192972" y="119046"/>
                  <a:pt x="233680" y="101600"/>
                </a:cubicBezTo>
                <a:cubicBezTo>
                  <a:pt x="299758" y="73281"/>
                  <a:pt x="223882" y="118919"/>
                  <a:pt x="314960" y="60960"/>
                </a:cubicBezTo>
                <a:cubicBezTo>
                  <a:pt x="335564" y="47849"/>
                  <a:pt x="352752" y="28043"/>
                  <a:pt x="375920" y="20320"/>
                </a:cubicBezTo>
                <a:cubicBezTo>
                  <a:pt x="409613" y="9089"/>
                  <a:pt x="406400" y="20870"/>
                  <a:pt x="4064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119120" y="4876800"/>
            <a:ext cx="508000" cy="162560"/>
          </a:xfrm>
          <a:custGeom>
            <a:avLst/>
            <a:gdLst>
              <a:gd name="connsiteX0" fmla="*/ 0 w 508000"/>
              <a:gd name="connsiteY0" fmla="*/ 0 h 162560"/>
              <a:gd name="connsiteX1" fmla="*/ 30480 w 508000"/>
              <a:gd name="connsiteY1" fmla="*/ 81280 h 162560"/>
              <a:gd name="connsiteX2" fmla="*/ 40640 w 508000"/>
              <a:gd name="connsiteY2" fmla="*/ 152400 h 162560"/>
              <a:gd name="connsiteX3" fmla="*/ 71120 w 508000"/>
              <a:gd name="connsiteY3" fmla="*/ 162560 h 162560"/>
              <a:gd name="connsiteX4" fmla="*/ 121920 w 508000"/>
              <a:gd name="connsiteY4" fmla="*/ 142240 h 162560"/>
              <a:gd name="connsiteX5" fmla="*/ 182880 w 508000"/>
              <a:gd name="connsiteY5" fmla="*/ 132080 h 162560"/>
              <a:gd name="connsiteX6" fmla="*/ 223520 w 508000"/>
              <a:gd name="connsiteY6" fmla="*/ 111760 h 162560"/>
              <a:gd name="connsiteX7" fmla="*/ 284480 w 508000"/>
              <a:gd name="connsiteY7" fmla="*/ 91440 h 162560"/>
              <a:gd name="connsiteX8" fmla="*/ 345440 w 508000"/>
              <a:gd name="connsiteY8" fmla="*/ 71120 h 162560"/>
              <a:gd name="connsiteX9" fmla="*/ 375920 w 508000"/>
              <a:gd name="connsiteY9" fmla="*/ 60960 h 162560"/>
              <a:gd name="connsiteX10" fmla="*/ 467360 w 508000"/>
              <a:gd name="connsiteY10" fmla="*/ 20320 h 162560"/>
              <a:gd name="connsiteX11" fmla="*/ 508000 w 508000"/>
              <a:gd name="connsiteY11" fmla="*/ 10160 h 162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8000" h="162560">
                <a:moveTo>
                  <a:pt x="0" y="0"/>
                </a:moveTo>
                <a:cubicBezTo>
                  <a:pt x="2599" y="6497"/>
                  <a:pt x="27295" y="65353"/>
                  <a:pt x="30480" y="81280"/>
                </a:cubicBezTo>
                <a:cubicBezTo>
                  <a:pt x="35176" y="104762"/>
                  <a:pt x="29930" y="130981"/>
                  <a:pt x="40640" y="152400"/>
                </a:cubicBezTo>
                <a:cubicBezTo>
                  <a:pt x="45429" y="161979"/>
                  <a:pt x="60960" y="159173"/>
                  <a:pt x="71120" y="162560"/>
                </a:cubicBezTo>
                <a:cubicBezTo>
                  <a:pt x="88053" y="155787"/>
                  <a:pt x="104325" y="147039"/>
                  <a:pt x="121920" y="142240"/>
                </a:cubicBezTo>
                <a:cubicBezTo>
                  <a:pt x="141794" y="136820"/>
                  <a:pt x="163149" y="137999"/>
                  <a:pt x="182880" y="132080"/>
                </a:cubicBezTo>
                <a:cubicBezTo>
                  <a:pt x="197387" y="127728"/>
                  <a:pt x="209458" y="117385"/>
                  <a:pt x="223520" y="111760"/>
                </a:cubicBezTo>
                <a:cubicBezTo>
                  <a:pt x="243407" y="103805"/>
                  <a:pt x="264160" y="98213"/>
                  <a:pt x="284480" y="91440"/>
                </a:cubicBezTo>
                <a:lnTo>
                  <a:pt x="345440" y="71120"/>
                </a:lnTo>
                <a:cubicBezTo>
                  <a:pt x="355600" y="67733"/>
                  <a:pt x="367009" y="66901"/>
                  <a:pt x="375920" y="60960"/>
                </a:cubicBezTo>
                <a:cubicBezTo>
                  <a:pt x="415951" y="34273"/>
                  <a:pt x="409325" y="34829"/>
                  <a:pt x="467360" y="20320"/>
                </a:cubicBezTo>
                <a:lnTo>
                  <a:pt x="508000" y="1016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73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E51227-D782-42BA-871A-52A75D1F1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Schema Definition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13048686-7AF2-4276-B4DB-A090D2D306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lum bright="-21000" contrast="35000"/>
          </a:blip>
          <a:stretch>
            <a:fillRect/>
          </a:stretch>
        </p:blipFill>
        <p:spPr>
          <a:xfrm>
            <a:off x="755576" y="1412776"/>
            <a:ext cx="4169414" cy="1659034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16358E0-F433-4E88-BC71-DC2663D3BD75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1000" contrast="35000"/>
          </a:blip>
          <a:stretch>
            <a:fillRect/>
          </a:stretch>
        </p:blipFill>
        <p:spPr>
          <a:xfrm>
            <a:off x="785786" y="3786190"/>
            <a:ext cx="5467350" cy="2057400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57821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55A3E0-08FE-4860-ACE1-4D3B83826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Schema Definition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875676F9-E8A2-4E10-B4B5-E9B233902D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lum bright="-21000" contrast="35000"/>
          </a:blip>
          <a:stretch>
            <a:fillRect/>
          </a:stretch>
        </p:blipFill>
        <p:spPr>
          <a:xfrm>
            <a:off x="793105" y="1060326"/>
            <a:ext cx="5524500" cy="2152650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22F26C7-0D5F-4478-AD52-58E6EA556A3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1000" contrast="35000"/>
          </a:blip>
          <a:stretch>
            <a:fillRect/>
          </a:stretch>
        </p:blipFill>
        <p:spPr>
          <a:xfrm>
            <a:off x="785786" y="3573016"/>
            <a:ext cx="5305425" cy="2867025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73558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255D53-9EBE-4BB6-BC3F-69E7142C0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Schema Definition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71062FCF-CABE-45FB-B06E-3F4D633DA8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lum bright="-21000" contrast="35000"/>
          </a:blip>
          <a:stretch>
            <a:fillRect/>
          </a:stretch>
        </p:blipFill>
        <p:spPr>
          <a:xfrm>
            <a:off x="683568" y="1124744"/>
            <a:ext cx="7067550" cy="2619375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42926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226BA1EA-0EE4-46E2-86C5-B9E582327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SQL Query Language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0667A98-CDD1-4431-A0AF-E3FB4414F7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3.1</a:t>
            </a:r>
          </a:p>
        </p:txBody>
      </p:sp>
    </p:spTree>
    <p:extLst>
      <p:ext uri="{BB962C8B-B14F-4D97-AF65-F5344CB8AC3E}">
        <p14:creationId xmlns:p14="http://schemas.microsoft.com/office/powerpoint/2010/main" val="12400027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FE28EC-6BA0-457B-BF89-59EE96B1E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drop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8D74C0-EB6D-4E89-88EC-12EBA7F9D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remove a relation from an SQL database, we use the </a:t>
            </a:r>
            <a:r>
              <a:rPr lang="en-US" b="1" dirty="0"/>
              <a:t>drop table </a:t>
            </a:r>
            <a:r>
              <a:rPr lang="en-US" dirty="0"/>
              <a:t>command.</a:t>
            </a:r>
          </a:p>
          <a:p>
            <a:endParaRPr lang="en-US" dirty="0"/>
          </a:p>
          <a:p>
            <a:r>
              <a:rPr lang="en-US" dirty="0"/>
              <a:t>The drop table command deletes all information about the dropped relation from the database.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A9E4BA2-BA4A-465D-95C0-B9965B872030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1000" contrast="35000"/>
          </a:blip>
          <a:stretch>
            <a:fillRect/>
          </a:stretch>
        </p:blipFill>
        <p:spPr>
          <a:xfrm>
            <a:off x="3256422" y="4218476"/>
            <a:ext cx="2815776" cy="782160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15441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C1DC98-1AAE-42CA-85B2-5A87AAE4A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alter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1315E1-AA13-4B1E-8AB7-1E73A2660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02695"/>
          </a:xfrm>
        </p:spPr>
        <p:txBody>
          <a:bodyPr>
            <a:normAutofit/>
          </a:bodyPr>
          <a:lstStyle/>
          <a:p>
            <a:r>
              <a:rPr lang="en-US" dirty="0"/>
              <a:t>We use the alter table command to add attributes to an existing relation. </a:t>
            </a:r>
          </a:p>
          <a:p>
            <a:pPr lvl="1"/>
            <a:r>
              <a:rPr lang="en-US" dirty="0"/>
              <a:t>All tuples in the relation are assigned null as the value for the new attribute. </a:t>
            </a:r>
          </a:p>
          <a:p>
            <a:pPr lvl="1"/>
            <a:r>
              <a:rPr lang="en-US" dirty="0"/>
              <a:t>The form of the </a:t>
            </a:r>
            <a:r>
              <a:rPr lang="en-US" b="1" dirty="0"/>
              <a:t>alter table </a:t>
            </a:r>
            <a:r>
              <a:rPr lang="en-US" dirty="0"/>
              <a:t>command is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 can drop attributes from a relation by the command: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1D6B6DE-DCBE-4A50-AAF4-8C64470BA98C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1000" contrast="35000"/>
          </a:blip>
          <a:stretch>
            <a:fillRect/>
          </a:stretch>
        </p:blipFill>
        <p:spPr>
          <a:xfrm>
            <a:off x="3671545" y="3488064"/>
            <a:ext cx="3329347" cy="583878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32FF1A5-0421-4BB1-97D4-36D6E3FD07D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1000" contrast="35000"/>
          </a:blip>
          <a:stretch>
            <a:fillRect/>
          </a:stretch>
        </p:blipFill>
        <p:spPr>
          <a:xfrm>
            <a:off x="2627784" y="5559766"/>
            <a:ext cx="3059013" cy="583878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21186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FCECDA93-E645-450F-9C0C-C66908335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Structure of SQL Queries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47D8900-123A-4610-B97A-F997EC7C56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3.3</a:t>
            </a:r>
          </a:p>
        </p:txBody>
      </p:sp>
    </p:spTree>
    <p:extLst>
      <p:ext uri="{BB962C8B-B14F-4D97-AF65-F5344CB8AC3E}">
        <p14:creationId xmlns:p14="http://schemas.microsoft.com/office/powerpoint/2010/main" val="1130836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17ED641C-DEB5-4F1D-AC07-E1783F6AF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Structure of SQL Queries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5D9D4FF1-1DC7-43E7-8246-841F3E6D8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basic structure of an SQL query consists of three clauses: </a:t>
            </a:r>
          </a:p>
          <a:p>
            <a:pPr lvl="1"/>
            <a:r>
              <a:rPr lang="en-US" dirty="0"/>
              <a:t>select</a:t>
            </a:r>
          </a:p>
          <a:p>
            <a:pPr lvl="1"/>
            <a:r>
              <a:rPr lang="en-US" dirty="0"/>
              <a:t>from</a:t>
            </a:r>
          </a:p>
          <a:p>
            <a:pPr lvl="1"/>
            <a:r>
              <a:rPr lang="en-US" dirty="0"/>
              <a:t>where. 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The query takes as its input the relations listed in the from clause, operates on them as specified in the where and select clauses, and then produces a relation as the result.</a:t>
            </a:r>
          </a:p>
        </p:txBody>
      </p:sp>
    </p:spTree>
    <p:extLst>
      <p:ext uri="{BB962C8B-B14F-4D97-AF65-F5344CB8AC3E}">
        <p14:creationId xmlns:p14="http://schemas.microsoft.com/office/powerpoint/2010/main" val="724091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275BE7-A0E5-488A-88E6-C72EB711A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Queries on a Single Relation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4DD972-9696-4B9B-ABAF-1C8C64504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282" y="990600"/>
            <a:ext cx="4572032" cy="5135563"/>
          </a:xfrm>
        </p:spPr>
        <p:txBody>
          <a:bodyPr/>
          <a:lstStyle/>
          <a:p>
            <a:r>
              <a:rPr lang="en-US" b="1" dirty="0"/>
              <a:t>Example:</a:t>
            </a:r>
          </a:p>
          <a:p>
            <a:pPr lvl="1"/>
            <a:r>
              <a:rPr lang="en-US" dirty="0"/>
              <a:t>Find the names of all instructors.</a:t>
            </a:r>
          </a:p>
          <a:p>
            <a:pPr lvl="1"/>
            <a:endParaRPr lang="en-US" dirty="0"/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instructor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AB1796F-C5EA-40BD-B6C4-ED91D5912099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1000" contrast="35000"/>
          </a:blip>
          <a:stretch>
            <a:fillRect/>
          </a:stretch>
        </p:blipFill>
        <p:spPr>
          <a:xfrm>
            <a:off x="5508104" y="990600"/>
            <a:ext cx="3419872" cy="3145479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589463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275BE7-A0E5-488A-88E6-C72EB711A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Queries on a Single Relation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4DD972-9696-4B9B-ABAF-1C8C64504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024" y="990600"/>
            <a:ext cx="8570818" cy="5135563"/>
          </a:xfrm>
        </p:spPr>
        <p:txBody>
          <a:bodyPr/>
          <a:lstStyle/>
          <a:p>
            <a:r>
              <a:rPr lang="en-US" b="1" dirty="0"/>
              <a:t>Example:</a:t>
            </a:r>
          </a:p>
          <a:p>
            <a:pPr lvl="1"/>
            <a:r>
              <a:rPr lang="en-US" dirty="0"/>
              <a:t>Find the names of all departments.</a:t>
            </a:r>
          </a:p>
          <a:p>
            <a:pPr lvl="1"/>
            <a:endParaRPr lang="en-US" dirty="0"/>
          </a:p>
          <a:p>
            <a:pPr marL="914400" lvl="1" indent="-457200">
              <a:buFont typeface="Arial" pitchFamily="34" charset="0"/>
              <a:buAutoNum type="arabicPeriod"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2000" i="1" dirty="0" err="1" smtClean="0"/>
              <a:t>dept_name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0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department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914400" lvl="1" indent="-457200">
              <a:buFont typeface="Arial" pitchFamily="34" charset="0"/>
              <a:buAutoNum type="arabicPeriod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distinct </a:t>
            </a:r>
            <a:r>
              <a:rPr lang="en-US" sz="2000" i="1" dirty="0" err="1"/>
              <a:t>dept_name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instructor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914400" lvl="1" indent="-457200">
              <a:buFont typeface="Arial" pitchFamily="34" charset="0"/>
              <a:buAutoNum type="arabicPeriod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distinct </a:t>
            </a:r>
            <a:r>
              <a:rPr lang="en-US" sz="2000" i="1" dirty="0" err="1"/>
              <a:t>dept_name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20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course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1" indent="-457200">
              <a:buFont typeface="Arial" pitchFamily="34" charset="0"/>
              <a:buAutoNum type="arabicPeriod"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1" indent="-457200">
              <a:buFont typeface="Arial" pitchFamily="34" charset="0"/>
              <a:buAutoNum type="arabicPeriod"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1" indent="-457200">
              <a:buAutoNum type="arabicPeriod"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1" indent="-457200">
              <a:buAutoNum type="arabicPeriod"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3308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275BE7-A0E5-488A-88E6-C72EB711A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Queries on a Single Relation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4DD972-9696-4B9B-ABAF-1C8C64504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024" y="990600"/>
            <a:ext cx="7020272" cy="5135563"/>
          </a:xfrm>
        </p:spPr>
        <p:txBody>
          <a:bodyPr/>
          <a:lstStyle/>
          <a:p>
            <a:r>
              <a:rPr lang="en-US" b="1" dirty="0"/>
              <a:t>Example: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3CBABBB-D01C-4B50-84E1-0628F81E593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1000" contrast="35000"/>
          </a:blip>
          <a:stretch>
            <a:fillRect/>
          </a:stretch>
        </p:blipFill>
        <p:spPr>
          <a:xfrm>
            <a:off x="2123728" y="1628800"/>
            <a:ext cx="6570773" cy="1014382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5329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275BE7-A0E5-488A-88E6-C72EB711A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Queries on a Single Relation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4DD972-9696-4B9B-ABAF-1C8C64504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024" y="990600"/>
            <a:ext cx="7020272" cy="5135563"/>
          </a:xfrm>
        </p:spPr>
        <p:txBody>
          <a:bodyPr/>
          <a:lstStyle/>
          <a:p>
            <a:r>
              <a:rPr lang="en-US" b="1" dirty="0"/>
              <a:t>Example: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C59DA80-93E0-46A3-98B1-B65874FA3191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1000" contrast="35000"/>
          </a:blip>
          <a:stretch>
            <a:fillRect/>
          </a:stretch>
        </p:blipFill>
        <p:spPr>
          <a:xfrm>
            <a:off x="2123728" y="1700808"/>
            <a:ext cx="6708790" cy="1156688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98751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B9BB6E-9190-41F1-9515-2EEF65275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Queries on Multiple Relations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D74F42BC-4923-4408-97A1-8CB6AA271C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lum bright="-21000" contrast="35000"/>
          </a:blip>
          <a:stretch>
            <a:fillRect/>
          </a:stretch>
        </p:blipFill>
        <p:spPr>
          <a:xfrm>
            <a:off x="214282" y="1196752"/>
            <a:ext cx="6552728" cy="1212604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1E290FF-AE0A-4BE0-9399-FB11F26040A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1000" contrast="35000"/>
          </a:blip>
          <a:stretch>
            <a:fillRect/>
          </a:stretch>
        </p:blipFill>
        <p:spPr>
          <a:xfrm>
            <a:off x="107504" y="4509120"/>
            <a:ext cx="8865674" cy="1138609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cxnSp>
        <p:nvCxnSpPr>
          <p:cNvPr id="8" name="Straight Connector 7"/>
          <p:cNvCxnSpPr/>
          <p:nvPr/>
        </p:nvCxnSpPr>
        <p:spPr>
          <a:xfrm>
            <a:off x="251520" y="3501008"/>
            <a:ext cx="8568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907704" y="2492896"/>
            <a:ext cx="39604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ينتج من خلالها تكرار الاعمدة المشتركة بين الجداول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2782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5CEAEE-7050-4673-BF21-EF2E412D8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Natural Join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BDCCEF6C-DFC4-4CBB-B9DF-4508676CC0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lum bright="-21000" contrast="35000"/>
          </a:blip>
          <a:stretch>
            <a:fillRect/>
          </a:stretch>
        </p:blipFill>
        <p:spPr>
          <a:xfrm>
            <a:off x="179512" y="1628800"/>
            <a:ext cx="4964381" cy="1018942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10F1F23-12A8-478C-A0AB-A34147D86FB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1000" contrast="35000"/>
          </a:blip>
          <a:stretch>
            <a:fillRect/>
          </a:stretch>
        </p:blipFill>
        <p:spPr>
          <a:xfrm>
            <a:off x="299445" y="4869160"/>
            <a:ext cx="3736121" cy="1018942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5508104" y="1576490"/>
            <a:ext cx="19442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With natural join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39952" y="4718765"/>
            <a:ext cx="1800200" cy="11567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Without natural join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51620" y="2727259"/>
            <a:ext cx="39604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لا ينتج من خلالها تكرار الاعمدة المشتركة بين الجداول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71600" y="5888102"/>
            <a:ext cx="39604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ينتج من خلالها تكرار الاعمدة المشتركة بين الجداول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383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C8E642BF-0B41-473A-87D8-95D6709EF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The SQL language has several parts:</a:t>
            </a:r>
          </a:p>
        </p:txBody>
      </p:sp>
      <p:pic>
        <p:nvPicPr>
          <p:cNvPr id="1026" name="Picture 2" descr="https://qph.cf2.quoracdn.net/main-qimg-87bd43f594062a51a3de2e1a999a5b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200" y="908720"/>
            <a:ext cx="6984776" cy="5875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5967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Natural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select *</a:t>
            </a:r>
          </a:p>
          <a:p>
            <a:pPr marL="0" indent="0">
              <a:buNone/>
            </a:pPr>
            <a:r>
              <a:rPr lang="en-US" dirty="0"/>
              <a:t>from employees natural join departments;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72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5CEAEE-7050-4673-BF21-EF2E412D8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 smtClean="0"/>
              <a:t>inner </a:t>
            </a:r>
            <a:r>
              <a:rPr lang="en-US" dirty="0"/>
              <a:t>Join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xmlns="" id="{0A930E5F-5E89-4F47-AE56-000416EEA1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lum bright="-21000" contrast="35000"/>
          </a:blip>
          <a:stretch>
            <a:fillRect/>
          </a:stretch>
        </p:blipFill>
        <p:spPr>
          <a:xfrm>
            <a:off x="142844" y="1220254"/>
            <a:ext cx="8820472" cy="890470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298182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inner join</a:t>
            </a:r>
            <a:endParaRPr lang="en-US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xmlns="" id="{D74F42BC-4923-4408-97A1-8CB6AA271C77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1000" contrast="35000"/>
          </a:blip>
          <a:stretch>
            <a:fillRect/>
          </a:stretch>
        </p:blipFill>
        <p:spPr>
          <a:xfrm>
            <a:off x="1115616" y="1628800"/>
            <a:ext cx="6552728" cy="1212604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667181" y="3318457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Select</a:t>
            </a:r>
            <a:r>
              <a:rPr lang="en-US" sz="2800" dirty="0" smtClean="0"/>
              <a:t> </a:t>
            </a:r>
            <a:r>
              <a:rPr lang="en-US" sz="2400" i="1" dirty="0" smtClean="0"/>
              <a:t>name, </a:t>
            </a:r>
            <a:r>
              <a:rPr lang="en-US" sz="2400" i="1" dirty="0" err="1" smtClean="0"/>
              <a:t>instructor.dept_name,building</a:t>
            </a:r>
            <a:endParaRPr lang="en-US" sz="2400" i="1" dirty="0" smtClean="0"/>
          </a:p>
          <a:p>
            <a:r>
              <a:rPr lang="en-US" sz="2800" b="1" dirty="0" smtClean="0"/>
              <a:t>From</a:t>
            </a:r>
            <a:r>
              <a:rPr lang="en-US" sz="2800" dirty="0" smtClean="0"/>
              <a:t> </a:t>
            </a:r>
            <a:r>
              <a:rPr lang="en-US" sz="2400" i="1" dirty="0" smtClean="0"/>
              <a:t>instructor</a:t>
            </a:r>
            <a:r>
              <a:rPr lang="en-US" sz="2800" dirty="0" smtClean="0"/>
              <a:t> </a:t>
            </a:r>
            <a:r>
              <a:rPr lang="en-US" sz="2800" b="1" dirty="0" smtClean="0"/>
              <a:t>join</a:t>
            </a:r>
            <a:r>
              <a:rPr lang="en-US" sz="2800" dirty="0" smtClean="0"/>
              <a:t> </a:t>
            </a:r>
            <a:r>
              <a:rPr lang="en-US" sz="2400" i="1" dirty="0" smtClean="0"/>
              <a:t>department</a:t>
            </a:r>
            <a:r>
              <a:rPr lang="en-US" sz="2800" dirty="0" smtClean="0"/>
              <a:t> </a:t>
            </a:r>
            <a:r>
              <a:rPr lang="en-US" sz="2800" b="1" dirty="0" smtClean="0"/>
              <a:t>using</a:t>
            </a:r>
            <a:r>
              <a:rPr lang="en-US" sz="2800" dirty="0" smtClean="0"/>
              <a:t> (</a:t>
            </a:r>
            <a:r>
              <a:rPr lang="en-US" sz="2400" i="1" dirty="0" err="1" smtClean="0"/>
              <a:t>dept_name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907704" y="4725144"/>
            <a:ext cx="489654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كلاهما نفس النتيجة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inner join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8038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Inner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90600"/>
            <a:ext cx="8784976" cy="51355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select *</a:t>
            </a:r>
          </a:p>
          <a:p>
            <a:pPr marL="0" indent="0">
              <a:buNone/>
            </a:pPr>
            <a:r>
              <a:rPr lang="en-US" sz="2400" dirty="0"/>
              <a:t>from </a:t>
            </a:r>
            <a:r>
              <a:rPr lang="en-US" sz="2400" dirty="0" err="1"/>
              <a:t>employees,departments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where </a:t>
            </a:r>
            <a:r>
              <a:rPr lang="en-US" sz="2400" dirty="0" err="1"/>
              <a:t>employees.department_id</a:t>
            </a:r>
            <a:r>
              <a:rPr lang="en-US" sz="2400" dirty="0"/>
              <a:t>=</a:t>
            </a:r>
            <a:r>
              <a:rPr lang="en-US" sz="2400" dirty="0" err="1"/>
              <a:t>departments.department_id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select *</a:t>
            </a:r>
          </a:p>
          <a:p>
            <a:pPr marL="0" indent="0">
              <a:buNone/>
            </a:pPr>
            <a:r>
              <a:rPr lang="en-US" sz="2400" dirty="0" smtClean="0"/>
              <a:t>From employees inner </a:t>
            </a:r>
            <a:r>
              <a:rPr lang="en-US" sz="2400" dirty="0"/>
              <a:t>join departments on </a:t>
            </a:r>
            <a:r>
              <a:rPr lang="en-US" sz="2400" dirty="0" err="1"/>
              <a:t>employees.department_id</a:t>
            </a:r>
            <a:r>
              <a:rPr lang="en-US" sz="2400" dirty="0"/>
              <a:t>=</a:t>
            </a:r>
            <a:r>
              <a:rPr lang="en-US" sz="2400" dirty="0" err="1"/>
              <a:t>departments.department_id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select *</a:t>
            </a:r>
          </a:p>
          <a:p>
            <a:pPr marL="0" indent="0">
              <a:buNone/>
            </a:pPr>
            <a:r>
              <a:rPr lang="en-US" sz="2400" dirty="0"/>
              <a:t>from employees join departments using (</a:t>
            </a:r>
            <a:r>
              <a:rPr lang="en-US" sz="2400" dirty="0" err="1"/>
              <a:t>department_id</a:t>
            </a:r>
            <a:r>
              <a:rPr lang="en-US" sz="2400" dirty="0"/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09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642BF-0B41-473A-87D8-95D6709EF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SQL language has several parts: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48B923B-61F6-4403-80FC-7D1150A4B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100" b="1" dirty="0" smtClean="0"/>
              <a:t>Data-definition </a:t>
            </a:r>
            <a:r>
              <a:rPr lang="en-US" sz="4100" b="1" dirty="0"/>
              <a:t>language (DDL).</a:t>
            </a:r>
          </a:p>
          <a:p>
            <a:pPr lvl="1"/>
            <a:r>
              <a:rPr lang="en-US" dirty="0"/>
              <a:t>The SQL DDL provides commands for:</a:t>
            </a:r>
          </a:p>
          <a:p>
            <a:pPr lvl="2"/>
            <a:r>
              <a:rPr lang="en-US" dirty="0"/>
              <a:t>Defining relation schemas.</a:t>
            </a:r>
          </a:p>
          <a:p>
            <a:pPr lvl="2"/>
            <a:r>
              <a:rPr lang="en-US" dirty="0"/>
              <a:t>Deleting relations.</a:t>
            </a:r>
          </a:p>
          <a:p>
            <a:pPr lvl="2"/>
            <a:r>
              <a:rPr lang="en-US" dirty="0"/>
              <a:t>Modifying relation </a:t>
            </a:r>
            <a:r>
              <a:rPr lang="en-US" dirty="0" smtClean="0"/>
              <a:t>schemas.</a:t>
            </a:r>
          </a:p>
          <a:p>
            <a:pPr marL="914400" lvl="2" indent="0">
              <a:buNone/>
            </a:pPr>
            <a:r>
              <a:rPr lang="en-US" dirty="0" smtClean="0"/>
              <a:t>Also </a:t>
            </a:r>
            <a:r>
              <a:rPr lang="en-US" dirty="0"/>
              <a:t>includes commands </a:t>
            </a:r>
            <a:r>
              <a:rPr lang="en-US" dirty="0" smtClean="0"/>
              <a:t>for: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b="1" dirty="0">
                <a:solidFill>
                  <a:srgbClr val="FF0000"/>
                </a:solidFill>
              </a:rPr>
              <a:t>Integrity. </a:t>
            </a:r>
          </a:p>
          <a:p>
            <a:pPr lvl="1"/>
            <a:r>
              <a:rPr lang="en-US" dirty="0"/>
              <a:t>The SQL DDL includes commands for specifying integrity constraints that the data stored in the database must satisfy. </a:t>
            </a:r>
          </a:p>
          <a:p>
            <a:pPr lvl="2"/>
            <a:r>
              <a:rPr lang="en-US" dirty="0"/>
              <a:t>Updates that violate integrity constraints are </a:t>
            </a:r>
            <a:r>
              <a:rPr lang="en-US" dirty="0" smtClean="0"/>
              <a:t>disallowed.</a:t>
            </a:r>
          </a:p>
          <a:p>
            <a:pPr lvl="2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   View definition. </a:t>
            </a:r>
          </a:p>
          <a:p>
            <a:pPr lvl="1"/>
            <a:r>
              <a:rPr lang="en-US" dirty="0" smtClean="0"/>
              <a:t>The </a:t>
            </a:r>
            <a:r>
              <a:rPr lang="en-US" sz="2400" dirty="0"/>
              <a:t>SQL DDL </a:t>
            </a:r>
            <a:r>
              <a:rPr lang="en-US" dirty="0"/>
              <a:t>includes commands for defining </a:t>
            </a:r>
            <a:r>
              <a:rPr lang="en-US" dirty="0" smtClean="0"/>
              <a:t>views.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600" b="1" dirty="0" smtClean="0">
                <a:solidFill>
                  <a:srgbClr val="FF0000"/>
                </a:solidFill>
              </a:rPr>
              <a:t>   Authorization</a:t>
            </a:r>
            <a:r>
              <a:rPr lang="en-US" sz="1700" b="1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SQL DDL includes commands for specifying access rights to relations and views.</a:t>
            </a:r>
          </a:p>
          <a:p>
            <a:pPr lvl="1">
              <a:buFont typeface="Wingdings" pitchFamily="2" charset="2"/>
              <a:buChar char="v"/>
            </a:pP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127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82294B-3E36-46D4-A3BA-087355AC6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SQL language has several parts: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DE52B1-9CC0-437A-85D4-A7F21B846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smtClean="0"/>
              <a:t>Data-manipulation </a:t>
            </a:r>
            <a:r>
              <a:rPr lang="en-US" b="1" dirty="0"/>
              <a:t>language (DML). </a:t>
            </a:r>
          </a:p>
          <a:p>
            <a:pPr lvl="1"/>
            <a:r>
              <a:rPr lang="en-US" dirty="0" smtClean="0"/>
              <a:t>The </a:t>
            </a:r>
            <a:r>
              <a:rPr lang="en-US" sz="2400" dirty="0"/>
              <a:t>SQL DML </a:t>
            </a:r>
            <a:r>
              <a:rPr lang="en-US" dirty="0"/>
              <a:t>provides the ability to:</a:t>
            </a:r>
          </a:p>
          <a:p>
            <a:pPr lvl="2"/>
            <a:r>
              <a:rPr lang="en-US" dirty="0"/>
              <a:t>Query information from the database.</a:t>
            </a:r>
          </a:p>
          <a:p>
            <a:pPr lvl="2"/>
            <a:r>
              <a:rPr lang="en-US" dirty="0"/>
              <a:t>Insert tuples into database.</a:t>
            </a:r>
          </a:p>
          <a:p>
            <a:pPr lvl="2"/>
            <a:r>
              <a:rPr lang="en-US" dirty="0"/>
              <a:t>Delete tuples from database.</a:t>
            </a:r>
          </a:p>
          <a:p>
            <a:pPr lvl="2"/>
            <a:r>
              <a:rPr lang="en-US" dirty="0"/>
              <a:t>Modify tuples in the </a:t>
            </a:r>
            <a:r>
              <a:rPr lang="en-US" dirty="0" smtClean="0"/>
              <a:t>database</a:t>
            </a:r>
          </a:p>
          <a:p>
            <a:pPr marL="91440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Transaction </a:t>
            </a:r>
            <a:r>
              <a:rPr lang="en-US" b="1" dirty="0" smtClean="0"/>
              <a:t>control Language (TCL).</a:t>
            </a:r>
            <a:endParaRPr lang="en-US" b="1" dirty="0"/>
          </a:p>
          <a:p>
            <a:pPr lvl="1"/>
            <a:r>
              <a:rPr lang="en-US" sz="2400" dirty="0"/>
              <a:t>SQL </a:t>
            </a:r>
            <a:r>
              <a:rPr lang="en-US" dirty="0"/>
              <a:t>includes commands for specifying the beginning and ending of transactions.</a:t>
            </a:r>
          </a:p>
        </p:txBody>
      </p:sp>
    </p:spTree>
    <p:extLst>
      <p:ext uri="{BB962C8B-B14F-4D97-AF65-F5344CB8AC3E}">
        <p14:creationId xmlns:p14="http://schemas.microsoft.com/office/powerpoint/2010/main" val="70280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491384-A956-41DD-A73C-62C999E70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SQL language has several parts: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20A355-DAED-4B1C-9FDD-49C4C2636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800" b="1" dirty="0"/>
              <a:t>Data Control Language (</a:t>
            </a:r>
            <a:r>
              <a:rPr lang="en-US" sz="2800" b="1" dirty="0" smtClean="0"/>
              <a:t>DCL)</a:t>
            </a:r>
          </a:p>
          <a:p>
            <a:pPr marL="400050" lvl="1" indent="0">
              <a:buNone/>
            </a:pPr>
            <a:r>
              <a:rPr lang="en-US" sz="2400" dirty="0" smtClean="0"/>
              <a:t>-Data </a:t>
            </a:r>
            <a:r>
              <a:rPr lang="en-US" sz="2400" dirty="0"/>
              <a:t>Control Language (or DCL) consists of statements that control security and concurrent access to table data.</a:t>
            </a:r>
          </a:p>
          <a:p>
            <a:pPr marL="0" indent="0">
              <a:lnSpc>
                <a:spcPct val="90000"/>
              </a:lnSpc>
              <a:buNone/>
            </a:pPr>
            <a:endParaRPr lang="en-US" sz="3000" b="1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/>
              <a:t>There are also some commands that are specialized </a:t>
            </a:r>
            <a:r>
              <a:rPr lang="en-US" sz="2000" dirty="0" smtClean="0"/>
              <a:t>in</a:t>
            </a:r>
            <a:r>
              <a:rPr lang="ar-SA" sz="2000" dirty="0" smtClean="0"/>
              <a:t>:</a:t>
            </a:r>
            <a:endParaRPr lang="en-US" sz="20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 smtClean="0"/>
              <a:t>Embedded </a:t>
            </a:r>
            <a:r>
              <a:rPr lang="en-US" sz="2400" b="1" dirty="0"/>
              <a:t>SQL and dynamic SQL.</a:t>
            </a:r>
          </a:p>
          <a:p>
            <a:pPr lvl="1"/>
            <a:r>
              <a:rPr lang="en-US" sz="2000" dirty="0"/>
              <a:t>Embedded and dynamic SQL define how SQL statements can be embedded within general-purpose programming languages, such as C, C++, and Java.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473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28C73976-8EBB-4649-8009-B45ED4615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Data Definition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BD5FA9E-59CE-4F51-BD7B-781D66335B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3.2</a:t>
            </a:r>
          </a:p>
        </p:txBody>
      </p:sp>
    </p:spTree>
    <p:extLst>
      <p:ext uri="{BB962C8B-B14F-4D97-AF65-F5344CB8AC3E}">
        <p14:creationId xmlns:p14="http://schemas.microsoft.com/office/powerpoint/2010/main" val="3425861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F7286F7-8BE5-4722-8C67-419B7648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Data Definition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1C35BF01-993F-4182-9EC0-5FC77C535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SQL DDL allows specification of not only a set of relations, but also information about each relation, including:</a:t>
            </a:r>
          </a:p>
          <a:p>
            <a:pPr lvl="1"/>
            <a:r>
              <a:rPr lang="en-US" dirty="0"/>
              <a:t>The schema for each relation.</a:t>
            </a:r>
          </a:p>
          <a:p>
            <a:pPr lvl="1"/>
            <a:r>
              <a:rPr lang="en-US" dirty="0"/>
              <a:t>The types of values associated with each attribute.</a:t>
            </a:r>
          </a:p>
          <a:p>
            <a:pPr lvl="1"/>
            <a:r>
              <a:rPr lang="en-US" dirty="0"/>
              <a:t>The integrity constraints.</a:t>
            </a:r>
          </a:p>
          <a:p>
            <a:pPr lvl="1"/>
            <a:r>
              <a:rPr lang="en-US" dirty="0"/>
              <a:t>The set of indices to be maintained for each relation.</a:t>
            </a:r>
          </a:p>
          <a:p>
            <a:pPr lvl="1"/>
            <a:r>
              <a:rPr lang="en-US" dirty="0"/>
              <a:t>The security and authorization information for each relation.</a:t>
            </a:r>
          </a:p>
          <a:p>
            <a:pPr lvl="1"/>
            <a:r>
              <a:rPr lang="en-US" dirty="0"/>
              <a:t>The physical storage structure of each relation on disk.</a:t>
            </a:r>
          </a:p>
        </p:txBody>
      </p:sp>
    </p:spTree>
    <p:extLst>
      <p:ext uri="{BB962C8B-B14F-4D97-AF65-F5344CB8AC3E}">
        <p14:creationId xmlns:p14="http://schemas.microsoft.com/office/powerpoint/2010/main" val="3376095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329B27-77E8-46DA-93F4-1ED877BDE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</a:t>
            </a:r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023624-81E2-4F6F-82A2-ABB5D4D94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92162"/>
            <a:ext cx="8229600" cy="573318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char(n):</a:t>
            </a:r>
          </a:p>
          <a:p>
            <a:pPr lvl="1"/>
            <a:r>
              <a:rPr lang="en-US" dirty="0"/>
              <a:t>A fixed-length character string with user-specified length n. </a:t>
            </a:r>
          </a:p>
          <a:p>
            <a:pPr lvl="1"/>
            <a:r>
              <a:rPr lang="en-US" dirty="0"/>
              <a:t>The full form, character, can be used instead.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varchar(n):</a:t>
            </a:r>
          </a:p>
          <a:p>
            <a:pPr lvl="1"/>
            <a:r>
              <a:rPr lang="en-US" dirty="0"/>
              <a:t>A variable-length character string with user-specified maximum length n.</a:t>
            </a:r>
          </a:p>
          <a:p>
            <a:pPr lvl="1"/>
            <a:r>
              <a:rPr lang="en-US" dirty="0"/>
              <a:t>The full form, character varying, is equivalent.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int: </a:t>
            </a:r>
          </a:p>
          <a:p>
            <a:pPr lvl="1"/>
            <a:r>
              <a:rPr lang="en-US" dirty="0"/>
              <a:t>An integer (a finite subset of the integers that is machine dependent). </a:t>
            </a:r>
          </a:p>
          <a:p>
            <a:pPr lvl="1"/>
            <a:r>
              <a:rPr lang="en-US" dirty="0"/>
              <a:t>The full form, integer, is equivalent.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smallint</a:t>
            </a:r>
            <a:r>
              <a:rPr lang="en-US" b="1" dirty="0"/>
              <a:t>: </a:t>
            </a:r>
          </a:p>
          <a:p>
            <a:pPr lvl="1"/>
            <a:r>
              <a:rPr lang="en-US" dirty="0"/>
              <a:t>A small integer (a machine-dependent subset of the integer type).</a:t>
            </a:r>
          </a:p>
        </p:txBody>
      </p:sp>
    </p:spTree>
    <p:extLst>
      <p:ext uri="{BB962C8B-B14F-4D97-AF65-F5344CB8AC3E}">
        <p14:creationId xmlns:p14="http://schemas.microsoft.com/office/powerpoint/2010/main" val="3942639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3138</TotalTime>
  <Words>1107</Words>
  <Application>Microsoft Office PowerPoint</Application>
  <PresentationFormat>On-screen Show (4:3)</PresentationFormat>
  <Paragraphs>184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Chapter 03</vt:lpstr>
      <vt:lpstr>Overview of the SQL Query Language</vt:lpstr>
      <vt:lpstr>The SQL language has several parts:</vt:lpstr>
      <vt:lpstr>The SQL language has several parts:</vt:lpstr>
      <vt:lpstr>The SQL language has several parts:</vt:lpstr>
      <vt:lpstr>The SQL language has several parts:</vt:lpstr>
      <vt:lpstr>SQL Data Definition</vt:lpstr>
      <vt:lpstr>SQL Data Definition</vt:lpstr>
      <vt:lpstr>Basic Data Types</vt:lpstr>
      <vt:lpstr>Basic Data Types</vt:lpstr>
      <vt:lpstr>PowerPoint Presentation</vt:lpstr>
      <vt:lpstr>PowerPoint Presentation</vt:lpstr>
      <vt:lpstr>Basic Data Types ملخص للسابق</vt:lpstr>
      <vt:lpstr>Basic Data Types ملخص للسابق</vt:lpstr>
      <vt:lpstr>Basic Data Types ملخص للسابق</vt:lpstr>
      <vt:lpstr>PowerPoint Presentation</vt:lpstr>
      <vt:lpstr>Basic Schema Definition</vt:lpstr>
      <vt:lpstr>Basic Schema Definition</vt:lpstr>
      <vt:lpstr>Basic Schema Definition</vt:lpstr>
      <vt:lpstr>drop table</vt:lpstr>
      <vt:lpstr>alter table</vt:lpstr>
      <vt:lpstr>Basic Structure of SQL Queries</vt:lpstr>
      <vt:lpstr>Basic Structure of SQL Queries</vt:lpstr>
      <vt:lpstr>Queries on a Single Relation</vt:lpstr>
      <vt:lpstr>Queries on a Single Relation</vt:lpstr>
      <vt:lpstr>Queries on a Single Relation</vt:lpstr>
      <vt:lpstr>Queries on a Single Relation</vt:lpstr>
      <vt:lpstr>Queries on Multiple Relations</vt:lpstr>
      <vt:lpstr>The Natural Join</vt:lpstr>
      <vt:lpstr>The Natural Join</vt:lpstr>
      <vt:lpstr>The inner Join</vt:lpstr>
      <vt:lpstr>The inner join</vt:lpstr>
      <vt:lpstr>Inner join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01</dc:title>
  <dc:creator>admin</dc:creator>
  <cp:lastModifiedBy>eng.samer2011@hotmail.com</cp:lastModifiedBy>
  <cp:revision>474</cp:revision>
  <dcterms:created xsi:type="dcterms:W3CDTF">2006-08-16T00:00:00Z</dcterms:created>
  <dcterms:modified xsi:type="dcterms:W3CDTF">2024-08-12T11:23:23Z</dcterms:modified>
</cp:coreProperties>
</file>