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911EC-25E5-4495-A975-4F63E1D02E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C146602C-474A-4206-ABBE-7E57ED3D1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86A2875C-FB61-4FCC-9571-F75A9EB43E56}"/>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5" name="Footer Placeholder 4">
            <a:extLst>
              <a:ext uri="{FF2B5EF4-FFF2-40B4-BE49-F238E27FC236}">
                <a16:creationId xmlns:a16="http://schemas.microsoft.com/office/drawing/2014/main" id="{AE72BCC2-C07D-4F3B-963A-43A729F16AA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76709C8-1A3A-43A5-ABE6-E7149525CF42}"/>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263819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7F66-403E-4EB7-A086-8580869D023C}"/>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669DF783-6C99-4E3E-A439-FC39DD24F7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6C71A3E5-A9FE-443F-9DFF-8B6CA1C10571}"/>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5" name="Footer Placeholder 4">
            <a:extLst>
              <a:ext uri="{FF2B5EF4-FFF2-40B4-BE49-F238E27FC236}">
                <a16:creationId xmlns:a16="http://schemas.microsoft.com/office/drawing/2014/main" id="{CBEA7D9A-27BD-48A6-A031-D9284E114AB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65C3AFD2-FE34-4043-9F3D-C24F6B413D9A}"/>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1090119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6A4806-DC70-4DB2-92E5-41A5210676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9CD7FAF5-EB4E-4ECE-8530-A44226EEA3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7AAC92E0-07C3-4634-AB2A-C7B59C76A97F}"/>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5" name="Footer Placeholder 4">
            <a:extLst>
              <a:ext uri="{FF2B5EF4-FFF2-40B4-BE49-F238E27FC236}">
                <a16:creationId xmlns:a16="http://schemas.microsoft.com/office/drawing/2014/main" id="{85E142CA-5121-4899-BB9C-BCDF8E77919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902F24F-498A-46A3-92D1-7D752C6BD568}"/>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78262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FB01F-F14E-458E-96AB-AD81511536F0}"/>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F98DD071-57A5-4804-8929-A04FFD6BA6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E0A39B2A-FC36-4526-B02B-37757E5A8259}"/>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5" name="Footer Placeholder 4">
            <a:extLst>
              <a:ext uri="{FF2B5EF4-FFF2-40B4-BE49-F238E27FC236}">
                <a16:creationId xmlns:a16="http://schemas.microsoft.com/office/drawing/2014/main" id="{35B2802E-41A6-4A4B-B098-DBD7BCF2791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DCD01A3-E80A-426A-BCC2-A88D8B1BD093}"/>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4265958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BC0F1-0075-4DAB-AD9D-D23DAAA33E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36470F53-AD0C-4AAF-8A79-B420A094FA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E12148-5695-4282-875F-9F106FD64058}"/>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5" name="Footer Placeholder 4">
            <a:extLst>
              <a:ext uri="{FF2B5EF4-FFF2-40B4-BE49-F238E27FC236}">
                <a16:creationId xmlns:a16="http://schemas.microsoft.com/office/drawing/2014/main" id="{33354E93-1BD3-4022-BD58-6D54058FA26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AD4E492-104E-4B1B-ADED-3FFA2B05E0A0}"/>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305174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35BF-18A5-48AF-8649-280521E2B276}"/>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CA8F0006-ABDD-4553-BFFC-97E4BD8DEF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D19B22CB-C55D-4213-8B24-BE60F00EFB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543FC156-E843-477A-A45B-C55C8626FBD5}"/>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6" name="Footer Placeholder 5">
            <a:extLst>
              <a:ext uri="{FF2B5EF4-FFF2-40B4-BE49-F238E27FC236}">
                <a16:creationId xmlns:a16="http://schemas.microsoft.com/office/drawing/2014/main" id="{5844A7D6-F085-41AF-98CB-722B7F568A45}"/>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DCC4E2D1-7A90-4892-B6C0-413F292EF92D}"/>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4228390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A21C-66FE-4DB9-9CC9-93CC00B06CB4}"/>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A69A9E3C-318A-4AB4-8EBA-921DF20111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6E98DB-6525-4ACB-8F73-DDCF9AD707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77D1822D-CF1E-490A-8AC4-8DDA3BB8C0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662C93-1BD3-4AE9-997C-3550466A8C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C1539BC0-D41D-4B7B-88A3-8C5C2202CB97}"/>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8" name="Footer Placeholder 7">
            <a:extLst>
              <a:ext uri="{FF2B5EF4-FFF2-40B4-BE49-F238E27FC236}">
                <a16:creationId xmlns:a16="http://schemas.microsoft.com/office/drawing/2014/main" id="{708B9371-52BD-403F-8F10-FCB5D96ABD52}"/>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9C2F3705-B778-4053-B456-3D03C483C6E2}"/>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1709492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3CAD7-DA2E-49AB-B264-866E4EF0A6F0}"/>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24084F62-4475-4191-8039-751B157E83EB}"/>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4" name="Footer Placeholder 3">
            <a:extLst>
              <a:ext uri="{FF2B5EF4-FFF2-40B4-BE49-F238E27FC236}">
                <a16:creationId xmlns:a16="http://schemas.microsoft.com/office/drawing/2014/main" id="{C8DEC82A-DAF4-4685-B7A6-7472E7F4ED96}"/>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28BB9275-D522-44CE-9CD8-C963A693986B}"/>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262467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2839B5-3B07-4C45-9FFA-B72B8B6B5439}"/>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3" name="Footer Placeholder 2">
            <a:extLst>
              <a:ext uri="{FF2B5EF4-FFF2-40B4-BE49-F238E27FC236}">
                <a16:creationId xmlns:a16="http://schemas.microsoft.com/office/drawing/2014/main" id="{11CBFCC4-3A63-42FD-929E-D75BC562BFD0}"/>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D34376AF-E653-41A3-AF71-38764C2426BC}"/>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72370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B8609-20D2-4D17-A860-D07B259584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64F71EE9-565E-4F0C-90C2-E74967EEEB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14A2ACE5-018B-4D92-8727-4F4053A9AF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DD5B4-1F19-44C5-A7B1-8978EEC6127F}"/>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6" name="Footer Placeholder 5">
            <a:extLst>
              <a:ext uri="{FF2B5EF4-FFF2-40B4-BE49-F238E27FC236}">
                <a16:creationId xmlns:a16="http://schemas.microsoft.com/office/drawing/2014/main" id="{F4F77E5D-B8FE-46E9-B06A-A0C120212802}"/>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EEF4001-A377-47D6-966B-9A1188DA8F32}"/>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383122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E1A69-E357-45A5-A19F-6BB8DC8A3A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9A356B07-B39B-4EA5-AC14-05F61087BD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8A13A8D9-109C-406B-9079-1AAA3F60A3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17D253-ABB2-40B3-AC2F-14B6491FFECE}"/>
              </a:ext>
            </a:extLst>
          </p:cNvPr>
          <p:cNvSpPr>
            <a:spLocks noGrp="1"/>
          </p:cNvSpPr>
          <p:nvPr>
            <p:ph type="dt" sz="half" idx="10"/>
          </p:nvPr>
        </p:nvSpPr>
        <p:spPr/>
        <p:txBody>
          <a:bodyPr/>
          <a:lstStyle/>
          <a:p>
            <a:fld id="{2EF163F6-D5A7-4ED1-9637-0FDE9A248318}" type="datetimeFigureOut">
              <a:rPr lang="en-IL" smtClean="0"/>
              <a:t>12/03/2022</a:t>
            </a:fld>
            <a:endParaRPr lang="en-IL"/>
          </a:p>
        </p:txBody>
      </p:sp>
      <p:sp>
        <p:nvSpPr>
          <p:cNvPr id="6" name="Footer Placeholder 5">
            <a:extLst>
              <a:ext uri="{FF2B5EF4-FFF2-40B4-BE49-F238E27FC236}">
                <a16:creationId xmlns:a16="http://schemas.microsoft.com/office/drawing/2014/main" id="{339F7719-A349-4754-9248-2BA9E9FC8B37}"/>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2A866338-FC2D-4100-AAE0-7A62122C409D}"/>
              </a:ext>
            </a:extLst>
          </p:cNvPr>
          <p:cNvSpPr>
            <a:spLocks noGrp="1"/>
          </p:cNvSpPr>
          <p:nvPr>
            <p:ph type="sldNum" sz="quarter" idx="12"/>
          </p:nvPr>
        </p:nvSpPr>
        <p:spPr/>
        <p:txBody>
          <a:bodyPr/>
          <a:lstStyle/>
          <a:p>
            <a:fld id="{D716827D-864B-4F4D-9485-91A15648F852}" type="slidenum">
              <a:rPr lang="en-IL" smtClean="0"/>
              <a:t>‹#›</a:t>
            </a:fld>
            <a:endParaRPr lang="en-IL"/>
          </a:p>
        </p:txBody>
      </p:sp>
    </p:spTree>
    <p:extLst>
      <p:ext uri="{BB962C8B-B14F-4D97-AF65-F5344CB8AC3E}">
        <p14:creationId xmlns:p14="http://schemas.microsoft.com/office/powerpoint/2010/main" val="32222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14D66D-5A38-4E0F-A326-1CFDF2935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17461468-DCCA-4A71-AA59-3B205110EE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80EE4969-CD29-45CD-8BA8-0F238DE8FA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163F6-D5A7-4ED1-9637-0FDE9A248318}" type="datetimeFigureOut">
              <a:rPr lang="en-IL" smtClean="0"/>
              <a:t>12/03/2022</a:t>
            </a:fld>
            <a:endParaRPr lang="en-IL"/>
          </a:p>
        </p:txBody>
      </p:sp>
      <p:sp>
        <p:nvSpPr>
          <p:cNvPr id="5" name="Footer Placeholder 4">
            <a:extLst>
              <a:ext uri="{FF2B5EF4-FFF2-40B4-BE49-F238E27FC236}">
                <a16:creationId xmlns:a16="http://schemas.microsoft.com/office/drawing/2014/main" id="{D69CA555-C697-406B-9371-59E97CC4C0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A7F1F3B9-5708-4394-BC39-A54B5A58B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6827D-864B-4F4D-9485-91A15648F852}" type="slidenum">
              <a:rPr lang="en-IL" smtClean="0"/>
              <a:t>‹#›</a:t>
            </a:fld>
            <a:endParaRPr lang="en-IL"/>
          </a:p>
        </p:txBody>
      </p:sp>
    </p:spTree>
    <p:extLst>
      <p:ext uri="{BB962C8B-B14F-4D97-AF65-F5344CB8AC3E}">
        <p14:creationId xmlns:p14="http://schemas.microsoft.com/office/powerpoint/2010/main" val="763117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t>أشكال الفساد في فلسطين:</a:t>
            </a:r>
          </a:p>
        </p:txBody>
      </p:sp>
      <p:sp>
        <p:nvSpPr>
          <p:cNvPr id="3" name="Content Placeholder 2"/>
          <p:cNvSpPr>
            <a:spLocks noGrp="1"/>
          </p:cNvSpPr>
          <p:nvPr>
            <p:ph idx="1"/>
          </p:nvPr>
        </p:nvSpPr>
        <p:spPr/>
        <p:txBody>
          <a:bodyPr>
            <a:normAutofit fontScale="77500" lnSpcReduction="20000"/>
          </a:bodyPr>
          <a:lstStyle/>
          <a:p>
            <a:pPr marL="0" indent="0" algn="r">
              <a:buNone/>
            </a:pPr>
            <a:r>
              <a:rPr lang="ar-SA" dirty="0"/>
              <a:t>1. الرشوة:</a:t>
            </a:r>
            <a:endParaRPr lang="en-US" dirty="0"/>
          </a:p>
          <a:p>
            <a:pPr marL="0" indent="0" algn="r">
              <a:buNone/>
            </a:pPr>
            <a:r>
              <a:rPr lang="ar-SA" dirty="0"/>
              <a:t>وتشمل طلب الرشوة، قبول الرشوة، عرض الرشوة سواء لنفسه أو لغيره ولا تقتصر الرشوة على البدل المادي وإنما تشمل هدية أو وعداً أو أية منفعة أخرى ليقوم بعمل حق بحكم وظيفته أو </a:t>
            </a:r>
            <a:r>
              <a:rPr lang="ar-SA"/>
              <a:t>ليعمل عملاً </a:t>
            </a:r>
            <a:r>
              <a:rPr lang="ar-SA" dirty="0"/>
              <a:t>غير حق أو ليمتنع عن عمل كان يجب أن يقوم به بحكم وظيفته.</a:t>
            </a:r>
          </a:p>
          <a:p>
            <a:pPr marL="0" indent="0" algn="r">
              <a:buNone/>
            </a:pPr>
            <a:r>
              <a:rPr lang="ar-SA" dirty="0"/>
              <a:t>2. الاختلاس:</a:t>
            </a:r>
            <a:endParaRPr lang="en-US" dirty="0"/>
          </a:p>
          <a:p>
            <a:pPr marL="0" indent="0" algn="r">
              <a:buNone/>
            </a:pPr>
            <a:r>
              <a:rPr lang="ar-SA" dirty="0"/>
              <a:t>كل موظف عمومي أدخل في ذمته ما وكل إليه بحكم الوظيفة أو بموجب تكليف من رئيسه أمر إدارته أو جبايته أو حفظه من نقود وأشياء أخرى للدولة أو لأحد من الناس.</a:t>
            </a:r>
          </a:p>
          <a:p>
            <a:pPr marL="0" indent="0" algn="r">
              <a:buNone/>
            </a:pPr>
            <a:r>
              <a:rPr lang="ar-SA" dirty="0"/>
              <a:t>3. التزوير:</a:t>
            </a:r>
            <a:endParaRPr lang="en-US" dirty="0"/>
          </a:p>
          <a:p>
            <a:pPr marL="0" indent="0" algn="r">
              <a:buNone/>
            </a:pPr>
            <a:r>
              <a:rPr lang="ar-SA" dirty="0"/>
              <a:t>تحريف مفتعل للحقيقة في الوقائع والبيانات التي يراد إثباتها بصك او مخطوط يحتج بهما، نجم أو يمكن أن ينجم عنه ضرر مادي أو معنوي، ويجب حتى تكتمل هذه الجريمة استخدام هذا المستند أو الوثيقة المزورة.</a:t>
            </a:r>
          </a:p>
          <a:p>
            <a:pPr marL="0" indent="0" algn="r">
              <a:buNone/>
            </a:pPr>
            <a:r>
              <a:rPr lang="ar-SA" dirty="0"/>
              <a:t>4. استثمار الوظيفة:</a:t>
            </a:r>
            <a:endParaRPr lang="en-US" dirty="0"/>
          </a:p>
          <a:p>
            <a:pPr marL="0" indent="0" algn="r">
              <a:buNone/>
            </a:pPr>
            <a:r>
              <a:rPr lang="ar-SA" dirty="0"/>
              <a:t>من وكل إليه بيع أو شراء أو إدارة أموال منقولة أو غير منقولة لحساب الدولة أو لحساب إدارة عامة، فاقترف غشاً في أحد هذه الأعمال أو خالف الأحكام التي تسري عليها إما لجر مغنم ذاتي أو مراعاة لفريق أو إضراراً بالفريق الآخر أو إضراراً بالإدارة العامة.</a:t>
            </a:r>
          </a:p>
        </p:txBody>
      </p:sp>
    </p:spTree>
    <p:extLst>
      <p:ext uri="{BB962C8B-B14F-4D97-AF65-F5344CB8AC3E}">
        <p14:creationId xmlns:p14="http://schemas.microsoft.com/office/powerpoint/2010/main" val="345011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4590"/>
            <a:ext cx="10515600" cy="6411738"/>
          </a:xfrm>
        </p:spPr>
        <p:txBody>
          <a:bodyPr>
            <a:normAutofit fontScale="85000" lnSpcReduction="20000"/>
          </a:bodyPr>
          <a:lstStyle/>
          <a:p>
            <a:pPr marL="0" indent="0" algn="r">
              <a:buNone/>
            </a:pPr>
            <a:r>
              <a:rPr lang="ar-SA" dirty="0"/>
              <a:t>5. إساءة الائتمان:</a:t>
            </a:r>
            <a:endParaRPr lang="en-US" dirty="0"/>
          </a:p>
          <a:p>
            <a:pPr marL="0" indent="0" algn="r">
              <a:buNone/>
            </a:pPr>
            <a:r>
              <a:rPr lang="ar-SA" dirty="0"/>
              <a:t>كل من سلم إليه على سبيل الأمانة أو الوكالة، ولأجل الإبراز والإعادة، أو لأجل الاستعمال</a:t>
            </a:r>
          </a:p>
          <a:p>
            <a:pPr marL="0" indent="0" algn="r">
              <a:buNone/>
            </a:pPr>
            <a:r>
              <a:rPr lang="ar-SA" dirty="0"/>
              <a:t>على صور معينة، أو لأجل الحفظ، أو لإجراء عمل - بأجر أو دون أجر- ما كان لغيره من أموال ونقود وأشياء، وأي سند، يتضمن تعهداً أو إبراء وبالجملة كل من وجد في يده شيء من هذا القبيل فكتمه أو بدله أو تصرف به تصرف المالك أو استهلكه أو أقدم على أي فعل يعد تعدياً أو امتنع عن تسليمه لمن يلزم تسليمه إليه.</a:t>
            </a:r>
          </a:p>
          <a:p>
            <a:pPr marL="0" indent="0" algn="r">
              <a:buNone/>
            </a:pPr>
            <a:r>
              <a:rPr lang="ar-SA" dirty="0"/>
              <a:t>6. التهاون في القيام بواجبات الوظيفة: </a:t>
            </a:r>
          </a:p>
          <a:p>
            <a:pPr marL="0" indent="0" algn="r">
              <a:buNone/>
            </a:pPr>
            <a:r>
              <a:rPr lang="ar-SA" dirty="0"/>
              <a:t>كل موظف تهاون في القيام بواجبات وظيفته وتنفيذ أوامر أمره المستند فيها إلى الأحكام القانونية. وإذا لحق ضرر بمصالح الدولة من جراء هذا الإهمال، فإنه يتم معاقبته مع ضمان قيمة هذا الضرر.</a:t>
            </a:r>
          </a:p>
          <a:p>
            <a:pPr marL="0" indent="0" algn="r">
              <a:buNone/>
            </a:pPr>
            <a:r>
              <a:rPr lang="ar-SA" dirty="0"/>
              <a:t>7. غسل الأموال الناتجة عن جرائم فساد.</a:t>
            </a:r>
            <a:endParaRPr lang="en-US" dirty="0"/>
          </a:p>
          <a:p>
            <a:pPr marL="0" indent="0" algn="r">
              <a:buNone/>
            </a:pPr>
            <a:r>
              <a:rPr lang="ar-SA" dirty="0"/>
              <a:t>8. الكسب غير المشروع:</a:t>
            </a:r>
            <a:endParaRPr lang="en-US" dirty="0"/>
          </a:p>
          <a:p>
            <a:pPr marL="0" indent="0" algn="r">
              <a:buNone/>
            </a:pPr>
            <a:r>
              <a:rPr lang="ar-SA" dirty="0"/>
              <a:t>كل مال حصل عليه أحد الخاضعين لأحكام هذا القرار بقانون، لنفسه أو لغيره بسبب استغلال الوظيفة أو الصفة، ويعتبر كسباً غير مشروع كل زيادة في الثروة تطرأ بعد تولي الخدمة أو قيام الصفة على الخاضع لهذا القرار بقانون أو على زوجه أو على أولاده القصر، متى كانت لا تتناسب مع مواردهم، وعجز عن إثبات مصدر مشروع لها.</a:t>
            </a:r>
          </a:p>
          <a:p>
            <a:pPr marL="0" indent="0" algn="r">
              <a:buNone/>
            </a:pPr>
            <a:r>
              <a:rPr lang="ar-SA" dirty="0"/>
              <a:t>9. المتاجرة بالنفوذ:</a:t>
            </a:r>
            <a:endParaRPr lang="en-US" dirty="0"/>
          </a:p>
          <a:p>
            <a:pPr marL="0" indent="0" algn="r">
              <a:buNone/>
            </a:pPr>
            <a:r>
              <a:rPr lang="ar-SA" dirty="0"/>
              <a:t>قيام الموظف أو أي شخص آخر، بشكل مباشر أو غير مباشر، بالتماس أو قبول أي مزية غير مستحقة لصالحه أو لصالح شخص آخر، لكي يستغل ذلك الموظف أو الشخص نفوذه الفعلي أو المفترض بهدف الحصول من إدارة أو سلطة عمومية على مزية غير مستحقة.</a:t>
            </a:r>
          </a:p>
          <a:p>
            <a:pPr marL="0" indent="0" algn="r">
              <a:buNone/>
            </a:pPr>
            <a:endParaRPr lang="ar-SA" dirty="0"/>
          </a:p>
          <a:p>
            <a:pPr marL="0" indent="0" algn="r">
              <a:buNone/>
            </a:pPr>
            <a:endParaRPr lang="ar-SA" dirty="0"/>
          </a:p>
        </p:txBody>
      </p:sp>
    </p:spTree>
    <p:extLst>
      <p:ext uri="{BB962C8B-B14F-4D97-AF65-F5344CB8AC3E}">
        <p14:creationId xmlns:p14="http://schemas.microsoft.com/office/powerpoint/2010/main" val="210328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838200" y="128338"/>
            <a:ext cx="10515600" cy="6729662"/>
          </a:xfrm>
        </p:spPr>
        <p:txBody>
          <a:bodyPr>
            <a:normAutofit fontScale="92500"/>
          </a:bodyPr>
          <a:lstStyle/>
          <a:p>
            <a:pPr marL="0" indent="0" algn="r">
              <a:buNone/>
            </a:pPr>
            <a:r>
              <a:rPr lang="ar-SA" dirty="0"/>
              <a:t>10 . إساءة استعمال السلطة:</a:t>
            </a:r>
            <a:endParaRPr lang="en-US" dirty="0"/>
          </a:p>
          <a:p>
            <a:pPr marL="0" indent="0" algn="r">
              <a:buNone/>
            </a:pPr>
            <a:r>
              <a:rPr lang="ar-SA" dirty="0"/>
              <a:t>قيام الموظف أو عدم قيامه بفعل ما، لدى الاطلاع بوظائفه، بغرض الحصول على مزية غير مستحقة لصالحه أو لصالح شخص أو كيان آخر، مما يشكل انتهاكاً للقوانين.</a:t>
            </a:r>
          </a:p>
          <a:p>
            <a:pPr marL="0" indent="0" algn="r">
              <a:buNone/>
            </a:pPr>
            <a:r>
              <a:rPr lang="ar-SA" dirty="0"/>
              <a:t>11 . الواسطة والمحسوبية والمحاباة: </a:t>
            </a:r>
          </a:p>
          <a:p>
            <a:pPr marL="0" indent="0" algn="r">
              <a:buNone/>
            </a:pPr>
            <a:r>
              <a:rPr lang="ar-SA" dirty="0"/>
              <a:t>قيام الموظف بعمل من أعمال وظيفته أو امتناعه عن القيام بعمل من أعمال وظيفته أو إخلاله بواجباته نتيجة لرجاء أو توصية أو لاعتبارات غير مهنية، كالانتماء الحزبي أو العائلي أو الديني أو الجهوي.</a:t>
            </a:r>
          </a:p>
          <a:p>
            <a:pPr marL="0" indent="0" algn="r">
              <a:buNone/>
            </a:pPr>
            <a:r>
              <a:rPr lang="ar-SA" dirty="0"/>
              <a:t>12 . عدم الإعلان عن استثمارات أو ممتلكات أو منافع تؤدي إلى تضارب في المصالح: </a:t>
            </a:r>
          </a:p>
          <a:p>
            <a:pPr marL="0" indent="0" algn="r">
              <a:buNone/>
            </a:pPr>
            <a:r>
              <a:rPr lang="ar-SA" dirty="0"/>
              <a:t>الوضع أو الموقف الذي تتأثر فيه موضوعية واستقلالية قرار الموظف بمصلحة شخصية مادية أو معنوية تهمه شخصياً أو أحد أقاربه أو أصدقائه المقربين، أو عندما يتأثر أداؤه للوظيفة العامة باعتبارات شخصية مباشرة أو غير مباشرة، أو بمعرفته بالمعلومات التي تتعلق بالقرار.</a:t>
            </a:r>
          </a:p>
          <a:p>
            <a:pPr marL="0" indent="0" algn="r">
              <a:buNone/>
            </a:pPr>
            <a:r>
              <a:rPr lang="ar-SA" dirty="0"/>
              <a:t>13 . إعاقة سير العدالة:</a:t>
            </a:r>
            <a:endParaRPr lang="en-US" dirty="0"/>
          </a:p>
          <a:p>
            <a:pPr marL="0" indent="0" algn="r">
              <a:buNone/>
            </a:pPr>
            <a:r>
              <a:rPr lang="ar-SA" dirty="0"/>
              <a:t>استخدام القوة البدنية أو التهديد أو الترهيب أو الوعد بمزية غير مستحقة أو عرضها أو منحها للتحريض على الإدلاء بشهادة زور أو للتدخل في الإدلاء بالشهادة أو تقديم الأدلة في إجراءات تتعلق بارتكاب أفعال مجرّمة وفق أحكام هذا القرار بقانون، أو استخدام القوة البدنية أو التهديد أو الترهيب لعرقلة سير التحريات الجارية بشأن الأفعال المجرمة وفقاً لأحكام هذا القرار بقانون.</a:t>
            </a:r>
          </a:p>
        </p:txBody>
      </p:sp>
    </p:spTree>
    <p:extLst>
      <p:ext uri="{BB962C8B-B14F-4D97-AF65-F5344CB8AC3E}">
        <p14:creationId xmlns:p14="http://schemas.microsoft.com/office/powerpoint/2010/main" val="7299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t>أسباب الفساد:</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4679" y="1690688"/>
            <a:ext cx="7042641" cy="4905723"/>
          </a:xfrm>
        </p:spPr>
      </p:pic>
    </p:spTree>
    <p:extLst>
      <p:ext uri="{BB962C8B-B14F-4D97-AF65-F5344CB8AC3E}">
        <p14:creationId xmlns:p14="http://schemas.microsoft.com/office/powerpoint/2010/main" val="1576786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t>الآثار المترتبة على انتشار الفساد:</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9519" y="1892968"/>
            <a:ext cx="8612415" cy="4411579"/>
          </a:xfrm>
        </p:spPr>
      </p:pic>
    </p:spTree>
    <p:extLst>
      <p:ext uri="{BB962C8B-B14F-4D97-AF65-F5344CB8AC3E}">
        <p14:creationId xmlns:p14="http://schemas.microsoft.com/office/powerpoint/2010/main" val="2275506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667</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أشكال الفساد في فلسطين:</vt:lpstr>
      <vt:lpstr>PowerPoint Presentation</vt:lpstr>
      <vt:lpstr>PowerPoint Presentation</vt:lpstr>
      <vt:lpstr>أسباب الفساد:</vt:lpstr>
      <vt:lpstr>الآثار المترتبة على انتشار الفساد: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أشكال الفساد في فلسطين:</dc:title>
  <dc:creator>hsmsaleh68@outlook.com</dc:creator>
  <cp:lastModifiedBy>hsmsaleh68@outlook.com</cp:lastModifiedBy>
  <cp:revision>1</cp:revision>
  <dcterms:created xsi:type="dcterms:W3CDTF">2022-03-12T10:36:14Z</dcterms:created>
  <dcterms:modified xsi:type="dcterms:W3CDTF">2022-03-12T10:37:09Z</dcterms:modified>
</cp:coreProperties>
</file>