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56" r:id="rId2"/>
    <p:sldId id="275" r:id="rId3"/>
    <p:sldId id="276" r:id="rId4"/>
    <p:sldId id="274"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717" autoAdjust="0"/>
  </p:normalViewPr>
  <p:slideViewPr>
    <p:cSldViewPr>
      <p:cViewPr varScale="1">
        <p:scale>
          <a:sx n="70" d="100"/>
          <a:sy n="70" d="100"/>
        </p:scale>
        <p:origin x="-135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E4784D-E5D8-4DF4-9BE7-3ACC6270B3DB}" type="datetimeFigureOut">
              <a:rPr lang="en-US" smtClean="0"/>
              <a:pPr/>
              <a:t>3/24/2021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03881D-C254-43C0-83AC-49BE70A939AB}" type="slidenum">
              <a:rPr lang="en-US" smtClean="0"/>
              <a:pPr/>
              <a:t>‹#›</a:t>
            </a:fld>
            <a:endParaRPr lang="en-US"/>
          </a:p>
        </p:txBody>
      </p:sp>
    </p:spTree>
    <p:extLst>
      <p:ext uri="{BB962C8B-B14F-4D97-AF65-F5344CB8AC3E}">
        <p14:creationId xmlns:p14="http://schemas.microsoft.com/office/powerpoint/2010/main" val="317891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7EF2894-7468-4140-B9B7-F66E7F7F0172}" type="datetime5">
              <a:rPr lang="en-US" smtClean="0"/>
              <a:pPr/>
              <a:t>24-Mar-21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D275F42-C598-493B-B6CF-68609FFA487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A0DB38-2D56-4B7B-832F-915D384B5214}" type="datetime5">
              <a:rPr lang="en-US" smtClean="0"/>
              <a:pPr/>
              <a:t>24-Mar-21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82BD69-7E5F-4978-BF99-A4466001F3E7}" type="datetime5">
              <a:rPr lang="en-US" smtClean="0"/>
              <a:pPr/>
              <a:t>24-Mar-21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2AA1F7-A526-45FE-B584-38FFAE472878}" type="datetime5">
              <a:rPr lang="en-US" smtClean="0"/>
              <a:pPr/>
              <a:t>24-Mar-21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4CCFB67-5134-4BBF-95FE-8481B7201039}" type="datetime5">
              <a:rPr lang="en-US" smtClean="0"/>
              <a:pPr/>
              <a:t>24-Mar-21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25BF0C0-ABBF-4F1D-956E-6131811CF843}" type="datetime5">
              <a:rPr lang="en-US" smtClean="0"/>
              <a:pPr/>
              <a:t>24-Mar-21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2E8BF4B-8855-4065-99C9-EF0B8EB6C4EB}" type="datetime5">
              <a:rPr lang="en-US" smtClean="0"/>
              <a:pPr/>
              <a:t>24-Mar-21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B91F7BA-C5F7-44EA-A4F1-7CE033CF50EE}" type="datetime5">
              <a:rPr lang="en-US" smtClean="0"/>
              <a:pPr/>
              <a:t>24-Mar-21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EDF2A57-B0D3-487D-97CC-625C3218FF2F}" type="datetime5">
              <a:rPr lang="en-US" smtClean="0"/>
              <a:pPr/>
              <a:t>24-Mar-21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170A70B-22D2-4F58-AA78-DEABFA89188F}" type="datetime5">
              <a:rPr lang="en-US" smtClean="0"/>
              <a:pPr/>
              <a:t>24-Mar-21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315C8F7-E6EB-4EB1-8B58-CA106EE9759C}" type="datetime5">
              <a:rPr lang="en-US" smtClean="0"/>
              <a:pPr/>
              <a:t>24-Mar-21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D275F42-C598-493B-B6CF-68609FFA487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B9BB97D-19EC-4453-97B2-156014B59CA8}" type="datetime5">
              <a:rPr lang="en-US" smtClean="0"/>
              <a:pPr/>
              <a:t>24-Mar-21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D275F42-C598-493B-B6CF-68609FFA487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1214422"/>
            <a:ext cx="7772400" cy="1800200"/>
          </a:xfrm>
        </p:spPr>
        <p:txBody>
          <a:bodyPr>
            <a:noAutofit/>
          </a:bodyPr>
          <a:lstStyle/>
          <a:p>
            <a:pPr algn="ctr" rtl="1"/>
            <a:r>
              <a:rPr lang="ar-SA" sz="4400" dirty="0" smtClean="0"/>
              <a:t>الاملاح المعدنية  </a:t>
            </a:r>
            <a:r>
              <a:rPr lang="ar-SA" sz="4400" dirty="0" smtClean="0"/>
              <a:t>.....2 </a:t>
            </a:r>
            <a:endParaRPr lang="en-US" sz="4400" dirty="0"/>
          </a:p>
        </p:txBody>
      </p:sp>
      <p:sp>
        <p:nvSpPr>
          <p:cNvPr id="3" name="Subtitle 2"/>
          <p:cNvSpPr>
            <a:spLocks noGrp="1"/>
          </p:cNvSpPr>
          <p:nvPr>
            <p:ph type="subTitle" idx="1"/>
          </p:nvPr>
        </p:nvSpPr>
        <p:spPr>
          <a:xfrm>
            <a:off x="1371600" y="3068960"/>
            <a:ext cx="6400800" cy="1728192"/>
          </a:xfrm>
        </p:spPr>
        <p:txBody>
          <a:bodyPr>
            <a:normAutofit fontScale="85000" lnSpcReduction="10000"/>
          </a:bodyPr>
          <a:lstStyle/>
          <a:p>
            <a:pPr algn="ctr" rtl="1"/>
            <a:r>
              <a:rPr lang="ar-SA" b="1" dirty="0" smtClean="0"/>
              <a:t>ا.د</a:t>
            </a:r>
            <a:r>
              <a:rPr lang="ar-SA" b="1" dirty="0"/>
              <a:t>. محمود </a:t>
            </a:r>
            <a:r>
              <a:rPr lang="ar-SA" b="1" dirty="0" smtClean="0"/>
              <a:t>سليمان عزب</a:t>
            </a:r>
            <a:endParaRPr lang="en-US" b="1" dirty="0"/>
          </a:p>
          <a:p>
            <a:pPr algn="ctr" rtl="1"/>
            <a:r>
              <a:rPr lang="en-US" b="1" dirty="0" smtClean="0"/>
              <a:t>Dr. </a:t>
            </a:r>
            <a:r>
              <a:rPr lang="en-US" b="1" dirty="0"/>
              <a:t>Mahmoud </a:t>
            </a:r>
            <a:r>
              <a:rPr lang="en-US" b="1" dirty="0" err="1" smtClean="0"/>
              <a:t>Solaiman</a:t>
            </a:r>
            <a:r>
              <a:rPr lang="en-US" b="1" dirty="0" smtClean="0"/>
              <a:t> Azab</a:t>
            </a:r>
            <a:endParaRPr lang="en-US" b="1" dirty="0"/>
          </a:p>
          <a:p>
            <a:pPr algn="ctr" rtl="1"/>
            <a:r>
              <a:rPr lang="ar-SA" b="1" dirty="0"/>
              <a:t>جامعة فلسطين التقنية – خضوري </a:t>
            </a:r>
            <a:endParaRPr lang="en-US" b="1" dirty="0"/>
          </a:p>
          <a:p>
            <a:r>
              <a:rPr lang="en-US" sz="2800" b="1" dirty="0" smtClean="0"/>
              <a:t>Palestine Technical University- Khadouri</a:t>
            </a:r>
            <a:endParaRPr lang="en-US" b="1" dirty="0" smtClean="0"/>
          </a:p>
          <a:p>
            <a:endParaRPr lang="en-US" dirty="0"/>
          </a:p>
          <a:p>
            <a:endParaRPr lang="en-US" dirty="0"/>
          </a:p>
        </p:txBody>
      </p:sp>
      <p:sp>
        <p:nvSpPr>
          <p:cNvPr id="4" name="Date Placeholder 3"/>
          <p:cNvSpPr>
            <a:spLocks noGrp="1"/>
          </p:cNvSpPr>
          <p:nvPr>
            <p:ph type="dt" sz="half" idx="10"/>
          </p:nvPr>
        </p:nvSpPr>
        <p:spPr/>
        <p:txBody>
          <a:bodyPr/>
          <a:lstStyle/>
          <a:p>
            <a:fld id="{9B9EB633-4E1C-4018-9FF8-73B4EE5EC7B3}" type="datetime5">
              <a:rPr lang="en-US" smtClean="0"/>
              <a:pPr/>
              <a:t>24-Mar-21</a:t>
            </a:fld>
            <a:endParaRPr lang="en-US"/>
          </a:p>
        </p:txBody>
      </p:sp>
      <p:sp>
        <p:nvSpPr>
          <p:cNvPr id="5" name="Slide Number Placeholder 4"/>
          <p:cNvSpPr>
            <a:spLocks noGrp="1"/>
          </p:cNvSpPr>
          <p:nvPr>
            <p:ph type="sldNum" sz="quarter" idx="12"/>
          </p:nvPr>
        </p:nvSpPr>
        <p:spPr/>
        <p:txBody>
          <a:bodyPr/>
          <a:lstStyle/>
          <a:p>
            <a:fld id="{1D275F42-C598-493B-B6CF-68609FFA487F}" type="slidenum">
              <a:rPr lang="en-US" smtClean="0"/>
              <a:pPr/>
              <a:t>1</a:t>
            </a:fld>
            <a:endParaRPr lang="en-US"/>
          </a:p>
        </p:txBody>
      </p:sp>
      <p:pic>
        <p:nvPicPr>
          <p:cNvPr id="6" name="Picture 1"/>
          <p:cNvPicPr/>
          <p:nvPr/>
        </p:nvPicPr>
        <p:blipFill>
          <a:blip r:embed="rId2" cstate="print"/>
          <a:srcRect/>
          <a:stretch>
            <a:fillRect/>
          </a:stretch>
        </p:blipFill>
        <p:spPr bwMode="auto">
          <a:xfrm>
            <a:off x="6858016" y="142852"/>
            <a:ext cx="1268416" cy="1143008"/>
          </a:xfrm>
          <a:prstGeom prst="rect">
            <a:avLst/>
          </a:prstGeom>
          <a:noFill/>
          <a:ln w="9525">
            <a:noFill/>
            <a:miter lim="800000"/>
            <a:headEnd/>
            <a:tailEnd/>
          </a:ln>
        </p:spPr>
      </p:pic>
      <p:pic>
        <p:nvPicPr>
          <p:cNvPr id="7" name="Picture 1"/>
          <p:cNvPicPr/>
          <p:nvPr/>
        </p:nvPicPr>
        <p:blipFill>
          <a:blip r:embed="rId2" cstate="print"/>
          <a:srcRect/>
          <a:stretch>
            <a:fillRect/>
          </a:stretch>
        </p:blipFill>
        <p:spPr bwMode="auto">
          <a:xfrm>
            <a:off x="357158" y="142852"/>
            <a:ext cx="1357322" cy="10715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42910" y="1071546"/>
            <a:ext cx="8072494" cy="3643338"/>
          </a:xfrm>
        </p:spPr>
        <p:txBody>
          <a:bodyPr>
            <a:noAutofit/>
          </a:bodyPr>
          <a:lstStyle/>
          <a:p>
            <a:pPr rtl="1"/>
            <a:r>
              <a:rPr lang="ar-IQ" sz="2000" b="1" dirty="0" smtClean="0"/>
              <a:t>   </a:t>
            </a:r>
            <a:endParaRPr lang="en-US" sz="2000" dirty="0" smtClean="0"/>
          </a:p>
          <a:p>
            <a:pPr rtl="1"/>
            <a:r>
              <a:rPr lang="ar-IQ" sz="2000" b="1" dirty="0"/>
              <a:t>  </a:t>
            </a:r>
            <a:endParaRPr lang="en-US" sz="2000" dirty="0"/>
          </a:p>
        </p:txBody>
      </p:sp>
      <p:sp>
        <p:nvSpPr>
          <p:cNvPr id="4" name="عنصر نائب للتاريخ 3"/>
          <p:cNvSpPr>
            <a:spLocks noGrp="1"/>
          </p:cNvSpPr>
          <p:nvPr>
            <p:ph type="dt" sz="half" idx="10"/>
          </p:nvPr>
        </p:nvSpPr>
        <p:spPr/>
        <p:txBody>
          <a:bodyPr/>
          <a:lstStyle/>
          <a:p>
            <a:fld id="{B02E0F1F-EDCA-46E7-8119-91E26A2CDF94}" type="datetime5">
              <a:rPr lang="en-US" smtClean="0"/>
              <a:pPr/>
              <a:t>24-Mar-21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2</a:t>
            </a:fld>
            <a:endParaRPr lang="en-US"/>
          </a:p>
        </p:txBody>
      </p:sp>
      <p:graphicFrame>
        <p:nvGraphicFramePr>
          <p:cNvPr id="2" name="جدول 1"/>
          <p:cNvGraphicFramePr>
            <a:graphicFrameLocks noGrp="1"/>
          </p:cNvGraphicFramePr>
          <p:nvPr>
            <p:extLst>
              <p:ext uri="{D42A27DB-BD31-4B8C-83A1-F6EECF244321}">
                <p14:modId xmlns:p14="http://schemas.microsoft.com/office/powerpoint/2010/main" val="3234823787"/>
              </p:ext>
            </p:extLst>
          </p:nvPr>
        </p:nvGraphicFramePr>
        <p:xfrm>
          <a:off x="1043607" y="476672"/>
          <a:ext cx="7704857" cy="4028440"/>
        </p:xfrm>
        <a:graphic>
          <a:graphicData uri="http://schemas.openxmlformats.org/drawingml/2006/table">
            <a:tbl>
              <a:tblPr rtl="1" firstRow="1" bandRow="1">
                <a:tableStyleId>{5C22544A-7EE6-4342-B048-85BDC9FD1C3A}</a:tableStyleId>
              </a:tblPr>
              <a:tblGrid>
                <a:gridCol w="1429645"/>
                <a:gridCol w="1429645"/>
                <a:gridCol w="1429645"/>
                <a:gridCol w="3415922"/>
              </a:tblGrid>
              <a:tr h="370840">
                <a:tc>
                  <a:txBody>
                    <a:bodyPr/>
                    <a:lstStyle/>
                    <a:p>
                      <a:pPr algn="justLow" rtl="1">
                        <a:spcAft>
                          <a:spcPts val="0"/>
                        </a:spcAft>
                      </a:pPr>
                      <a:r>
                        <a:rPr lang="ar-JO" sz="1600" b="1" dirty="0">
                          <a:effectLst/>
                          <a:latin typeface="Times New Roman"/>
                          <a:ea typeface="Times New Roman"/>
                          <a:cs typeface="Simplified Arabic"/>
                        </a:rPr>
                        <a:t>الملح</a:t>
                      </a:r>
                      <a:endParaRPr lang="en-US" sz="1200" dirty="0">
                        <a:effectLst/>
                        <a:latin typeface="Times New Roman"/>
                        <a:ea typeface="SimSun"/>
                      </a:endParaRPr>
                    </a:p>
                  </a:txBody>
                  <a:tcPr marL="68580" marR="68580" marT="0" marB="0"/>
                </a:tc>
                <a:tc>
                  <a:txBody>
                    <a:bodyPr/>
                    <a:lstStyle/>
                    <a:p>
                      <a:pPr algn="justLow" rtl="1">
                        <a:spcAft>
                          <a:spcPts val="0"/>
                        </a:spcAft>
                      </a:pPr>
                      <a:r>
                        <a:rPr lang="ar-JO" sz="1600" b="1">
                          <a:effectLst/>
                          <a:latin typeface="Times New Roman"/>
                          <a:ea typeface="Times New Roman"/>
                          <a:cs typeface="Simplified Arabic"/>
                        </a:rPr>
                        <a:t>وجوده</a:t>
                      </a:r>
                      <a:endParaRPr lang="en-US" sz="1200">
                        <a:effectLst/>
                        <a:latin typeface="Times New Roman"/>
                        <a:ea typeface="SimSun"/>
                      </a:endParaRPr>
                    </a:p>
                  </a:txBody>
                  <a:tcPr marL="68580" marR="68580" marT="0" marB="0"/>
                </a:tc>
                <a:tc>
                  <a:txBody>
                    <a:bodyPr/>
                    <a:lstStyle/>
                    <a:p>
                      <a:pPr algn="justLow" rtl="1">
                        <a:spcAft>
                          <a:spcPts val="0"/>
                        </a:spcAft>
                      </a:pPr>
                      <a:r>
                        <a:rPr lang="ar-JO" sz="1600" b="1">
                          <a:effectLst/>
                          <a:latin typeface="Times New Roman"/>
                          <a:ea typeface="Times New Roman"/>
                          <a:cs typeface="Simplified Arabic"/>
                        </a:rPr>
                        <a:t>العمل الوظيفي</a:t>
                      </a:r>
                      <a:endParaRPr lang="en-US" sz="1200">
                        <a:effectLst/>
                        <a:latin typeface="Times New Roman"/>
                        <a:ea typeface="SimSun"/>
                      </a:endParaRPr>
                    </a:p>
                  </a:txBody>
                  <a:tcPr marL="68580" marR="68580" marT="0" marB="0"/>
                </a:tc>
                <a:tc>
                  <a:txBody>
                    <a:bodyPr/>
                    <a:lstStyle/>
                    <a:p>
                      <a:pPr algn="justLow" rtl="1">
                        <a:spcAft>
                          <a:spcPts val="0"/>
                        </a:spcAft>
                      </a:pPr>
                      <a:r>
                        <a:rPr lang="ar-JO" sz="1600" b="1">
                          <a:effectLst/>
                          <a:latin typeface="Times New Roman"/>
                          <a:ea typeface="Times New Roman"/>
                          <a:cs typeface="Simplified Arabic"/>
                        </a:rPr>
                        <a:t>النقص</a:t>
                      </a:r>
                      <a:endParaRPr lang="en-US" sz="1200">
                        <a:effectLst/>
                        <a:latin typeface="Times New Roman"/>
                        <a:ea typeface="SimSun"/>
                      </a:endParaRPr>
                    </a:p>
                  </a:txBody>
                  <a:tcPr marL="68580" marR="68580" marT="0" marB="0"/>
                </a:tc>
              </a:tr>
              <a:tr h="370840">
                <a:tc>
                  <a:txBody>
                    <a:bodyPr/>
                    <a:lstStyle/>
                    <a:p>
                      <a:pPr algn="justLow" rtl="1">
                        <a:spcAft>
                          <a:spcPts val="0"/>
                        </a:spcAft>
                      </a:pPr>
                      <a:r>
                        <a:rPr lang="ar-JO" sz="1600" b="1">
                          <a:effectLst/>
                          <a:latin typeface="Times New Roman"/>
                          <a:ea typeface="Times New Roman"/>
                          <a:cs typeface="Simplified Arabic"/>
                        </a:rPr>
                        <a:t>الكالسيوم </a:t>
                      </a:r>
                      <a:r>
                        <a:rPr lang="en-US" sz="1600" b="1">
                          <a:effectLst/>
                          <a:latin typeface="Simplified Arabic"/>
                          <a:ea typeface="Times New Roman"/>
                        </a:rPr>
                        <a:t>Ca</a:t>
                      </a:r>
                      <a:endParaRPr lang="en-US" sz="1200">
                        <a:effectLst/>
                        <a:latin typeface="Times New Roman"/>
                        <a:ea typeface="SimSun"/>
                      </a:endParaRPr>
                    </a:p>
                  </a:txBody>
                  <a:tcPr marL="68580" marR="68580" marT="0" marB="0"/>
                </a:tc>
                <a:tc>
                  <a:txBody>
                    <a:bodyPr/>
                    <a:lstStyle/>
                    <a:p>
                      <a:pPr algn="justLow" rtl="1">
                        <a:spcAft>
                          <a:spcPts val="0"/>
                        </a:spcAft>
                      </a:pPr>
                      <a:r>
                        <a:rPr lang="ar-JO" sz="1600" b="1">
                          <a:effectLst/>
                          <a:latin typeface="Times New Roman"/>
                          <a:ea typeface="Times New Roman"/>
                          <a:cs typeface="Simplified Arabic"/>
                        </a:rPr>
                        <a:t>الحليب، والاجبان، أوراق النباتات اليانعة، البقوليات اليابسة.</a:t>
                      </a:r>
                      <a:endParaRPr lang="en-US" sz="1200">
                        <a:effectLst/>
                        <a:latin typeface="Times New Roman"/>
                        <a:ea typeface="SimSun"/>
                      </a:endParaRPr>
                    </a:p>
                  </a:txBody>
                  <a:tcPr marL="68580" marR="68580" marT="0" marB="0"/>
                </a:tc>
                <a:tc>
                  <a:txBody>
                    <a:bodyPr/>
                    <a:lstStyle/>
                    <a:p>
                      <a:pPr algn="justLow" rtl="1">
                        <a:spcAft>
                          <a:spcPts val="0"/>
                        </a:spcAft>
                      </a:pPr>
                      <a:r>
                        <a:rPr lang="ar-JO" sz="1600" b="1">
                          <a:effectLst/>
                          <a:latin typeface="Times New Roman"/>
                          <a:ea typeface="Times New Roman"/>
                          <a:cs typeface="Simplified Arabic"/>
                        </a:rPr>
                        <a:t>تكوين العظام والأسنان، تخثر الدم، نقل الإشارات العصبية.</a:t>
                      </a:r>
                      <a:endParaRPr lang="en-US" sz="1200">
                        <a:effectLst/>
                        <a:latin typeface="Times New Roman"/>
                        <a:ea typeface="SimSun"/>
                      </a:endParaRPr>
                    </a:p>
                  </a:txBody>
                  <a:tcPr marL="68580" marR="68580" marT="0" marB="0"/>
                </a:tc>
                <a:tc>
                  <a:txBody>
                    <a:bodyPr/>
                    <a:lstStyle/>
                    <a:p>
                      <a:pPr algn="justLow" rtl="1">
                        <a:spcAft>
                          <a:spcPts val="0"/>
                        </a:spcAft>
                      </a:pPr>
                      <a:r>
                        <a:rPr lang="ar-JO" sz="1600" b="1" dirty="0">
                          <a:effectLst/>
                          <a:latin typeface="Times New Roman"/>
                          <a:ea typeface="Times New Roman"/>
                          <a:cs typeface="Simplified Arabic"/>
                        </a:rPr>
                        <a:t>يؤدي إلى نقص نمو العظام، مرض الكساح عند الأطفال، حالات الصرع.</a:t>
                      </a:r>
                      <a:endParaRPr lang="en-US" sz="1200" dirty="0">
                        <a:effectLst/>
                        <a:latin typeface="Times New Roman"/>
                        <a:ea typeface="SimSun"/>
                      </a:endParaRPr>
                    </a:p>
                  </a:txBody>
                  <a:tcPr marL="68580" marR="68580" marT="0" marB="0"/>
                </a:tc>
              </a:tr>
              <a:tr h="370840">
                <a:tc>
                  <a:txBody>
                    <a:bodyPr/>
                    <a:lstStyle/>
                    <a:p>
                      <a:pPr algn="justLow" rtl="1">
                        <a:spcAft>
                          <a:spcPts val="0"/>
                        </a:spcAft>
                      </a:pPr>
                      <a:r>
                        <a:rPr lang="ar-JO" sz="1600" b="1">
                          <a:effectLst/>
                          <a:latin typeface="Times New Roman"/>
                          <a:ea typeface="Times New Roman"/>
                          <a:cs typeface="Simplified Arabic"/>
                        </a:rPr>
                        <a:t>الفسفور </a:t>
                      </a:r>
                      <a:r>
                        <a:rPr lang="en-US" sz="1600" b="1">
                          <a:effectLst/>
                          <a:latin typeface="Simplified Arabic"/>
                          <a:ea typeface="Times New Roman"/>
                        </a:rPr>
                        <a:t>P</a:t>
                      </a:r>
                      <a:endParaRPr lang="en-US" sz="1200">
                        <a:effectLst/>
                        <a:latin typeface="Times New Roman"/>
                        <a:ea typeface="SimSun"/>
                      </a:endParaRPr>
                    </a:p>
                  </a:txBody>
                  <a:tcPr marL="68580" marR="68580" marT="0" marB="0"/>
                </a:tc>
                <a:tc>
                  <a:txBody>
                    <a:bodyPr/>
                    <a:lstStyle/>
                    <a:p>
                      <a:pPr algn="justLow" rtl="1">
                        <a:spcAft>
                          <a:spcPts val="0"/>
                        </a:spcAft>
                      </a:pPr>
                      <a:r>
                        <a:rPr lang="ar-JO" sz="1600" b="1">
                          <a:effectLst/>
                          <a:latin typeface="Times New Roman"/>
                          <a:ea typeface="Times New Roman"/>
                          <a:cs typeface="Simplified Arabic"/>
                        </a:rPr>
                        <a:t>الحليب، والاجبان، اللحوم الحمراء، لحوم الطيور، الحبوب.</a:t>
                      </a:r>
                      <a:endParaRPr lang="en-US" sz="1200">
                        <a:effectLst/>
                        <a:latin typeface="Times New Roman"/>
                        <a:ea typeface="SimSun"/>
                      </a:endParaRPr>
                    </a:p>
                  </a:txBody>
                  <a:tcPr marL="68580" marR="68580" marT="0" marB="0"/>
                </a:tc>
                <a:tc>
                  <a:txBody>
                    <a:bodyPr/>
                    <a:lstStyle/>
                    <a:p>
                      <a:pPr algn="justLow" rtl="1">
                        <a:spcAft>
                          <a:spcPts val="0"/>
                        </a:spcAft>
                      </a:pPr>
                      <a:r>
                        <a:rPr lang="ar-JO" sz="1600" b="1">
                          <a:effectLst/>
                          <a:latin typeface="Times New Roman"/>
                          <a:ea typeface="Times New Roman"/>
                          <a:cs typeface="Simplified Arabic"/>
                        </a:rPr>
                        <a:t>يساعد على تكوين العظام والأسنان، له علاقة بتوازن الحامض القاعدي.</a:t>
                      </a:r>
                      <a:endParaRPr lang="en-US" sz="1200">
                        <a:effectLst/>
                        <a:latin typeface="Times New Roman"/>
                        <a:ea typeface="SimSun"/>
                      </a:endParaRPr>
                    </a:p>
                  </a:txBody>
                  <a:tcPr marL="68580" marR="68580" marT="0" marB="0"/>
                </a:tc>
                <a:tc>
                  <a:txBody>
                    <a:bodyPr/>
                    <a:lstStyle/>
                    <a:p>
                      <a:pPr algn="justLow" rtl="1">
                        <a:spcAft>
                          <a:spcPts val="0"/>
                        </a:spcAft>
                      </a:pPr>
                      <a:r>
                        <a:rPr lang="ar-JO" sz="1600" b="1" dirty="0">
                          <a:effectLst/>
                          <a:latin typeface="Times New Roman"/>
                          <a:ea typeface="Times New Roman"/>
                          <a:cs typeface="Simplified Arabic"/>
                        </a:rPr>
                        <a:t>الضعف العام، قلة صلابة العظام، فقدان الكالسيوم من الجسم.</a:t>
                      </a:r>
                      <a:endParaRPr lang="en-US" sz="1200" dirty="0">
                        <a:effectLst/>
                        <a:latin typeface="Times New Roman"/>
                        <a:ea typeface="SimSun"/>
                      </a:endParaRPr>
                    </a:p>
                  </a:txBody>
                  <a:tcPr marL="68580" marR="68580" marT="0" marB="0"/>
                </a:tc>
              </a:tr>
              <a:tr h="370840">
                <a:tc>
                  <a:txBody>
                    <a:bodyPr/>
                    <a:lstStyle/>
                    <a:p>
                      <a:pPr algn="justLow" rtl="1">
                        <a:spcAft>
                          <a:spcPts val="0"/>
                        </a:spcAft>
                      </a:pPr>
                      <a:r>
                        <a:rPr lang="ar-JO" sz="1600" b="1">
                          <a:effectLst/>
                          <a:latin typeface="Times New Roman"/>
                          <a:ea typeface="Times New Roman"/>
                          <a:cs typeface="Simplified Arabic"/>
                        </a:rPr>
                        <a:t>البوتاسيوم </a:t>
                      </a:r>
                      <a:r>
                        <a:rPr lang="en-US" sz="1600" b="1">
                          <a:effectLst/>
                          <a:latin typeface="Simplified Arabic"/>
                          <a:ea typeface="Times New Roman"/>
                        </a:rPr>
                        <a:t>K</a:t>
                      </a:r>
                      <a:endParaRPr lang="en-US" sz="1200">
                        <a:effectLst/>
                        <a:latin typeface="Times New Roman"/>
                        <a:ea typeface="SimSun"/>
                      </a:endParaRPr>
                    </a:p>
                  </a:txBody>
                  <a:tcPr marL="68580" marR="68580" marT="0" marB="0"/>
                </a:tc>
                <a:tc>
                  <a:txBody>
                    <a:bodyPr/>
                    <a:lstStyle/>
                    <a:p>
                      <a:pPr algn="justLow" rtl="1">
                        <a:spcAft>
                          <a:spcPts val="0"/>
                        </a:spcAft>
                      </a:pPr>
                      <a:r>
                        <a:rPr lang="ar-JO" sz="1600" b="1">
                          <a:effectLst/>
                          <a:latin typeface="Times New Roman"/>
                          <a:ea typeface="Times New Roman"/>
                          <a:cs typeface="Simplified Arabic"/>
                        </a:rPr>
                        <a:t>اللحوم، الحليب، كثير من الفواكه.</a:t>
                      </a:r>
                      <a:endParaRPr lang="en-US" sz="1200">
                        <a:effectLst/>
                        <a:latin typeface="Times New Roman"/>
                        <a:ea typeface="SimSun"/>
                      </a:endParaRPr>
                    </a:p>
                    <a:p>
                      <a:pPr algn="justLow" rtl="1">
                        <a:spcAft>
                          <a:spcPts val="0"/>
                        </a:spcAft>
                      </a:pPr>
                      <a:r>
                        <a:rPr lang="ar-JO" sz="1600" b="1">
                          <a:effectLst/>
                          <a:latin typeface="Times New Roman"/>
                          <a:ea typeface="Times New Roman"/>
                          <a:cs typeface="Simplified Arabic"/>
                        </a:rPr>
                        <a:t> </a:t>
                      </a:r>
                      <a:endParaRPr lang="en-US" sz="1200">
                        <a:effectLst/>
                        <a:latin typeface="Times New Roman"/>
                        <a:ea typeface="SimSun"/>
                      </a:endParaRPr>
                    </a:p>
                    <a:p>
                      <a:pPr algn="justLow" rtl="1">
                        <a:spcAft>
                          <a:spcPts val="0"/>
                        </a:spcAft>
                      </a:pPr>
                      <a:r>
                        <a:rPr lang="ar-JO" sz="1600" b="1">
                          <a:effectLst/>
                          <a:latin typeface="Times New Roman"/>
                          <a:ea typeface="Times New Roman"/>
                          <a:cs typeface="Simplified Arabic"/>
                        </a:rPr>
                        <a:t> </a:t>
                      </a:r>
                      <a:endParaRPr lang="en-US" sz="1200">
                        <a:effectLst/>
                        <a:latin typeface="Times New Roman"/>
                        <a:ea typeface="SimSun"/>
                      </a:endParaRPr>
                    </a:p>
                  </a:txBody>
                  <a:tcPr marL="68580" marR="68580" marT="0" marB="0"/>
                </a:tc>
                <a:tc>
                  <a:txBody>
                    <a:bodyPr/>
                    <a:lstStyle/>
                    <a:p>
                      <a:pPr algn="justLow" rtl="1">
                        <a:spcAft>
                          <a:spcPts val="0"/>
                        </a:spcAft>
                      </a:pPr>
                      <a:r>
                        <a:rPr lang="ar-JO" sz="1600" b="1">
                          <a:effectLst/>
                          <a:latin typeface="Times New Roman"/>
                          <a:ea typeface="Times New Roman"/>
                          <a:cs typeface="Simplified Arabic"/>
                        </a:rPr>
                        <a:t>يدخل في عملية التوازن للحامض القاعدي، تنظيم الماء والسوائل داخل الجسم، له علاقة بالعمل العصبي.</a:t>
                      </a:r>
                      <a:endParaRPr lang="en-US" sz="1200">
                        <a:effectLst/>
                        <a:latin typeface="Times New Roman"/>
                        <a:ea typeface="SimSun"/>
                      </a:endParaRPr>
                    </a:p>
                  </a:txBody>
                  <a:tcPr marL="68580" marR="68580" marT="0" marB="0"/>
                </a:tc>
                <a:tc>
                  <a:txBody>
                    <a:bodyPr/>
                    <a:lstStyle/>
                    <a:p>
                      <a:pPr algn="justLow" rtl="1">
                        <a:spcAft>
                          <a:spcPts val="0"/>
                        </a:spcAft>
                      </a:pPr>
                      <a:r>
                        <a:rPr lang="ar-JO" sz="1600" b="1" dirty="0">
                          <a:effectLst/>
                          <a:latin typeface="Times New Roman"/>
                          <a:ea typeface="Times New Roman"/>
                          <a:cs typeface="Simplified Arabic"/>
                        </a:rPr>
                        <a:t>يؤدي إلى الضعف العضلي و يؤدي إلى الشلل.</a:t>
                      </a:r>
                      <a:endParaRPr lang="en-US" sz="1200" dirty="0">
                        <a:effectLst/>
                        <a:latin typeface="Times New Roman"/>
                        <a:ea typeface="SimSun"/>
                      </a:endParaRPr>
                    </a:p>
                  </a:txBody>
                  <a:tcPr marL="68580" marR="68580" marT="0" marB="0"/>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214414" y="285728"/>
            <a:ext cx="7072362" cy="5072098"/>
          </a:xfrm>
        </p:spPr>
        <p:txBody>
          <a:bodyPr>
            <a:normAutofit/>
          </a:bodyPr>
          <a:lstStyle/>
          <a:p>
            <a:pPr rtl="1"/>
            <a:endParaRPr lang="ar-SA" b="1" dirty="0" smtClean="0"/>
          </a:p>
        </p:txBody>
      </p:sp>
      <p:sp>
        <p:nvSpPr>
          <p:cNvPr id="4" name="عنصر نائب للتاريخ 3"/>
          <p:cNvSpPr>
            <a:spLocks noGrp="1"/>
          </p:cNvSpPr>
          <p:nvPr>
            <p:ph type="dt" sz="half" idx="10"/>
          </p:nvPr>
        </p:nvSpPr>
        <p:spPr/>
        <p:txBody>
          <a:bodyPr/>
          <a:lstStyle/>
          <a:p>
            <a:fld id="{2AB65A39-2287-42FF-B8D0-D8AF8CD5C095}" type="datetime5">
              <a:rPr lang="en-US" smtClean="0"/>
              <a:pPr/>
              <a:t>24-Mar-21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3</a:t>
            </a:fld>
            <a:endParaRPr lang="en-US"/>
          </a:p>
        </p:txBody>
      </p:sp>
      <p:graphicFrame>
        <p:nvGraphicFramePr>
          <p:cNvPr id="2" name="جدول 1"/>
          <p:cNvGraphicFramePr>
            <a:graphicFrameLocks noGrp="1"/>
          </p:cNvGraphicFramePr>
          <p:nvPr>
            <p:extLst>
              <p:ext uri="{D42A27DB-BD31-4B8C-83A1-F6EECF244321}">
                <p14:modId xmlns:p14="http://schemas.microsoft.com/office/powerpoint/2010/main" val="452018564"/>
              </p:ext>
            </p:extLst>
          </p:nvPr>
        </p:nvGraphicFramePr>
        <p:xfrm>
          <a:off x="341444" y="764705"/>
          <a:ext cx="8029582" cy="4777576"/>
        </p:xfrm>
        <a:graphic>
          <a:graphicData uri="http://schemas.openxmlformats.org/drawingml/2006/table">
            <a:tbl>
              <a:tblPr rtl="1" firstRow="1" bandRow="1">
                <a:tableStyleId>{5C22544A-7EE6-4342-B048-85BDC9FD1C3A}</a:tableStyleId>
              </a:tblPr>
              <a:tblGrid>
                <a:gridCol w="2275026"/>
                <a:gridCol w="1524000"/>
                <a:gridCol w="1524000"/>
                <a:gridCol w="2706556"/>
              </a:tblGrid>
              <a:tr h="1851496">
                <a:tc>
                  <a:txBody>
                    <a:bodyPr/>
                    <a:lstStyle/>
                    <a:p>
                      <a:pPr algn="justLow" rtl="1">
                        <a:spcAft>
                          <a:spcPts val="0"/>
                        </a:spcAft>
                      </a:pPr>
                      <a:r>
                        <a:rPr lang="ar-JO" sz="1600" b="1" dirty="0">
                          <a:effectLst/>
                          <a:latin typeface="Times New Roman"/>
                          <a:ea typeface="Times New Roman"/>
                          <a:cs typeface="Simplified Arabic"/>
                        </a:rPr>
                        <a:t>الكلور </a:t>
                      </a:r>
                      <a:r>
                        <a:rPr lang="en-US" sz="1600" b="1" dirty="0">
                          <a:effectLst/>
                          <a:latin typeface="Simplified Arabic"/>
                          <a:ea typeface="Times New Roman"/>
                        </a:rPr>
                        <a:t>CL</a:t>
                      </a:r>
                      <a:endParaRPr lang="en-US" sz="1200" dirty="0">
                        <a:effectLst/>
                        <a:latin typeface="Times New Roman"/>
                        <a:ea typeface="SimSun"/>
                      </a:endParaRPr>
                    </a:p>
                  </a:txBody>
                  <a:tcPr marL="68580" marR="68580" marT="0" marB="0"/>
                </a:tc>
                <a:tc>
                  <a:txBody>
                    <a:bodyPr/>
                    <a:lstStyle/>
                    <a:p>
                      <a:pPr algn="justLow" rtl="1">
                        <a:spcAft>
                          <a:spcPts val="0"/>
                        </a:spcAft>
                      </a:pPr>
                      <a:r>
                        <a:rPr lang="ar-JO" sz="1600" b="1">
                          <a:effectLst/>
                          <a:latin typeface="Times New Roman"/>
                          <a:ea typeface="Times New Roman"/>
                          <a:cs typeface="Simplified Arabic"/>
                        </a:rPr>
                        <a:t>ملح الطعام </a:t>
                      </a:r>
                      <a:endParaRPr lang="en-US" sz="1200">
                        <a:effectLst/>
                        <a:latin typeface="Times New Roman"/>
                        <a:ea typeface="SimSun"/>
                      </a:endParaRPr>
                    </a:p>
                  </a:txBody>
                  <a:tcPr marL="68580" marR="68580" marT="0" marB="0"/>
                </a:tc>
                <a:tc>
                  <a:txBody>
                    <a:bodyPr/>
                    <a:lstStyle/>
                    <a:p>
                      <a:pPr algn="justLow" rtl="1">
                        <a:spcAft>
                          <a:spcPts val="0"/>
                        </a:spcAft>
                      </a:pPr>
                      <a:r>
                        <a:rPr lang="ar-JO" sz="1600" b="1">
                          <a:effectLst/>
                          <a:latin typeface="Times New Roman"/>
                          <a:ea typeface="Times New Roman"/>
                          <a:cs typeface="Simplified Arabic"/>
                        </a:rPr>
                        <a:t>يدخل في تركيب العصارات المعوية، له علاقة بتوازن الحامض القاعدي.</a:t>
                      </a:r>
                      <a:endParaRPr lang="en-US" sz="1200">
                        <a:effectLst/>
                        <a:latin typeface="Times New Roman"/>
                        <a:ea typeface="SimSun"/>
                      </a:endParaRPr>
                    </a:p>
                    <a:p>
                      <a:pPr algn="justLow" rtl="1">
                        <a:spcAft>
                          <a:spcPts val="0"/>
                        </a:spcAft>
                      </a:pPr>
                      <a:r>
                        <a:rPr lang="ar-JO" sz="1600" b="1">
                          <a:effectLst/>
                          <a:latin typeface="Times New Roman"/>
                          <a:ea typeface="Times New Roman"/>
                          <a:cs typeface="Simplified Arabic"/>
                        </a:rPr>
                        <a:t> </a:t>
                      </a:r>
                      <a:endParaRPr lang="en-US" sz="1200">
                        <a:effectLst/>
                        <a:latin typeface="Times New Roman"/>
                        <a:ea typeface="SimSun"/>
                      </a:endParaRPr>
                    </a:p>
                  </a:txBody>
                  <a:tcPr marL="68580" marR="68580" marT="0" marB="0"/>
                </a:tc>
                <a:tc>
                  <a:txBody>
                    <a:bodyPr/>
                    <a:lstStyle/>
                    <a:p>
                      <a:pPr algn="justLow" rtl="1">
                        <a:spcAft>
                          <a:spcPts val="0"/>
                        </a:spcAft>
                      </a:pPr>
                      <a:r>
                        <a:rPr lang="ar-JO" sz="1600" b="1">
                          <a:effectLst/>
                          <a:latin typeface="Times New Roman"/>
                          <a:ea typeface="Times New Roman"/>
                          <a:cs typeface="Simplified Arabic"/>
                        </a:rPr>
                        <a:t>تقلصات عضلية مؤلمة، عدم القدرة الذهنية، نقص الشهية.</a:t>
                      </a:r>
                      <a:endParaRPr lang="en-US" sz="1200">
                        <a:effectLst/>
                        <a:latin typeface="Times New Roman"/>
                        <a:ea typeface="SimSun"/>
                      </a:endParaRPr>
                    </a:p>
                  </a:txBody>
                  <a:tcPr marL="68580" marR="68580" marT="0" marB="0"/>
                </a:tc>
              </a:tr>
              <a:tr h="370840">
                <a:tc>
                  <a:txBody>
                    <a:bodyPr/>
                    <a:lstStyle/>
                    <a:p>
                      <a:pPr algn="justLow" rtl="1">
                        <a:spcAft>
                          <a:spcPts val="0"/>
                        </a:spcAft>
                      </a:pPr>
                      <a:r>
                        <a:rPr lang="ar-JO" sz="1600" b="1">
                          <a:effectLst/>
                          <a:latin typeface="Times New Roman"/>
                          <a:ea typeface="Times New Roman"/>
                          <a:cs typeface="Simplified Arabic"/>
                        </a:rPr>
                        <a:t>الصوديوم </a:t>
                      </a:r>
                      <a:r>
                        <a:rPr lang="en-US" sz="1600" b="1">
                          <a:effectLst/>
                          <a:latin typeface="Simplified Arabic"/>
                          <a:ea typeface="Times New Roman"/>
                        </a:rPr>
                        <a:t>Na </a:t>
                      </a:r>
                      <a:endParaRPr lang="en-US" sz="1200">
                        <a:effectLst/>
                        <a:latin typeface="Times New Roman"/>
                        <a:ea typeface="SimSun"/>
                      </a:endParaRPr>
                    </a:p>
                  </a:txBody>
                  <a:tcPr marL="68580" marR="68580" marT="0" marB="0"/>
                </a:tc>
                <a:tc>
                  <a:txBody>
                    <a:bodyPr/>
                    <a:lstStyle/>
                    <a:p>
                      <a:pPr algn="justLow" rtl="1">
                        <a:spcAft>
                          <a:spcPts val="0"/>
                        </a:spcAft>
                      </a:pPr>
                      <a:r>
                        <a:rPr lang="ar-JO" sz="1600" b="1">
                          <a:effectLst/>
                          <a:latin typeface="Times New Roman"/>
                          <a:ea typeface="Times New Roman"/>
                          <a:cs typeface="Simplified Arabic"/>
                        </a:rPr>
                        <a:t>ملح الطعام </a:t>
                      </a:r>
                      <a:endParaRPr lang="en-US" sz="1200">
                        <a:effectLst/>
                        <a:latin typeface="Times New Roman"/>
                        <a:ea typeface="SimSun"/>
                      </a:endParaRPr>
                    </a:p>
                  </a:txBody>
                  <a:tcPr marL="68580" marR="68580" marT="0" marB="0"/>
                </a:tc>
                <a:tc>
                  <a:txBody>
                    <a:bodyPr/>
                    <a:lstStyle/>
                    <a:p>
                      <a:pPr algn="justLow" rtl="1">
                        <a:spcAft>
                          <a:spcPts val="0"/>
                        </a:spcAft>
                      </a:pPr>
                      <a:r>
                        <a:rPr lang="ar-JO" sz="1600" b="1">
                          <a:effectLst/>
                          <a:latin typeface="Times New Roman"/>
                          <a:ea typeface="Times New Roman"/>
                          <a:cs typeface="Simplified Arabic"/>
                        </a:rPr>
                        <a:t>يدخل في توازن ألحامضي القاعدي، توازن السوائل في الجسم، له علاقة بالعمل العصبي.</a:t>
                      </a:r>
                      <a:endParaRPr lang="en-US" sz="1200">
                        <a:effectLst/>
                        <a:latin typeface="Times New Roman"/>
                        <a:ea typeface="SimSun"/>
                      </a:endParaRPr>
                    </a:p>
                  </a:txBody>
                  <a:tcPr marL="68580" marR="68580" marT="0" marB="0"/>
                </a:tc>
                <a:tc>
                  <a:txBody>
                    <a:bodyPr/>
                    <a:lstStyle/>
                    <a:p>
                      <a:pPr algn="justLow" rtl="1">
                        <a:spcAft>
                          <a:spcPts val="0"/>
                        </a:spcAft>
                      </a:pPr>
                      <a:r>
                        <a:rPr lang="ar-JO" sz="1600" b="1">
                          <a:effectLst/>
                          <a:latin typeface="Times New Roman"/>
                          <a:ea typeface="Times New Roman"/>
                          <a:cs typeface="Simplified Arabic"/>
                        </a:rPr>
                        <a:t>تقلصات عضلية مؤلمة، عدم القدرة الذهنية، نقص الشهية.</a:t>
                      </a:r>
                      <a:endParaRPr lang="en-US" sz="1200">
                        <a:effectLst/>
                        <a:latin typeface="Times New Roman"/>
                        <a:ea typeface="SimSun"/>
                      </a:endParaRPr>
                    </a:p>
                  </a:txBody>
                  <a:tcPr marL="68580" marR="68580" marT="0" marB="0"/>
                </a:tc>
              </a:tr>
              <a:tr h="370840">
                <a:tc>
                  <a:txBody>
                    <a:bodyPr/>
                    <a:lstStyle/>
                    <a:p>
                      <a:pPr algn="justLow" rtl="1">
                        <a:spcAft>
                          <a:spcPts val="0"/>
                        </a:spcAft>
                      </a:pPr>
                      <a:r>
                        <a:rPr lang="ar-JO" sz="1600" b="1">
                          <a:effectLst/>
                          <a:latin typeface="Times New Roman"/>
                          <a:ea typeface="Times New Roman"/>
                          <a:cs typeface="Simplified Arabic"/>
                        </a:rPr>
                        <a:t>الحديد </a:t>
                      </a:r>
                      <a:r>
                        <a:rPr lang="en-US" sz="1600" b="1">
                          <a:effectLst/>
                          <a:latin typeface="Simplified Arabic"/>
                          <a:ea typeface="Times New Roman"/>
                        </a:rPr>
                        <a:t>Fe</a:t>
                      </a:r>
                      <a:endParaRPr lang="en-US" sz="1200">
                        <a:effectLst/>
                        <a:latin typeface="Times New Roman"/>
                        <a:ea typeface="SimSun"/>
                      </a:endParaRPr>
                    </a:p>
                  </a:txBody>
                  <a:tcPr marL="68580" marR="68580" marT="0" marB="0"/>
                </a:tc>
                <a:tc>
                  <a:txBody>
                    <a:bodyPr/>
                    <a:lstStyle/>
                    <a:p>
                      <a:pPr algn="justLow" rtl="1">
                        <a:spcAft>
                          <a:spcPts val="0"/>
                        </a:spcAft>
                      </a:pPr>
                      <a:r>
                        <a:rPr lang="ar-JO" sz="1600" b="1">
                          <a:effectLst/>
                          <a:latin typeface="Times New Roman"/>
                          <a:ea typeface="Times New Roman"/>
                          <a:cs typeface="Simplified Arabic"/>
                        </a:rPr>
                        <a:t>البيض، اللحوم، الحبوب المتكاملة، الخضروات.</a:t>
                      </a:r>
                      <a:endParaRPr lang="en-US" sz="1200">
                        <a:effectLst/>
                        <a:latin typeface="Times New Roman"/>
                        <a:ea typeface="SimSun"/>
                      </a:endParaRPr>
                    </a:p>
                  </a:txBody>
                  <a:tcPr marL="68580" marR="68580" marT="0" marB="0"/>
                </a:tc>
                <a:tc>
                  <a:txBody>
                    <a:bodyPr/>
                    <a:lstStyle/>
                    <a:p>
                      <a:pPr algn="justLow" rtl="1">
                        <a:spcAft>
                          <a:spcPts val="0"/>
                        </a:spcAft>
                      </a:pPr>
                      <a:r>
                        <a:rPr lang="ar-JO" sz="1600" b="1">
                          <a:effectLst/>
                          <a:latin typeface="Times New Roman"/>
                          <a:ea typeface="Times New Roman"/>
                          <a:cs typeface="Simplified Arabic"/>
                        </a:rPr>
                        <a:t>يدخل في تركيب الهيموجلوبين، الأنزيمات التي لها علاقة </a:t>
                      </a:r>
                      <a:endParaRPr lang="en-US" sz="1200">
                        <a:effectLst/>
                        <a:latin typeface="Times New Roman"/>
                        <a:ea typeface="SimSun"/>
                      </a:endParaRPr>
                    </a:p>
                  </a:txBody>
                  <a:tcPr marL="68580" marR="68580" marT="0" marB="0"/>
                </a:tc>
                <a:tc>
                  <a:txBody>
                    <a:bodyPr/>
                    <a:lstStyle/>
                    <a:p>
                      <a:pPr algn="justLow" rtl="1">
                        <a:spcAft>
                          <a:spcPts val="0"/>
                        </a:spcAft>
                      </a:pPr>
                      <a:r>
                        <a:rPr lang="ar-JO" sz="1600" b="1">
                          <a:effectLst/>
                          <a:latin typeface="Times New Roman"/>
                          <a:ea typeface="Times New Roman"/>
                          <a:cs typeface="Simplified Arabic"/>
                        </a:rPr>
                        <a:t>فقر الدم، الضعف، قلة المناعة ضد الالتهابات.</a:t>
                      </a:r>
                      <a:endParaRPr lang="en-US" sz="1200">
                        <a:effectLst/>
                        <a:latin typeface="Times New Roman"/>
                        <a:ea typeface="SimSun"/>
                      </a:endParaRPr>
                    </a:p>
                  </a:txBody>
                  <a:tcPr marL="68580" marR="68580" marT="0" marB="0"/>
                </a:tc>
              </a:tr>
              <a:tr h="370840">
                <a:tc>
                  <a:txBody>
                    <a:bodyPr/>
                    <a:lstStyle/>
                    <a:p>
                      <a:pPr algn="justLow" rtl="1">
                        <a:spcAft>
                          <a:spcPts val="0"/>
                        </a:spcAft>
                      </a:pPr>
                      <a:r>
                        <a:rPr lang="ar-JO" sz="1600" b="1" dirty="0">
                          <a:effectLst/>
                          <a:latin typeface="Times New Roman"/>
                          <a:ea typeface="Times New Roman"/>
                          <a:cs typeface="Simplified Arabic"/>
                        </a:rPr>
                        <a:t>اليود </a:t>
                      </a:r>
                      <a:r>
                        <a:rPr lang="en-US" sz="1600" b="1" dirty="0">
                          <a:effectLst/>
                          <a:latin typeface="Simplified Arabic"/>
                          <a:ea typeface="Times New Roman"/>
                        </a:rPr>
                        <a:t>I</a:t>
                      </a:r>
                      <a:endParaRPr lang="en-US" sz="1200" dirty="0">
                        <a:effectLst/>
                        <a:latin typeface="Times New Roman"/>
                        <a:ea typeface="SimSun"/>
                      </a:endParaRPr>
                    </a:p>
                  </a:txBody>
                  <a:tcPr marL="68580" marR="68580" marT="0" marB="0"/>
                </a:tc>
                <a:tc>
                  <a:txBody>
                    <a:bodyPr/>
                    <a:lstStyle/>
                    <a:p>
                      <a:pPr algn="justLow" rtl="1">
                        <a:spcAft>
                          <a:spcPts val="0"/>
                        </a:spcAft>
                      </a:pPr>
                      <a:r>
                        <a:rPr lang="ar-JO" sz="1600" b="1" dirty="0">
                          <a:effectLst/>
                          <a:latin typeface="Times New Roman"/>
                          <a:ea typeface="Times New Roman"/>
                          <a:cs typeface="Simplified Arabic"/>
                        </a:rPr>
                        <a:t>السمك، منتجات الحليب، كثير من الخضروات.</a:t>
                      </a:r>
                      <a:endParaRPr lang="en-US" sz="1200" dirty="0">
                        <a:effectLst/>
                        <a:latin typeface="Times New Roman"/>
                        <a:ea typeface="SimSun"/>
                      </a:endParaRPr>
                    </a:p>
                  </a:txBody>
                  <a:tcPr marL="68580" marR="68580" marT="0" marB="0"/>
                </a:tc>
                <a:tc>
                  <a:txBody>
                    <a:bodyPr/>
                    <a:lstStyle/>
                    <a:p>
                      <a:pPr algn="justLow" rtl="1">
                        <a:spcAft>
                          <a:spcPts val="0"/>
                        </a:spcAft>
                      </a:pPr>
                      <a:r>
                        <a:rPr lang="ar-JO" sz="1600" b="1">
                          <a:effectLst/>
                          <a:latin typeface="Times New Roman"/>
                          <a:ea typeface="Times New Roman"/>
                          <a:cs typeface="Simplified Arabic"/>
                        </a:rPr>
                        <a:t>في تركيب هرمون الثيروكسين.</a:t>
                      </a:r>
                      <a:endParaRPr lang="en-US" sz="1200">
                        <a:effectLst/>
                        <a:latin typeface="Times New Roman"/>
                        <a:ea typeface="SimSun"/>
                      </a:endParaRPr>
                    </a:p>
                  </a:txBody>
                  <a:tcPr marL="68580" marR="68580" marT="0" marB="0"/>
                </a:tc>
                <a:tc>
                  <a:txBody>
                    <a:bodyPr/>
                    <a:lstStyle/>
                    <a:p>
                      <a:pPr algn="justLow" rtl="1">
                        <a:spcAft>
                          <a:spcPts val="0"/>
                        </a:spcAft>
                      </a:pPr>
                      <a:r>
                        <a:rPr lang="ar-JO" sz="1600" b="1" dirty="0">
                          <a:effectLst/>
                          <a:latin typeface="Times New Roman"/>
                          <a:ea typeface="Times New Roman"/>
                          <a:cs typeface="Simplified Arabic"/>
                        </a:rPr>
                        <a:t>يؤدي إلى مرض تضخم الغدة الدرقية.</a:t>
                      </a:r>
                      <a:endParaRPr lang="en-US" sz="1200" dirty="0">
                        <a:effectLst/>
                        <a:latin typeface="Times New Roman"/>
                        <a:ea typeface="SimSun"/>
                      </a:endParaRPr>
                    </a:p>
                  </a:txBody>
                  <a:tcPr marL="68580" marR="68580" marT="0" marB="0"/>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2497C-4A66-4E7E-9218-5F66E9AC56E6}" type="datetime5">
              <a:rPr lang="en-US" smtClean="0"/>
              <a:pPr/>
              <a:t>24-Mar-21</a:t>
            </a:fld>
            <a:endParaRPr lang="en-US"/>
          </a:p>
        </p:txBody>
      </p:sp>
      <p:sp>
        <p:nvSpPr>
          <p:cNvPr id="3" name="Slide Number Placeholder 2"/>
          <p:cNvSpPr>
            <a:spLocks noGrp="1"/>
          </p:cNvSpPr>
          <p:nvPr>
            <p:ph type="sldNum" sz="quarter" idx="12"/>
          </p:nvPr>
        </p:nvSpPr>
        <p:spPr/>
        <p:txBody>
          <a:bodyPr/>
          <a:lstStyle/>
          <a:p>
            <a:fld id="{1D275F42-C598-493B-B6CF-68609FFA487F}" type="slidenum">
              <a:rPr lang="en-US" smtClean="0"/>
              <a:pPr/>
              <a:t>4</a:t>
            </a:fld>
            <a:endParaRPr lang="en-US"/>
          </a:p>
        </p:txBody>
      </p:sp>
      <p:sp>
        <p:nvSpPr>
          <p:cNvPr id="4" name="Rectangle 3"/>
          <p:cNvSpPr/>
          <p:nvPr/>
        </p:nvSpPr>
        <p:spPr>
          <a:xfrm>
            <a:off x="3779912" y="980728"/>
            <a:ext cx="1975221" cy="923330"/>
          </a:xfrm>
          <a:prstGeom prst="rect">
            <a:avLst/>
          </a:prstGeom>
          <a:noFill/>
        </p:spPr>
        <p:txBody>
          <a:bodyPr wrap="none" lIns="91440" tIns="45720" rIns="91440" bIns="45720">
            <a:spAutoFit/>
          </a:bodyPr>
          <a:lstStyle/>
          <a:p>
            <a:pPr algn="ctr"/>
            <a:r>
              <a:rPr lang="ar-JO" sz="5400" b="1" cap="none" spc="0" dirty="0" smtClean="0">
                <a:ln w="17780" cmpd="sng">
                  <a:solidFill>
                    <a:srgbClr val="FFFFFF"/>
                  </a:solidFill>
                  <a:prstDash val="solid"/>
                  <a:miter lim="800000"/>
                </a:ln>
                <a:solidFill>
                  <a:schemeClr val="accent5">
                    <a:lumMod val="75000"/>
                  </a:schemeClr>
                </a:solidFill>
                <a:effectLst>
                  <a:outerShdw blurRad="50800" algn="tl" rotWithShape="0">
                    <a:srgbClr val="000000"/>
                  </a:outerShdw>
                </a:effectLst>
              </a:rPr>
              <a:t>الخاتمة</a:t>
            </a:r>
            <a:r>
              <a:rPr lang="ar-JO"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Rectangle 4"/>
          <p:cNvSpPr/>
          <p:nvPr/>
        </p:nvSpPr>
        <p:spPr>
          <a:xfrm>
            <a:off x="755576" y="2780928"/>
            <a:ext cx="7651454" cy="1754326"/>
          </a:xfrm>
          <a:prstGeom prst="rect">
            <a:avLst/>
          </a:prstGeom>
          <a:noFill/>
        </p:spPr>
        <p:txBody>
          <a:bodyPr wrap="square" lIns="91440" tIns="45720" rIns="91440" bIns="45720">
            <a:spAutoFit/>
          </a:bodyPr>
          <a:lstStyle/>
          <a:p>
            <a:pPr algn="ctr"/>
            <a:r>
              <a:rPr lang="ar-JO" sz="5400" b="1" cap="none" spc="0" dirty="0" smtClean="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rPr>
              <a:t>اشكر لكم حسن اصغائكم </a:t>
            </a:r>
          </a:p>
          <a:p>
            <a:pPr algn="ctr"/>
            <a:r>
              <a:rPr lang="ar-JO" sz="5400" b="1" dirty="0" smtClean="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rPr>
              <a:t>والسلام عليكم ورحمة الله وبركاته</a:t>
            </a:r>
            <a:endParaRPr lang="en-US" sz="5400" b="1" cap="none" spc="0" dirty="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462</TotalTime>
  <Words>270</Words>
  <Application>Microsoft Office PowerPoint</Application>
  <PresentationFormat>عرض على الشاشة (3:4)‏</PresentationFormat>
  <Paragraphs>53</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Concourse</vt:lpstr>
      <vt:lpstr>الاملاح المعدنية  .....2 </vt:lpstr>
      <vt:lpstr>عرض تقديمي في PowerPoint</vt:lpstr>
      <vt:lpstr>عرض تقديمي في PowerPoint</vt:lpstr>
      <vt:lpstr>عرض تقديمي في PowerPoint</vt:lpstr>
    </vt:vector>
  </TitlesOfParts>
  <Company>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دراسة تحليلية للصعوبات التي تواجه طلبة تخصص التربية الرياضية في المساقات العملية في جامعة فلسطين التقنية خضوري  Analytical study of the difficulties facing students in the field of physical education in practical subjects at the Palestine Technical University- Khadouri</dc:title>
  <dc:creator>Customer</dc:creator>
  <cp:lastModifiedBy>microworks</cp:lastModifiedBy>
  <cp:revision>106</cp:revision>
  <dcterms:created xsi:type="dcterms:W3CDTF">2017-10-26T15:09:56Z</dcterms:created>
  <dcterms:modified xsi:type="dcterms:W3CDTF">2021-03-24T15:17:44Z</dcterms:modified>
</cp:coreProperties>
</file>