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6" r:id="rId2"/>
    <p:sldId id="275" r:id="rId3"/>
    <p:sldId id="276" r:id="rId4"/>
    <p:sldId id="27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17" autoAdjust="0"/>
  </p:normalViewPr>
  <p:slideViewPr>
    <p:cSldViewPr>
      <p:cViewPr varScale="1">
        <p:scale>
          <a:sx n="70" d="100"/>
          <a:sy n="70" d="100"/>
        </p:scale>
        <p:origin x="-135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3/24/2021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24-Mar-21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24-Mar-21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24-Mar-21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24-Mar-21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24-Mar-21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24-Mar-21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24-Mar-21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24-Mar-21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24-Mar-21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24-Mar-21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24-Mar-21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24-Mar-21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الاملاح المعدنية  </a:t>
            </a:r>
            <a:r>
              <a:rPr lang="ar-SA" sz="4400" dirty="0" smtClean="0"/>
              <a:t>.....2 </a:t>
            </a: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1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endParaRPr lang="en-US"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24-Mar-21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42910" y="1071546"/>
            <a:ext cx="8072494" cy="3643338"/>
          </a:xfrm>
        </p:spPr>
        <p:txBody>
          <a:bodyPr>
            <a:noAutofit/>
          </a:bodyPr>
          <a:lstStyle/>
          <a:p>
            <a:pPr rtl="1"/>
            <a:r>
              <a:rPr lang="ar-IQ" sz="2000" b="1" dirty="0" smtClean="0"/>
              <a:t>   </a:t>
            </a:r>
            <a:endParaRPr lang="en-US" sz="2000" dirty="0" smtClean="0"/>
          </a:p>
          <a:p>
            <a:pPr rtl="1"/>
            <a:r>
              <a:rPr lang="ar-IQ" sz="2000" b="1" dirty="0"/>
              <a:t>  </a:t>
            </a:r>
            <a:endParaRPr lang="en-US" sz="2000" dirty="0"/>
          </a:p>
        </p:txBody>
      </p:sp>
      <p:sp>
        <p:nvSpPr>
          <p:cNvPr id="4" name="عنصر نائب للتاريخ 3"/>
          <p:cNvSpPr>
            <a:spLocks noGrp="1"/>
          </p:cNvSpPr>
          <p:nvPr>
            <p:ph type="dt" sz="half" idx="10"/>
          </p:nvPr>
        </p:nvSpPr>
        <p:spPr/>
        <p:txBody>
          <a:bodyPr/>
          <a:lstStyle/>
          <a:p>
            <a:fld id="{B02E0F1F-EDCA-46E7-8119-91E26A2CDF94}" type="datetime5">
              <a:rPr lang="en-US" smtClean="0"/>
              <a:pPr/>
              <a:t>24-Mar-21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graphicFrame>
        <p:nvGraphicFramePr>
          <p:cNvPr id="2" name="جدول 1"/>
          <p:cNvGraphicFramePr>
            <a:graphicFrameLocks noGrp="1"/>
          </p:cNvGraphicFramePr>
          <p:nvPr>
            <p:extLst>
              <p:ext uri="{D42A27DB-BD31-4B8C-83A1-F6EECF244321}">
                <p14:modId xmlns:p14="http://schemas.microsoft.com/office/powerpoint/2010/main" val="3234823787"/>
              </p:ext>
            </p:extLst>
          </p:nvPr>
        </p:nvGraphicFramePr>
        <p:xfrm>
          <a:off x="1043607" y="476672"/>
          <a:ext cx="7704857" cy="4028440"/>
        </p:xfrm>
        <a:graphic>
          <a:graphicData uri="http://schemas.openxmlformats.org/drawingml/2006/table">
            <a:tbl>
              <a:tblPr rtl="1" firstRow="1" bandRow="1">
                <a:tableStyleId>{5C22544A-7EE6-4342-B048-85BDC9FD1C3A}</a:tableStyleId>
              </a:tblPr>
              <a:tblGrid>
                <a:gridCol w="1429645"/>
                <a:gridCol w="1429645"/>
                <a:gridCol w="1429645"/>
                <a:gridCol w="3415922"/>
              </a:tblGrid>
              <a:tr h="370840">
                <a:tc>
                  <a:txBody>
                    <a:bodyPr/>
                    <a:lstStyle/>
                    <a:p>
                      <a:pPr algn="justLow" rtl="1">
                        <a:spcAft>
                          <a:spcPts val="0"/>
                        </a:spcAft>
                      </a:pPr>
                      <a:r>
                        <a:rPr lang="ar-JO" sz="1600" b="1" dirty="0">
                          <a:effectLst/>
                          <a:latin typeface="Times New Roman"/>
                          <a:ea typeface="Times New Roman"/>
                          <a:cs typeface="Simplified Arabic"/>
                        </a:rPr>
                        <a:t>الملح</a:t>
                      </a:r>
                      <a:endParaRPr lang="en-US" sz="1200" dirty="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وجوده</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العمل الوظيفي</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النقص</a:t>
                      </a:r>
                      <a:endParaRPr lang="en-US" sz="1200">
                        <a:effectLst/>
                        <a:latin typeface="Times New Roman"/>
                        <a:ea typeface="SimSun"/>
                      </a:endParaRPr>
                    </a:p>
                  </a:txBody>
                  <a:tcPr marL="68580" marR="68580" marT="0" marB="0"/>
                </a:tc>
              </a:tr>
              <a:tr h="370840">
                <a:tc>
                  <a:txBody>
                    <a:bodyPr/>
                    <a:lstStyle/>
                    <a:p>
                      <a:pPr algn="justLow" rtl="1">
                        <a:spcAft>
                          <a:spcPts val="0"/>
                        </a:spcAft>
                      </a:pPr>
                      <a:r>
                        <a:rPr lang="ar-JO" sz="1600" b="1">
                          <a:effectLst/>
                          <a:latin typeface="Times New Roman"/>
                          <a:ea typeface="Times New Roman"/>
                          <a:cs typeface="Simplified Arabic"/>
                        </a:rPr>
                        <a:t>الكالسيوم </a:t>
                      </a:r>
                      <a:r>
                        <a:rPr lang="en-US" sz="1600" b="1">
                          <a:effectLst/>
                          <a:latin typeface="Simplified Arabic"/>
                          <a:ea typeface="Times New Roman"/>
                        </a:rPr>
                        <a:t>Ca</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الحليب، والاجبان، أوراق النباتات اليانعة، البقوليات اليابسة.</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تكوين العظام والأسنان، تخثر الدم، نقل الإشارات العصبية.</a:t>
                      </a:r>
                      <a:endParaRPr lang="en-US" sz="1200">
                        <a:effectLst/>
                        <a:latin typeface="Times New Roman"/>
                        <a:ea typeface="SimSun"/>
                      </a:endParaRPr>
                    </a:p>
                  </a:txBody>
                  <a:tcPr marL="68580" marR="68580" marT="0" marB="0"/>
                </a:tc>
                <a:tc>
                  <a:txBody>
                    <a:bodyPr/>
                    <a:lstStyle/>
                    <a:p>
                      <a:pPr algn="justLow" rtl="1">
                        <a:spcAft>
                          <a:spcPts val="0"/>
                        </a:spcAft>
                      </a:pPr>
                      <a:r>
                        <a:rPr lang="ar-JO" sz="1600" b="1" dirty="0">
                          <a:effectLst/>
                          <a:latin typeface="Times New Roman"/>
                          <a:ea typeface="Times New Roman"/>
                          <a:cs typeface="Simplified Arabic"/>
                        </a:rPr>
                        <a:t>يؤدي إلى نقص نمو العظام، مرض الكساح عند الأطفال، حالات الصرع.</a:t>
                      </a:r>
                      <a:endParaRPr lang="en-US" sz="1200" dirty="0">
                        <a:effectLst/>
                        <a:latin typeface="Times New Roman"/>
                        <a:ea typeface="SimSun"/>
                      </a:endParaRPr>
                    </a:p>
                  </a:txBody>
                  <a:tcPr marL="68580" marR="68580" marT="0" marB="0"/>
                </a:tc>
              </a:tr>
              <a:tr h="370840">
                <a:tc>
                  <a:txBody>
                    <a:bodyPr/>
                    <a:lstStyle/>
                    <a:p>
                      <a:pPr algn="justLow" rtl="1">
                        <a:spcAft>
                          <a:spcPts val="0"/>
                        </a:spcAft>
                      </a:pPr>
                      <a:r>
                        <a:rPr lang="ar-JO" sz="1600" b="1">
                          <a:effectLst/>
                          <a:latin typeface="Times New Roman"/>
                          <a:ea typeface="Times New Roman"/>
                          <a:cs typeface="Simplified Arabic"/>
                        </a:rPr>
                        <a:t>الفسفور </a:t>
                      </a:r>
                      <a:r>
                        <a:rPr lang="en-US" sz="1600" b="1">
                          <a:effectLst/>
                          <a:latin typeface="Simplified Arabic"/>
                          <a:ea typeface="Times New Roman"/>
                        </a:rPr>
                        <a:t>P</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الحليب، والاجبان، اللحوم الحمراء، لحوم الطيور، الحبوب.</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يساعد على تكوين العظام والأسنان، له علاقة بتوازن الحامض القاعدي.</a:t>
                      </a:r>
                      <a:endParaRPr lang="en-US" sz="1200">
                        <a:effectLst/>
                        <a:latin typeface="Times New Roman"/>
                        <a:ea typeface="SimSun"/>
                      </a:endParaRPr>
                    </a:p>
                  </a:txBody>
                  <a:tcPr marL="68580" marR="68580" marT="0" marB="0"/>
                </a:tc>
                <a:tc>
                  <a:txBody>
                    <a:bodyPr/>
                    <a:lstStyle/>
                    <a:p>
                      <a:pPr algn="justLow" rtl="1">
                        <a:spcAft>
                          <a:spcPts val="0"/>
                        </a:spcAft>
                      </a:pPr>
                      <a:r>
                        <a:rPr lang="ar-JO" sz="1600" b="1" dirty="0">
                          <a:effectLst/>
                          <a:latin typeface="Times New Roman"/>
                          <a:ea typeface="Times New Roman"/>
                          <a:cs typeface="Simplified Arabic"/>
                        </a:rPr>
                        <a:t>الضعف العام، قلة صلابة العظام، فقدان الكالسيوم من الجسم.</a:t>
                      </a:r>
                      <a:endParaRPr lang="en-US" sz="1200" dirty="0">
                        <a:effectLst/>
                        <a:latin typeface="Times New Roman"/>
                        <a:ea typeface="SimSun"/>
                      </a:endParaRPr>
                    </a:p>
                  </a:txBody>
                  <a:tcPr marL="68580" marR="68580" marT="0" marB="0"/>
                </a:tc>
              </a:tr>
              <a:tr h="370840">
                <a:tc>
                  <a:txBody>
                    <a:bodyPr/>
                    <a:lstStyle/>
                    <a:p>
                      <a:pPr algn="justLow" rtl="1">
                        <a:spcAft>
                          <a:spcPts val="0"/>
                        </a:spcAft>
                      </a:pPr>
                      <a:r>
                        <a:rPr lang="ar-JO" sz="1600" b="1">
                          <a:effectLst/>
                          <a:latin typeface="Times New Roman"/>
                          <a:ea typeface="Times New Roman"/>
                          <a:cs typeface="Simplified Arabic"/>
                        </a:rPr>
                        <a:t>البوتاسيوم </a:t>
                      </a:r>
                      <a:r>
                        <a:rPr lang="en-US" sz="1600" b="1">
                          <a:effectLst/>
                          <a:latin typeface="Simplified Arabic"/>
                          <a:ea typeface="Times New Roman"/>
                        </a:rPr>
                        <a:t>K</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اللحوم، الحليب، كثير من الفواكه.</a:t>
                      </a:r>
                      <a:endParaRPr lang="en-US" sz="1200">
                        <a:effectLst/>
                        <a:latin typeface="Times New Roman"/>
                        <a:ea typeface="SimSun"/>
                      </a:endParaRPr>
                    </a:p>
                    <a:p>
                      <a:pPr algn="justLow" rtl="1">
                        <a:spcAft>
                          <a:spcPts val="0"/>
                        </a:spcAft>
                      </a:pPr>
                      <a:r>
                        <a:rPr lang="ar-JO" sz="1600" b="1">
                          <a:effectLst/>
                          <a:latin typeface="Times New Roman"/>
                          <a:ea typeface="Times New Roman"/>
                          <a:cs typeface="Simplified Arabic"/>
                        </a:rPr>
                        <a:t> </a:t>
                      </a:r>
                      <a:endParaRPr lang="en-US" sz="1200">
                        <a:effectLst/>
                        <a:latin typeface="Times New Roman"/>
                        <a:ea typeface="SimSun"/>
                      </a:endParaRPr>
                    </a:p>
                    <a:p>
                      <a:pPr algn="justLow" rtl="1">
                        <a:spcAft>
                          <a:spcPts val="0"/>
                        </a:spcAft>
                      </a:pPr>
                      <a:r>
                        <a:rPr lang="ar-JO" sz="1600" b="1">
                          <a:effectLst/>
                          <a:latin typeface="Times New Roman"/>
                          <a:ea typeface="Times New Roman"/>
                          <a:cs typeface="Simplified Arabic"/>
                        </a:rPr>
                        <a:t> </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يدخل في عملية التوازن للحامض القاعدي، تنظيم الماء والسوائل داخل الجسم، له علاقة بالعمل العصبي.</a:t>
                      </a:r>
                      <a:endParaRPr lang="en-US" sz="1200">
                        <a:effectLst/>
                        <a:latin typeface="Times New Roman"/>
                        <a:ea typeface="SimSun"/>
                      </a:endParaRPr>
                    </a:p>
                  </a:txBody>
                  <a:tcPr marL="68580" marR="68580" marT="0" marB="0"/>
                </a:tc>
                <a:tc>
                  <a:txBody>
                    <a:bodyPr/>
                    <a:lstStyle/>
                    <a:p>
                      <a:pPr algn="justLow" rtl="1">
                        <a:spcAft>
                          <a:spcPts val="0"/>
                        </a:spcAft>
                      </a:pPr>
                      <a:r>
                        <a:rPr lang="ar-JO" sz="1600" b="1" dirty="0">
                          <a:effectLst/>
                          <a:latin typeface="Times New Roman"/>
                          <a:ea typeface="Times New Roman"/>
                          <a:cs typeface="Simplified Arabic"/>
                        </a:rPr>
                        <a:t>يؤدي إلى الضعف العضلي و يؤدي إلى الشلل.</a:t>
                      </a:r>
                      <a:endParaRPr lang="en-US" sz="1200" dirty="0">
                        <a:effectLst/>
                        <a:latin typeface="Times New Roman"/>
                        <a:ea typeface="SimSun"/>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4414" y="285728"/>
            <a:ext cx="7072362" cy="5072098"/>
          </a:xfrm>
        </p:spPr>
        <p:txBody>
          <a:bodyPr>
            <a:normAutofit/>
          </a:bodyPr>
          <a:lstStyle/>
          <a:p>
            <a:pPr rtl="1"/>
            <a:endParaRPr lang="ar-SA" b="1" dirty="0" smtClean="0"/>
          </a:p>
        </p:txBody>
      </p:sp>
      <p:sp>
        <p:nvSpPr>
          <p:cNvPr id="4" name="عنصر نائب للتاريخ 3"/>
          <p:cNvSpPr>
            <a:spLocks noGrp="1"/>
          </p:cNvSpPr>
          <p:nvPr>
            <p:ph type="dt" sz="half" idx="10"/>
          </p:nvPr>
        </p:nvSpPr>
        <p:spPr/>
        <p:txBody>
          <a:bodyPr/>
          <a:lstStyle/>
          <a:p>
            <a:fld id="{2AB65A39-2287-42FF-B8D0-D8AF8CD5C095}" type="datetime5">
              <a:rPr lang="en-US" smtClean="0"/>
              <a:pPr/>
              <a:t>24-Mar-21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graphicFrame>
        <p:nvGraphicFramePr>
          <p:cNvPr id="2" name="جدول 1"/>
          <p:cNvGraphicFramePr>
            <a:graphicFrameLocks noGrp="1"/>
          </p:cNvGraphicFramePr>
          <p:nvPr>
            <p:extLst>
              <p:ext uri="{D42A27DB-BD31-4B8C-83A1-F6EECF244321}">
                <p14:modId xmlns:p14="http://schemas.microsoft.com/office/powerpoint/2010/main" val="452018564"/>
              </p:ext>
            </p:extLst>
          </p:nvPr>
        </p:nvGraphicFramePr>
        <p:xfrm>
          <a:off x="341444" y="764705"/>
          <a:ext cx="8029582" cy="4777576"/>
        </p:xfrm>
        <a:graphic>
          <a:graphicData uri="http://schemas.openxmlformats.org/drawingml/2006/table">
            <a:tbl>
              <a:tblPr rtl="1" firstRow="1" bandRow="1">
                <a:tableStyleId>{5C22544A-7EE6-4342-B048-85BDC9FD1C3A}</a:tableStyleId>
              </a:tblPr>
              <a:tblGrid>
                <a:gridCol w="2275026"/>
                <a:gridCol w="1524000"/>
                <a:gridCol w="1524000"/>
                <a:gridCol w="2706556"/>
              </a:tblGrid>
              <a:tr h="1851496">
                <a:tc>
                  <a:txBody>
                    <a:bodyPr/>
                    <a:lstStyle/>
                    <a:p>
                      <a:pPr algn="justLow" rtl="1">
                        <a:spcAft>
                          <a:spcPts val="0"/>
                        </a:spcAft>
                      </a:pPr>
                      <a:r>
                        <a:rPr lang="ar-JO" sz="1600" b="1" dirty="0">
                          <a:effectLst/>
                          <a:latin typeface="Times New Roman"/>
                          <a:ea typeface="Times New Roman"/>
                          <a:cs typeface="Simplified Arabic"/>
                        </a:rPr>
                        <a:t>الكلور </a:t>
                      </a:r>
                      <a:r>
                        <a:rPr lang="en-US" sz="1600" b="1" dirty="0">
                          <a:effectLst/>
                          <a:latin typeface="Simplified Arabic"/>
                          <a:ea typeface="Times New Roman"/>
                        </a:rPr>
                        <a:t>CL</a:t>
                      </a:r>
                      <a:endParaRPr lang="en-US" sz="1200" dirty="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ملح الطعام </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يدخل في تركيب العصارات المعوية، له علاقة بتوازن الحامض القاعدي.</a:t>
                      </a:r>
                      <a:endParaRPr lang="en-US" sz="1200">
                        <a:effectLst/>
                        <a:latin typeface="Times New Roman"/>
                        <a:ea typeface="SimSun"/>
                      </a:endParaRPr>
                    </a:p>
                    <a:p>
                      <a:pPr algn="justLow" rtl="1">
                        <a:spcAft>
                          <a:spcPts val="0"/>
                        </a:spcAft>
                      </a:pPr>
                      <a:r>
                        <a:rPr lang="ar-JO" sz="1600" b="1">
                          <a:effectLst/>
                          <a:latin typeface="Times New Roman"/>
                          <a:ea typeface="Times New Roman"/>
                          <a:cs typeface="Simplified Arabic"/>
                        </a:rPr>
                        <a:t> </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تقلصات عضلية مؤلمة، عدم القدرة الذهنية، نقص الشهية.</a:t>
                      </a:r>
                      <a:endParaRPr lang="en-US" sz="1200">
                        <a:effectLst/>
                        <a:latin typeface="Times New Roman"/>
                        <a:ea typeface="SimSun"/>
                      </a:endParaRPr>
                    </a:p>
                  </a:txBody>
                  <a:tcPr marL="68580" marR="68580" marT="0" marB="0"/>
                </a:tc>
              </a:tr>
              <a:tr h="370840">
                <a:tc>
                  <a:txBody>
                    <a:bodyPr/>
                    <a:lstStyle/>
                    <a:p>
                      <a:pPr algn="justLow" rtl="1">
                        <a:spcAft>
                          <a:spcPts val="0"/>
                        </a:spcAft>
                      </a:pPr>
                      <a:r>
                        <a:rPr lang="ar-JO" sz="1600" b="1">
                          <a:effectLst/>
                          <a:latin typeface="Times New Roman"/>
                          <a:ea typeface="Times New Roman"/>
                          <a:cs typeface="Simplified Arabic"/>
                        </a:rPr>
                        <a:t>الصوديوم </a:t>
                      </a:r>
                      <a:r>
                        <a:rPr lang="en-US" sz="1600" b="1">
                          <a:effectLst/>
                          <a:latin typeface="Simplified Arabic"/>
                          <a:ea typeface="Times New Roman"/>
                        </a:rPr>
                        <a:t>Na </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ملح الطعام </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يدخل في توازن ألحامضي القاعدي، توازن السوائل في الجسم، له علاقة بالعمل العصبي.</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تقلصات عضلية مؤلمة، عدم القدرة الذهنية، نقص الشهية.</a:t>
                      </a:r>
                      <a:endParaRPr lang="en-US" sz="1200">
                        <a:effectLst/>
                        <a:latin typeface="Times New Roman"/>
                        <a:ea typeface="SimSun"/>
                      </a:endParaRPr>
                    </a:p>
                  </a:txBody>
                  <a:tcPr marL="68580" marR="68580" marT="0" marB="0"/>
                </a:tc>
              </a:tr>
              <a:tr h="370840">
                <a:tc>
                  <a:txBody>
                    <a:bodyPr/>
                    <a:lstStyle/>
                    <a:p>
                      <a:pPr algn="justLow" rtl="1">
                        <a:spcAft>
                          <a:spcPts val="0"/>
                        </a:spcAft>
                      </a:pPr>
                      <a:r>
                        <a:rPr lang="ar-JO" sz="1600" b="1">
                          <a:effectLst/>
                          <a:latin typeface="Times New Roman"/>
                          <a:ea typeface="Times New Roman"/>
                          <a:cs typeface="Simplified Arabic"/>
                        </a:rPr>
                        <a:t>الحديد </a:t>
                      </a:r>
                      <a:r>
                        <a:rPr lang="en-US" sz="1600" b="1">
                          <a:effectLst/>
                          <a:latin typeface="Simplified Arabic"/>
                          <a:ea typeface="Times New Roman"/>
                        </a:rPr>
                        <a:t>Fe</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البيض، اللحوم، الحبوب المتكاملة، الخضروات.</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يدخل في تركيب الهيموجلوبين، الأنزيمات التي لها علاقة </a:t>
                      </a:r>
                      <a:endParaRPr lang="en-US" sz="120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فقر الدم، الضعف، قلة المناعة ضد الالتهابات.</a:t>
                      </a:r>
                      <a:endParaRPr lang="en-US" sz="1200">
                        <a:effectLst/>
                        <a:latin typeface="Times New Roman"/>
                        <a:ea typeface="SimSun"/>
                      </a:endParaRPr>
                    </a:p>
                  </a:txBody>
                  <a:tcPr marL="68580" marR="68580" marT="0" marB="0"/>
                </a:tc>
              </a:tr>
              <a:tr h="370840">
                <a:tc>
                  <a:txBody>
                    <a:bodyPr/>
                    <a:lstStyle/>
                    <a:p>
                      <a:pPr algn="justLow" rtl="1">
                        <a:spcAft>
                          <a:spcPts val="0"/>
                        </a:spcAft>
                      </a:pPr>
                      <a:r>
                        <a:rPr lang="ar-JO" sz="1600" b="1" dirty="0">
                          <a:effectLst/>
                          <a:latin typeface="Times New Roman"/>
                          <a:ea typeface="Times New Roman"/>
                          <a:cs typeface="Simplified Arabic"/>
                        </a:rPr>
                        <a:t>اليود </a:t>
                      </a:r>
                      <a:r>
                        <a:rPr lang="en-US" sz="1600" b="1" dirty="0">
                          <a:effectLst/>
                          <a:latin typeface="Simplified Arabic"/>
                          <a:ea typeface="Times New Roman"/>
                        </a:rPr>
                        <a:t>I</a:t>
                      </a:r>
                      <a:endParaRPr lang="en-US" sz="1200" dirty="0">
                        <a:effectLst/>
                        <a:latin typeface="Times New Roman"/>
                        <a:ea typeface="SimSun"/>
                      </a:endParaRPr>
                    </a:p>
                  </a:txBody>
                  <a:tcPr marL="68580" marR="68580" marT="0" marB="0"/>
                </a:tc>
                <a:tc>
                  <a:txBody>
                    <a:bodyPr/>
                    <a:lstStyle/>
                    <a:p>
                      <a:pPr algn="justLow" rtl="1">
                        <a:spcAft>
                          <a:spcPts val="0"/>
                        </a:spcAft>
                      </a:pPr>
                      <a:r>
                        <a:rPr lang="ar-JO" sz="1600" b="1" dirty="0">
                          <a:effectLst/>
                          <a:latin typeface="Times New Roman"/>
                          <a:ea typeface="Times New Roman"/>
                          <a:cs typeface="Simplified Arabic"/>
                        </a:rPr>
                        <a:t>السمك، منتجات الحليب، كثير من الخضروات.</a:t>
                      </a:r>
                      <a:endParaRPr lang="en-US" sz="1200" dirty="0">
                        <a:effectLst/>
                        <a:latin typeface="Times New Roman"/>
                        <a:ea typeface="SimSun"/>
                      </a:endParaRPr>
                    </a:p>
                  </a:txBody>
                  <a:tcPr marL="68580" marR="68580" marT="0" marB="0"/>
                </a:tc>
                <a:tc>
                  <a:txBody>
                    <a:bodyPr/>
                    <a:lstStyle/>
                    <a:p>
                      <a:pPr algn="justLow" rtl="1">
                        <a:spcAft>
                          <a:spcPts val="0"/>
                        </a:spcAft>
                      </a:pPr>
                      <a:r>
                        <a:rPr lang="ar-JO" sz="1600" b="1">
                          <a:effectLst/>
                          <a:latin typeface="Times New Roman"/>
                          <a:ea typeface="Times New Roman"/>
                          <a:cs typeface="Simplified Arabic"/>
                        </a:rPr>
                        <a:t>في تركيب هرمون الثيروكسين.</a:t>
                      </a:r>
                      <a:endParaRPr lang="en-US" sz="1200">
                        <a:effectLst/>
                        <a:latin typeface="Times New Roman"/>
                        <a:ea typeface="SimSun"/>
                      </a:endParaRPr>
                    </a:p>
                  </a:txBody>
                  <a:tcPr marL="68580" marR="68580" marT="0" marB="0"/>
                </a:tc>
                <a:tc>
                  <a:txBody>
                    <a:bodyPr/>
                    <a:lstStyle/>
                    <a:p>
                      <a:pPr algn="justLow" rtl="1">
                        <a:spcAft>
                          <a:spcPts val="0"/>
                        </a:spcAft>
                      </a:pPr>
                      <a:r>
                        <a:rPr lang="ar-JO" sz="1600" b="1" dirty="0">
                          <a:effectLst/>
                          <a:latin typeface="Times New Roman"/>
                          <a:ea typeface="Times New Roman"/>
                          <a:cs typeface="Simplified Arabic"/>
                        </a:rPr>
                        <a:t>يؤدي إلى مرض تضخم الغدة الدرقية.</a:t>
                      </a:r>
                      <a:endParaRPr lang="en-US" sz="1200" dirty="0">
                        <a:effectLst/>
                        <a:latin typeface="Times New Roman"/>
                        <a:ea typeface="SimSun"/>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24-Mar-21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4</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462</TotalTime>
  <Words>270</Words>
  <Application>Microsoft Office PowerPoint</Application>
  <PresentationFormat>عرض على الشاشة (3:4)‏</PresentationFormat>
  <Paragraphs>53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Concourse</vt:lpstr>
      <vt:lpstr>الاملاح المعدنية  .....2 </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106</cp:revision>
  <dcterms:created xsi:type="dcterms:W3CDTF">2017-10-26T15:09:56Z</dcterms:created>
  <dcterms:modified xsi:type="dcterms:W3CDTF">2021-03-24T15:17:44Z</dcterms:modified>
</cp:coreProperties>
</file>