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0" r:id="rId2"/>
    <p:sldId id="281" r:id="rId3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18/05/1446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Decision to advertise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19" t="40674" r="7292" b="23017"/>
          <a:stretch/>
        </p:blipFill>
        <p:spPr bwMode="auto">
          <a:xfrm>
            <a:off x="683568" y="1556792"/>
            <a:ext cx="7560840" cy="43924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31929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Decision to reduce price 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dirty="0"/>
              <a:t>Having decided not to advertise, Emma is contemplating whether to reduce the selling price to $175. At this price, she thinks she will sell 50 units. Should Emma reduce the selling </a:t>
            </a:r>
            <a:r>
              <a:rPr lang="en-US" sz="2000" dirty="0" smtClean="0"/>
              <a:t>price?</a:t>
            </a:r>
          </a:p>
          <a:p>
            <a:pPr marL="0" indent="0" algn="l" rtl="0">
              <a:buNone/>
            </a:pPr>
            <a:r>
              <a:rPr lang="en-US" sz="2000" dirty="0" smtClean="0"/>
              <a:t>                  </a:t>
            </a:r>
            <a:r>
              <a:rPr lang="en-US" sz="2000" b="1" u="sng" dirty="0"/>
              <a:t>Not </a:t>
            </a:r>
            <a:r>
              <a:rPr lang="en-US" sz="2000" b="1" u="sng" dirty="0" smtClean="0"/>
              <a:t>Reduce</a:t>
            </a:r>
            <a:r>
              <a:rPr lang="en-US" sz="2000" b="1" dirty="0" smtClean="0"/>
              <a:t>                                                   </a:t>
            </a:r>
            <a:r>
              <a:rPr lang="en-US" sz="2000" b="1" u="sng" dirty="0" smtClean="0"/>
              <a:t>Reduce Price</a:t>
            </a:r>
          </a:p>
          <a:p>
            <a:pPr marL="0" indent="0" algn="l" rtl="0">
              <a:buNone/>
            </a:pPr>
            <a:endParaRPr lang="en-US" sz="2000" b="1" u="sng" dirty="0"/>
          </a:p>
          <a:p>
            <a:pPr marL="0" indent="0" algn="l" rtl="0">
              <a:buNone/>
            </a:pPr>
            <a:r>
              <a:rPr lang="en-US" sz="1800" dirty="0" smtClean="0"/>
              <a:t>Rev (40x200)                  8,000                           Rev(50x175)                       8,750</a:t>
            </a:r>
          </a:p>
          <a:p>
            <a:pPr marL="0" indent="0" algn="l" rtl="0">
              <a:buNone/>
            </a:pPr>
            <a:r>
              <a:rPr lang="en-US" sz="1800" u="sng" dirty="0" smtClean="0"/>
              <a:t>V</a:t>
            </a:r>
            <a:r>
              <a:rPr lang="en-US" sz="1800" u="sng" dirty="0"/>
              <a:t>. </a:t>
            </a:r>
            <a:r>
              <a:rPr lang="en-US" sz="1800" u="sng" dirty="0" smtClean="0"/>
              <a:t>cost(40x120</a:t>
            </a:r>
            <a:r>
              <a:rPr lang="en-US" sz="1800" dirty="0"/>
              <a:t>)          </a:t>
            </a:r>
            <a:r>
              <a:rPr lang="en-US" sz="1800" dirty="0" smtClean="0"/>
              <a:t>    (</a:t>
            </a:r>
            <a:r>
              <a:rPr lang="en-US" sz="1800" u="sng" dirty="0" smtClean="0"/>
              <a:t>4,800)</a:t>
            </a:r>
            <a:r>
              <a:rPr lang="en-US" sz="1800" dirty="0" smtClean="0"/>
              <a:t>                         </a:t>
            </a:r>
            <a:r>
              <a:rPr lang="en-US" sz="1800" u="sng" dirty="0" smtClean="0"/>
              <a:t>Cost(50x120)</a:t>
            </a:r>
            <a:r>
              <a:rPr lang="en-US" sz="1800" dirty="0" smtClean="0"/>
              <a:t>                    </a:t>
            </a:r>
            <a:r>
              <a:rPr lang="en-US" sz="1800" u="sng" dirty="0" smtClean="0"/>
              <a:t> 6,000</a:t>
            </a:r>
            <a:endParaRPr lang="en-US" sz="1800" u="sng" dirty="0"/>
          </a:p>
          <a:p>
            <a:pPr marL="0" indent="0" algn="l" rtl="0">
              <a:buNone/>
            </a:pPr>
            <a:r>
              <a:rPr lang="en-US" sz="1800" dirty="0"/>
              <a:t>Contribution </a:t>
            </a:r>
            <a:r>
              <a:rPr lang="en-US" sz="1800"/>
              <a:t>Margin  </a:t>
            </a:r>
            <a:r>
              <a:rPr lang="en-US" sz="1800" smtClean="0"/>
              <a:t>   3,200                          </a:t>
            </a:r>
            <a:r>
              <a:rPr lang="en-US" sz="1800" dirty="0" smtClean="0"/>
              <a:t>contribution margin          2,750</a:t>
            </a:r>
            <a:endParaRPr lang="en-US" sz="1800" dirty="0"/>
          </a:p>
          <a:p>
            <a:pPr marL="0" indent="0" algn="l" rtl="0">
              <a:buNone/>
            </a:pPr>
            <a:r>
              <a:rPr lang="en-US" sz="1800" u="sng" dirty="0"/>
              <a:t>Fixed cost</a:t>
            </a:r>
            <a:r>
              <a:rPr lang="en-US" sz="1800" dirty="0"/>
              <a:t>                      </a:t>
            </a:r>
            <a:r>
              <a:rPr lang="en-US" sz="1800" dirty="0" smtClean="0"/>
              <a:t>  </a:t>
            </a:r>
            <a:r>
              <a:rPr lang="en-US" sz="1800" u="sng" dirty="0" smtClean="0"/>
              <a:t>(,2000)</a:t>
            </a:r>
            <a:r>
              <a:rPr lang="en-US" sz="1800" dirty="0" smtClean="0"/>
              <a:t>                       </a:t>
            </a:r>
            <a:r>
              <a:rPr lang="en-US" sz="1800" u="sng" dirty="0" smtClean="0"/>
              <a:t> Fixed cost  </a:t>
            </a:r>
            <a:r>
              <a:rPr lang="en-US" sz="1800" dirty="0" smtClean="0"/>
              <a:t>                         </a:t>
            </a:r>
            <a:r>
              <a:rPr lang="en-US" sz="1800" u="sng" dirty="0" smtClean="0"/>
              <a:t> 2,000</a:t>
            </a:r>
            <a:endParaRPr lang="en-US" sz="1800" u="sng" dirty="0"/>
          </a:p>
          <a:p>
            <a:pPr marL="0" indent="0" algn="l" rtl="0">
              <a:buNone/>
            </a:pPr>
            <a:r>
              <a:rPr lang="en-US" sz="1800" b="1" dirty="0">
                <a:solidFill>
                  <a:srgbClr val="002060"/>
                </a:solidFill>
              </a:rPr>
              <a:t>Gain                 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 1,200                              Gain                                  750</a:t>
            </a:r>
            <a:endParaRPr lang="en-US" sz="1800" b="1" u="sng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r>
              <a:rPr lang="en-US" sz="2000" dirty="0"/>
              <a:t>Emma could also </a:t>
            </a:r>
            <a:r>
              <a:rPr lang="en-US" sz="2000" dirty="0" smtClean="0"/>
              <a:t>ask: how many units should Emma sell at a price of 175 and continue to earn </a:t>
            </a:r>
            <a:r>
              <a:rPr lang="en-US" sz="2000" b="1" dirty="0" smtClean="0">
                <a:solidFill>
                  <a:srgbClr val="002060"/>
                </a:solidFill>
              </a:rPr>
              <a:t>1,200?</a:t>
            </a:r>
            <a:endParaRPr lang="en-US" sz="2000" b="1" dirty="0">
              <a:solidFill>
                <a:srgbClr val="002060"/>
              </a:solidFill>
            </a:endParaRPr>
          </a:p>
        </p:txBody>
      </p:sp>
      <p:cxnSp>
        <p:nvCxnSpPr>
          <p:cNvPr id="5" name="رابط مستقيم 4"/>
          <p:cNvCxnSpPr/>
          <p:nvPr/>
        </p:nvCxnSpPr>
        <p:spPr>
          <a:xfrm>
            <a:off x="4139952" y="2420888"/>
            <a:ext cx="0" cy="26642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71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4904</TotalTime>
  <Words>108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Decision to advertise</vt:lpstr>
      <vt:lpstr>Decision to reduce price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240</cp:revision>
  <cp:lastPrinted>2020-10-02T18:57:05Z</cp:lastPrinted>
  <dcterms:created xsi:type="dcterms:W3CDTF">2020-09-18T07:15:41Z</dcterms:created>
  <dcterms:modified xsi:type="dcterms:W3CDTF">2024-11-19T06:18:06Z</dcterms:modified>
</cp:coreProperties>
</file>