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76" r:id="rId3"/>
    <p:sldId id="280" r:id="rId4"/>
    <p:sldId id="257" r:id="rId5"/>
    <p:sldId id="258" r:id="rId6"/>
    <p:sldId id="259" r:id="rId7"/>
    <p:sldId id="260" r:id="rId8"/>
    <p:sldId id="262" r:id="rId9"/>
    <p:sldId id="263" r:id="rId10"/>
    <p:sldId id="268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829" autoAdjust="0"/>
  </p:normalViewPr>
  <p:slideViewPr>
    <p:cSldViewPr>
      <p:cViewPr varScale="1">
        <p:scale>
          <a:sx n="68" d="100"/>
          <a:sy n="68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8B957E-E1F7-4494-AF89-78505BED291B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9A8B8-6E0C-483C-934B-380E5467C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25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Retrieve</a:t>
            </a:r>
            <a:r>
              <a:rPr lang="en-US" baseline="0" dirty="0"/>
              <a:t> employee first name, employee id , the department name for all employees who are working at some department.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Retrieve</a:t>
            </a:r>
            <a:r>
              <a:rPr lang="en-US" baseline="0" dirty="0"/>
              <a:t> employee first name, employee id , the department name for all employees. note: if some employees are not working at some department, their information should be retrieved also.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/>
              <a:t>Retrieve the department name, and the country at which the department is located for all departments.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baseline="0" dirty="0"/>
          </a:p>
          <a:p>
            <a:pPr marL="171450" indent="-171450">
              <a:buFontTx/>
              <a:buChar char="-"/>
            </a:pPr>
            <a:endParaRPr lang="en-US" baseline="0" dirty="0"/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9A8B8-6E0C-483C-934B-380E5467C63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638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9A8B8-6E0C-483C-934B-380E5467C63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054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9A8B8-6E0C-483C-934B-380E5467C63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35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SQL (DML)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585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SQL ANY and ALL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ANY operator returns true if any of the </a:t>
            </a:r>
            <a:r>
              <a:rPr lang="en-US" dirty="0" err="1"/>
              <a:t>subquery</a:t>
            </a:r>
            <a:r>
              <a:rPr lang="en-US" dirty="0"/>
              <a:t> values meet the condition.</a:t>
            </a:r>
          </a:p>
          <a:p>
            <a:endParaRPr lang="en-US" dirty="0"/>
          </a:p>
          <a:p>
            <a:r>
              <a:rPr lang="en-US" dirty="0"/>
              <a:t>The ALL operator returns true if all of the </a:t>
            </a:r>
            <a:r>
              <a:rPr lang="en-US" dirty="0" err="1"/>
              <a:t>subquery</a:t>
            </a:r>
            <a:r>
              <a:rPr lang="en-US" dirty="0"/>
              <a:t> values meet the condition.</a:t>
            </a:r>
          </a:p>
          <a:p>
            <a:endParaRPr lang="en-US" dirty="0"/>
          </a:p>
          <a:p>
            <a:r>
              <a:rPr lang="en-US" sz="2400" dirty="0">
                <a:latin typeface="Courier New" pitchFamily="49" charset="0"/>
                <a:cs typeface="Courier New" pitchFamily="49" charset="0"/>
              </a:rPr>
              <a:t>SELECT </a:t>
            </a:r>
            <a:r>
              <a:rPr lang="en-US" sz="2400" i="1" dirty="0" err="1">
                <a:latin typeface="Courier New" pitchFamily="49" charset="0"/>
                <a:cs typeface="Courier New" pitchFamily="49" charset="0"/>
              </a:rPr>
              <a:t>column_name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(s)</a:t>
            </a: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r>
              <a:rPr lang="en-US" sz="2400" dirty="0">
                <a:latin typeface="Courier New" pitchFamily="49" charset="0"/>
                <a:cs typeface="Courier New" pitchFamily="49" charset="0"/>
              </a:rPr>
              <a:t>FROM </a:t>
            </a:r>
            <a:r>
              <a:rPr lang="en-US" sz="2400" i="1" dirty="0" err="1">
                <a:latin typeface="Courier New" pitchFamily="49" charset="0"/>
                <a:cs typeface="Courier New" pitchFamily="49" charset="0"/>
              </a:rPr>
              <a:t>table_name</a:t>
            </a: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r>
              <a:rPr lang="en-US" sz="2400" dirty="0">
                <a:latin typeface="Courier New" pitchFamily="49" charset="0"/>
                <a:cs typeface="Courier New" pitchFamily="49" charset="0"/>
              </a:rPr>
              <a:t>WHERE </a:t>
            </a:r>
            <a:r>
              <a:rPr lang="en-US" sz="2400" i="1" dirty="0" err="1">
                <a:latin typeface="Courier New" pitchFamily="49" charset="0"/>
                <a:cs typeface="Courier New" pitchFamily="49" charset="0"/>
              </a:rPr>
              <a:t>column_name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 operator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 ANY</a:t>
            </a: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r>
              <a:rPr lang="en-US" sz="2400" dirty="0">
                <a:latin typeface="Courier New" pitchFamily="49" charset="0"/>
                <a:cs typeface="Courier New" pitchFamily="49" charset="0"/>
              </a:rPr>
              <a:t>(SELECT </a:t>
            </a:r>
            <a:r>
              <a:rPr lang="en-US" sz="2400" i="1" dirty="0" err="1">
                <a:latin typeface="Courier New" pitchFamily="49" charset="0"/>
                <a:cs typeface="Courier New" pitchFamily="49" charset="0"/>
              </a:rPr>
              <a:t>column_name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FROM </a:t>
            </a:r>
            <a:r>
              <a:rPr lang="en-US" sz="2400" i="1" dirty="0" err="1">
                <a:latin typeface="Courier New" pitchFamily="49" charset="0"/>
                <a:cs typeface="Courier New" pitchFamily="49" charset="0"/>
              </a:rPr>
              <a:t>table_name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 WHERE 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condition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r>
              <a:rPr lang="en-US" sz="2000" b="1" dirty="0"/>
              <a:t>Note:</a:t>
            </a:r>
            <a:r>
              <a:rPr lang="en-US" sz="2000" dirty="0"/>
              <a:t> The operator must be a standard comparison operator (=, &lt;&gt;, !=, &gt;, &gt;=, &lt;, or &lt;=).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596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EX: </a:t>
            </a:r>
          </a:p>
          <a:p>
            <a:pPr lvl="1"/>
            <a:r>
              <a:rPr lang="en-US" sz="2000" dirty="0">
                <a:latin typeface="Courier New" pitchFamily="49" charset="0"/>
                <a:cs typeface="Courier New" pitchFamily="49" charset="0"/>
              </a:rPr>
              <a:t>SELECT 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ProductName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>
                <a:latin typeface="Courier New" pitchFamily="49" charset="0"/>
                <a:cs typeface="Courier New" pitchFamily="49" charset="0"/>
              </a:rPr>
              <a:t>FROM Products 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>
                <a:latin typeface="Courier New" pitchFamily="49" charset="0"/>
                <a:cs typeface="Courier New" pitchFamily="49" charset="0"/>
              </a:rPr>
              <a:t>WHERE 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ProductID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 ANY (SELECT 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ProductID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 FROM 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OrderDetails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 WHERE Quantity = 10);</a:t>
            </a:r>
          </a:p>
          <a:p>
            <a:pPr lvl="1"/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182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SQL GROUP BY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GROUP BY statement is often used with aggregate functions (COUNT, MAX, MIN, SUM, AVG) to group the result set by one or more columns.</a:t>
            </a:r>
          </a:p>
          <a:p>
            <a:pPr marL="0" indent="0">
              <a:buNone/>
            </a:pPr>
            <a:endParaRPr lang="en-US" dirty="0"/>
          </a:p>
          <a:p>
            <a:r>
              <a:rPr lang="ar-SA" altLang="ar-SA" sz="3200" dirty="0">
                <a:latin typeface="+mn-lt"/>
              </a:rPr>
              <a:t>The GROUP BY statement groups rows that have the same values into summary rows, like "find the number of customers in each country" </a:t>
            </a:r>
          </a:p>
          <a:p>
            <a:endParaRPr lang="en-US" dirty="0"/>
          </a:p>
          <a:p>
            <a:r>
              <a:rPr lang="en-US" dirty="0"/>
              <a:t>select avg(salary),</a:t>
            </a:r>
            <a:r>
              <a:rPr lang="en-US" dirty="0" err="1"/>
              <a:t>department_id</a:t>
            </a:r>
            <a:r>
              <a:rPr lang="en-US" dirty="0"/>
              <a:t> from employees group by(</a:t>
            </a:r>
            <a:r>
              <a:rPr lang="en-US" dirty="0" err="1"/>
              <a:t>department_id</a:t>
            </a:r>
            <a:r>
              <a:rPr lang="en-US" dirty="0"/>
              <a:t>);</a:t>
            </a:r>
          </a:p>
          <a:p>
            <a:pPr marL="800100" lvl="2" indent="0">
              <a:buNone/>
            </a:pPr>
            <a:r>
              <a:rPr lang="en-US" sz="1400" dirty="0"/>
              <a:t>AVG(SALARY)     DEPARTMENT_ID</a:t>
            </a:r>
          </a:p>
          <a:p>
            <a:pPr marL="800100" lvl="2" indent="0">
              <a:buNone/>
            </a:pPr>
            <a:r>
              <a:rPr lang="en-US" sz="1400" dirty="0"/>
              <a:t>-----------               -------------</a:t>
            </a:r>
          </a:p>
          <a:p>
            <a:pPr marL="800100" lvl="2" indent="0">
              <a:buNone/>
            </a:pPr>
            <a:r>
              <a:rPr lang="en-US" sz="1400" dirty="0"/>
              <a:t> 8601.33333       100</a:t>
            </a:r>
          </a:p>
          <a:p>
            <a:pPr marL="800100" lvl="2" indent="0">
              <a:buNone/>
            </a:pPr>
            <a:r>
              <a:rPr lang="en-US" sz="1400" dirty="0"/>
              <a:t> 4150                   30</a:t>
            </a:r>
          </a:p>
          <a:p>
            <a:pPr marL="800100" lvl="2" indent="0">
              <a:buNone/>
            </a:pPr>
            <a:r>
              <a:rPr lang="en-US" sz="1400" dirty="0"/>
              <a:t> 7000</a:t>
            </a:r>
          </a:p>
          <a:p>
            <a:pPr marL="800100" lvl="2" indent="0">
              <a:buNone/>
            </a:pPr>
            <a:r>
              <a:rPr lang="en-US" sz="1400" dirty="0"/>
              <a:t> 19333.3333       90</a:t>
            </a:r>
          </a:p>
          <a:p>
            <a:pPr marL="800100" lvl="2" indent="0">
              <a:buNone/>
            </a:pPr>
            <a:r>
              <a:rPr lang="en-US" sz="1400" dirty="0"/>
              <a:t> 9500                   20</a:t>
            </a:r>
          </a:p>
          <a:p>
            <a:pPr marL="800100" lvl="2" indent="0">
              <a:buNone/>
            </a:pPr>
            <a:r>
              <a:rPr lang="en-US" sz="1400" dirty="0"/>
              <a:t> 10000                 70</a:t>
            </a:r>
          </a:p>
          <a:p>
            <a:pPr marL="800100" lvl="2" indent="0">
              <a:buNone/>
            </a:pPr>
            <a:r>
              <a:rPr lang="en-US" sz="1400" dirty="0"/>
              <a:t> 10154                110</a:t>
            </a:r>
          </a:p>
          <a:p>
            <a:pPr marL="800100" lvl="2" indent="0">
              <a:buNone/>
            </a:pPr>
            <a:r>
              <a:rPr lang="en-US" sz="1400" dirty="0"/>
              <a:t> 3475.55556       50</a:t>
            </a:r>
          </a:p>
          <a:p>
            <a:pPr marL="800100" lvl="2" indent="0">
              <a:buNone/>
            </a:pPr>
            <a:r>
              <a:rPr lang="en-US" sz="1400" dirty="0"/>
              <a:t> 8955.88235       80</a:t>
            </a:r>
          </a:p>
          <a:p>
            <a:pPr marL="800100" lvl="2" indent="0">
              <a:buNone/>
            </a:pPr>
            <a:r>
              <a:rPr lang="en-US" sz="1400" dirty="0"/>
              <a:t> 6500                   40</a:t>
            </a:r>
          </a:p>
          <a:p>
            <a:pPr marL="800100" lvl="2" indent="0">
              <a:buNone/>
            </a:pPr>
            <a:r>
              <a:rPr lang="en-US" sz="1400" dirty="0"/>
              <a:t> 5760                  60</a:t>
            </a:r>
          </a:p>
          <a:p>
            <a:pPr marL="800100" lvl="2" indent="0">
              <a:buNone/>
            </a:pPr>
            <a:r>
              <a:rPr lang="en-US" sz="1400" dirty="0"/>
              <a:t> 4400                  10</a:t>
            </a:r>
          </a:p>
        </p:txBody>
      </p:sp>
    </p:spTree>
    <p:extLst>
      <p:ext uri="{BB962C8B-B14F-4D97-AF65-F5344CB8AC3E}">
        <p14:creationId xmlns:p14="http://schemas.microsoft.com/office/powerpoint/2010/main" val="1122184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select count(*), extract( year from hire_date) from employees group by extract(year from hire_date);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COUNT(*)   EXTRACT(YEAR FROM HIRE_DATE)</a:t>
            </a:r>
          </a:p>
          <a:p>
            <a:pPr marL="0" indent="0">
              <a:buNone/>
            </a:pPr>
            <a:r>
              <a:rPr lang="en-US" dirty="0"/>
              <a:t>----------          --------------------------</a:t>
            </a:r>
          </a:p>
          <a:p>
            <a:pPr marL="0" indent="0">
              <a:buNone/>
            </a:pPr>
            <a:r>
              <a:rPr lang="en-US" dirty="0"/>
              <a:t>        29                      2005</a:t>
            </a:r>
          </a:p>
          <a:p>
            <a:pPr marL="0" indent="0">
              <a:buNone/>
            </a:pPr>
            <a:r>
              <a:rPr lang="en-US" dirty="0"/>
              <a:t>         1                       2001</a:t>
            </a:r>
          </a:p>
          <a:p>
            <a:pPr marL="0" indent="0">
              <a:buNone/>
            </a:pPr>
            <a:r>
              <a:rPr lang="en-US" dirty="0"/>
              <a:t>        24                      2006</a:t>
            </a:r>
          </a:p>
          <a:p>
            <a:pPr marL="0" indent="0">
              <a:buNone/>
            </a:pPr>
            <a:r>
              <a:rPr lang="en-US" dirty="0"/>
              <a:t>        19                      2007</a:t>
            </a:r>
          </a:p>
          <a:p>
            <a:pPr marL="0" indent="0">
              <a:buNone/>
            </a:pPr>
            <a:r>
              <a:rPr lang="en-US" dirty="0"/>
              <a:t>         6                       2003</a:t>
            </a:r>
          </a:p>
          <a:p>
            <a:pPr marL="0" indent="0">
              <a:buNone/>
            </a:pPr>
            <a:r>
              <a:rPr lang="en-US" dirty="0"/>
              <a:t>        10                      2004</a:t>
            </a:r>
          </a:p>
          <a:p>
            <a:pPr marL="0" indent="0">
              <a:buNone/>
            </a:pPr>
            <a:r>
              <a:rPr lang="en-US" dirty="0"/>
              <a:t>         7                       2002</a:t>
            </a:r>
          </a:p>
          <a:p>
            <a:pPr marL="0" indent="0">
              <a:buNone/>
            </a:pPr>
            <a:r>
              <a:rPr lang="en-US" dirty="0"/>
              <a:t>        11                      2008</a:t>
            </a:r>
          </a:p>
        </p:txBody>
      </p:sp>
    </p:spTree>
    <p:extLst>
      <p:ext uri="{BB962C8B-B14F-4D97-AF65-F5344CB8AC3E}">
        <p14:creationId xmlns:p14="http://schemas.microsoft.com/office/powerpoint/2010/main" val="281917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SQL JOIN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JOIN clause is used to combine rows from two or more tables, based on a related column between them.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Ex. 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departments.department_name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locations.street_address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 from departments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join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locations on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departments.location_ID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locations.location_id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997452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Different Types of SQL JOINs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(INNER) JOIN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 Returns records that have matching values in both tables.</a:t>
            </a:r>
          </a:p>
          <a:p>
            <a:pPr lvl="1"/>
            <a:endParaRPr lang="en-US" dirty="0"/>
          </a:p>
          <a:p>
            <a:r>
              <a:rPr lang="en-US" b="1" dirty="0"/>
              <a:t>LEFT (OUTER) JOIN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Return all records from the left table, and the matched records from the right table.</a:t>
            </a:r>
          </a:p>
          <a:p>
            <a:pPr lvl="1"/>
            <a:endParaRPr lang="en-US" dirty="0"/>
          </a:p>
          <a:p>
            <a:r>
              <a:rPr lang="en-US" b="1" dirty="0"/>
              <a:t>RIGHT (OUTER) JOIN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Return all records from the right table, and the matched records from the left table.</a:t>
            </a:r>
          </a:p>
          <a:p>
            <a:pPr lvl="1"/>
            <a:endParaRPr lang="en-US" dirty="0"/>
          </a:p>
          <a:p>
            <a:r>
              <a:rPr lang="en-US" b="1" dirty="0"/>
              <a:t>FULL (OUTER) JOIN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 Return all records when there is a match in either left or right table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318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Different Types of SQL JOINs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261929"/>
            <a:ext cx="5477664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2781" y="3930353"/>
            <a:ext cx="5326083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3285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SQL Self JOIN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self JOIN is a regular join, but the table is joined with itself.</a:t>
            </a:r>
          </a:p>
          <a:p>
            <a:endParaRPr lang="en-US" sz="2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600" dirty="0">
                <a:latin typeface="Courier New" pitchFamily="49" charset="0"/>
                <a:cs typeface="Courier New" pitchFamily="49" charset="0"/>
              </a:rPr>
              <a:t>SELECT </a:t>
            </a:r>
            <a:r>
              <a:rPr lang="en-US" sz="2600" dirty="0" err="1">
                <a:latin typeface="Courier New" pitchFamily="49" charset="0"/>
                <a:cs typeface="Courier New" pitchFamily="49" charset="0"/>
              </a:rPr>
              <a:t>column_name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(s)</a:t>
            </a:r>
            <a:br>
              <a:rPr lang="en-US" sz="2600" dirty="0">
                <a:latin typeface="Courier New" pitchFamily="49" charset="0"/>
                <a:cs typeface="Courier New" pitchFamily="49" charset="0"/>
              </a:rPr>
            </a:br>
            <a:r>
              <a:rPr lang="en-US" sz="2600" dirty="0">
                <a:latin typeface="Courier New" pitchFamily="49" charset="0"/>
                <a:cs typeface="Courier New" pitchFamily="49" charset="0"/>
              </a:rPr>
              <a:t>FROM table1 T1 join table1 T2</a:t>
            </a:r>
            <a:br>
              <a:rPr lang="en-US" sz="2600" dirty="0">
                <a:latin typeface="Courier New" pitchFamily="49" charset="0"/>
                <a:cs typeface="Courier New" pitchFamily="49" charset="0"/>
              </a:rPr>
            </a:br>
            <a:r>
              <a:rPr lang="en-US" sz="2600" dirty="0">
                <a:latin typeface="Courier New" pitchFamily="49" charset="0"/>
                <a:cs typeface="Courier New" pitchFamily="49" charset="0"/>
              </a:rPr>
              <a:t>on T1.column_name = T2.column_name;</a:t>
            </a:r>
          </a:p>
          <a:p>
            <a:endParaRPr lang="en-US" sz="2600" dirty="0">
              <a:latin typeface="Courier New" pitchFamily="49" charset="0"/>
              <a:cs typeface="Courier New" pitchFamily="49" charset="0"/>
            </a:endParaRPr>
          </a:p>
          <a:p>
            <a:endParaRPr lang="en-US" sz="2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600" dirty="0">
                <a:latin typeface="Courier New" pitchFamily="49" charset="0"/>
                <a:cs typeface="Courier New" pitchFamily="49" charset="0"/>
              </a:rPr>
              <a:t>SELECT </a:t>
            </a:r>
            <a:r>
              <a:rPr lang="en-US" sz="2600" dirty="0" err="1">
                <a:latin typeface="Courier New" pitchFamily="49" charset="0"/>
                <a:cs typeface="Courier New" pitchFamily="49" charset="0"/>
              </a:rPr>
              <a:t>column_name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(s)</a:t>
            </a:r>
            <a:br>
              <a:rPr lang="en-US" sz="2600" dirty="0">
                <a:latin typeface="Courier New" pitchFamily="49" charset="0"/>
                <a:cs typeface="Courier New" pitchFamily="49" charset="0"/>
              </a:rPr>
            </a:br>
            <a:r>
              <a:rPr lang="en-US" sz="2600" dirty="0">
                <a:latin typeface="Courier New" pitchFamily="49" charset="0"/>
                <a:cs typeface="Courier New" pitchFamily="49" charset="0"/>
              </a:rPr>
              <a:t>FROM table1 T1, table1 T2</a:t>
            </a:r>
            <a:br>
              <a:rPr lang="en-US" sz="2600" dirty="0">
                <a:latin typeface="Courier New" pitchFamily="49" charset="0"/>
                <a:cs typeface="Courier New" pitchFamily="49" charset="0"/>
              </a:rPr>
            </a:br>
            <a:r>
              <a:rPr lang="en-US" sz="2600" dirty="0">
                <a:latin typeface="Courier New" pitchFamily="49" charset="0"/>
                <a:cs typeface="Courier New" pitchFamily="49" charset="0"/>
              </a:rPr>
              <a:t>WHERE condition;</a:t>
            </a:r>
          </a:p>
          <a:p>
            <a:endParaRPr lang="en-US" sz="26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957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SQL UNION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UNION operator is used to combine the result-set of two or more SELECT statements.</a:t>
            </a:r>
          </a:p>
          <a:p>
            <a:endParaRPr lang="en-US" dirty="0"/>
          </a:p>
          <a:p>
            <a:pPr lvl="1"/>
            <a:r>
              <a:rPr lang="en-US" dirty="0"/>
              <a:t>Each SELECT statement within UNION must have the same number of columns</a:t>
            </a:r>
          </a:p>
          <a:p>
            <a:pPr lvl="1"/>
            <a:r>
              <a:rPr lang="en-US" dirty="0"/>
              <a:t>The columns must also have similar data types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The UNION operator selects only distinct values by default. To allow duplicate values, use UNION ALL: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389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>The SQL UNION / UNION ALL </a:t>
            </a:r>
            <a:r>
              <a:rPr lang="en-US" dirty="0" err="1"/>
              <a:t>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ourier New" pitchFamily="49" charset="0"/>
                <a:cs typeface="Courier New" pitchFamily="49" charset="0"/>
              </a:rPr>
              <a:t>SELECT </a:t>
            </a:r>
            <a:r>
              <a:rPr lang="en-US" sz="2800" i="1" dirty="0" err="1">
                <a:latin typeface="Courier New" pitchFamily="49" charset="0"/>
                <a:cs typeface="Courier New" pitchFamily="49" charset="0"/>
              </a:rPr>
              <a:t>column_name</a:t>
            </a:r>
            <a:r>
              <a:rPr lang="en-US" sz="2800" i="1" dirty="0">
                <a:latin typeface="Courier New" pitchFamily="49" charset="0"/>
                <a:cs typeface="Courier New" pitchFamily="49" charset="0"/>
              </a:rPr>
              <a:t>(s)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 FROM </a:t>
            </a:r>
            <a:r>
              <a:rPr lang="en-US" sz="2800" i="1" dirty="0">
                <a:latin typeface="Courier New" pitchFamily="49" charset="0"/>
                <a:cs typeface="Courier New" pitchFamily="49" charset="0"/>
              </a:rPr>
              <a:t>table1</a:t>
            </a:r>
            <a:br>
              <a:rPr lang="en-US" sz="2800" dirty="0">
                <a:latin typeface="Courier New" pitchFamily="49" charset="0"/>
                <a:cs typeface="Courier New" pitchFamily="49" charset="0"/>
              </a:rPr>
            </a:br>
            <a:r>
              <a:rPr lang="en-US" sz="2800" dirty="0">
                <a:latin typeface="Courier New" pitchFamily="49" charset="0"/>
                <a:cs typeface="Courier New" pitchFamily="49" charset="0"/>
              </a:rPr>
              <a:t>UNION</a:t>
            </a:r>
            <a:br>
              <a:rPr lang="en-US" sz="2800" dirty="0">
                <a:latin typeface="Courier New" pitchFamily="49" charset="0"/>
                <a:cs typeface="Courier New" pitchFamily="49" charset="0"/>
              </a:rPr>
            </a:br>
            <a:r>
              <a:rPr lang="en-US" sz="2800" dirty="0">
                <a:latin typeface="Courier New" pitchFamily="49" charset="0"/>
                <a:cs typeface="Courier New" pitchFamily="49" charset="0"/>
              </a:rPr>
              <a:t>SELECT </a:t>
            </a:r>
            <a:r>
              <a:rPr lang="en-US" sz="2800" i="1" dirty="0" err="1">
                <a:latin typeface="Courier New" pitchFamily="49" charset="0"/>
                <a:cs typeface="Courier New" pitchFamily="49" charset="0"/>
              </a:rPr>
              <a:t>column_name</a:t>
            </a:r>
            <a:r>
              <a:rPr lang="en-US" sz="2800" i="1" dirty="0">
                <a:latin typeface="Courier New" pitchFamily="49" charset="0"/>
                <a:cs typeface="Courier New" pitchFamily="49" charset="0"/>
              </a:rPr>
              <a:t>(s)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 FROM </a:t>
            </a:r>
            <a:r>
              <a:rPr lang="en-US" sz="2800" i="1" dirty="0">
                <a:latin typeface="Courier New" pitchFamily="49" charset="0"/>
                <a:cs typeface="Courier New" pitchFamily="49" charset="0"/>
              </a:rPr>
              <a:t>table2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2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dirty="0">
                <a:latin typeface="Courier New" pitchFamily="49" charset="0"/>
                <a:cs typeface="Courier New" pitchFamily="49" charset="0"/>
              </a:rPr>
              <a:t>SELECT </a:t>
            </a:r>
            <a:r>
              <a:rPr lang="en-US" sz="2800" i="1" dirty="0" err="1">
                <a:latin typeface="Courier New" pitchFamily="49" charset="0"/>
                <a:cs typeface="Courier New" pitchFamily="49" charset="0"/>
              </a:rPr>
              <a:t>column_name</a:t>
            </a:r>
            <a:r>
              <a:rPr lang="en-US" sz="2800" i="1" dirty="0">
                <a:latin typeface="Courier New" pitchFamily="49" charset="0"/>
                <a:cs typeface="Courier New" pitchFamily="49" charset="0"/>
              </a:rPr>
              <a:t>(s)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 FROM </a:t>
            </a:r>
            <a:r>
              <a:rPr lang="en-US" sz="2800" i="1" dirty="0">
                <a:latin typeface="Courier New" pitchFamily="49" charset="0"/>
                <a:cs typeface="Courier New" pitchFamily="49" charset="0"/>
              </a:rPr>
              <a:t>table1</a:t>
            </a:r>
            <a:br>
              <a:rPr lang="en-US" sz="2800" dirty="0">
                <a:latin typeface="Courier New" pitchFamily="49" charset="0"/>
                <a:cs typeface="Courier New" pitchFamily="49" charset="0"/>
              </a:rPr>
            </a:br>
            <a:r>
              <a:rPr lang="en-US" sz="2800" dirty="0">
                <a:latin typeface="Courier New" pitchFamily="49" charset="0"/>
                <a:cs typeface="Courier New" pitchFamily="49" charset="0"/>
              </a:rPr>
              <a:t>UNION ALL</a:t>
            </a:r>
            <a:br>
              <a:rPr lang="en-US" sz="2800" dirty="0">
                <a:latin typeface="Courier New" pitchFamily="49" charset="0"/>
                <a:cs typeface="Courier New" pitchFamily="49" charset="0"/>
              </a:rPr>
            </a:br>
            <a:r>
              <a:rPr lang="en-US" sz="2800" dirty="0">
                <a:latin typeface="Courier New" pitchFamily="49" charset="0"/>
                <a:cs typeface="Courier New" pitchFamily="49" charset="0"/>
              </a:rPr>
              <a:t>SELECT </a:t>
            </a:r>
            <a:r>
              <a:rPr lang="en-US" sz="2800" i="1" dirty="0" err="1">
                <a:latin typeface="Courier New" pitchFamily="49" charset="0"/>
                <a:cs typeface="Courier New" pitchFamily="49" charset="0"/>
              </a:rPr>
              <a:t>column_name</a:t>
            </a:r>
            <a:r>
              <a:rPr lang="en-US" sz="2800" i="1" dirty="0">
                <a:latin typeface="Courier New" pitchFamily="49" charset="0"/>
                <a:cs typeface="Courier New" pitchFamily="49" charset="0"/>
              </a:rPr>
              <a:t>(s)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 FROM </a:t>
            </a:r>
            <a:r>
              <a:rPr lang="en-US" sz="2800" i="1" dirty="0">
                <a:latin typeface="Courier New" pitchFamily="49" charset="0"/>
                <a:cs typeface="Courier New" pitchFamily="49" charset="0"/>
              </a:rPr>
              <a:t>table2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28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598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630</TotalTime>
  <Words>696</Words>
  <Application>Microsoft Office PowerPoint</Application>
  <PresentationFormat>عرض على الشاشة (4:3)</PresentationFormat>
  <Paragraphs>86</Paragraphs>
  <Slides>11</Slides>
  <Notes>3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Courier New</vt:lpstr>
      <vt:lpstr>Office Theme</vt:lpstr>
      <vt:lpstr>SQL (DML)</vt:lpstr>
      <vt:lpstr>The SQL GROUP BY Statement</vt:lpstr>
      <vt:lpstr>عرض تقديمي في PowerPoint</vt:lpstr>
      <vt:lpstr>SQL JOIN</vt:lpstr>
      <vt:lpstr>Different Types of SQL JOINs</vt:lpstr>
      <vt:lpstr>Different Types of SQL JOINs</vt:lpstr>
      <vt:lpstr>SQL Self JOIN</vt:lpstr>
      <vt:lpstr>The SQL UNION Operator</vt:lpstr>
      <vt:lpstr>The SQL UNION / UNION ALL OperatorS</vt:lpstr>
      <vt:lpstr>The SQL ANY and ALL Operators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</dc:title>
  <dc:creator>user</dc:creator>
  <cp:lastModifiedBy>Lona Sleet</cp:lastModifiedBy>
  <cp:revision>145</cp:revision>
  <dcterms:created xsi:type="dcterms:W3CDTF">2006-08-16T00:00:00Z</dcterms:created>
  <dcterms:modified xsi:type="dcterms:W3CDTF">2024-08-22T14:02:28Z</dcterms:modified>
</cp:coreProperties>
</file>