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0" r:id="rId2"/>
    <p:sldId id="291" r:id="rId3"/>
    <p:sldId id="267" r:id="rId4"/>
    <p:sldId id="292" r:id="rId5"/>
    <p:sldId id="293" r:id="rId6"/>
    <p:sldId id="295" r:id="rId7"/>
    <p:sldId id="294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3" r:id="rId17"/>
    <p:sldId id="311" r:id="rId18"/>
    <p:sldId id="312" r:id="rId19"/>
    <p:sldId id="314" r:id="rId20"/>
    <p:sldId id="315" r:id="rId21"/>
    <p:sldId id="316" r:id="rId22"/>
    <p:sldId id="317" r:id="rId23"/>
    <p:sldId id="321" r:id="rId24"/>
    <p:sldId id="318" r:id="rId25"/>
    <p:sldId id="319" r:id="rId26"/>
    <p:sldId id="320" r:id="rId27"/>
    <p:sldId id="322" r:id="rId28"/>
    <p:sldId id="323" r:id="rId29"/>
    <p:sldId id="325" r:id="rId30"/>
    <p:sldId id="324" r:id="rId31"/>
    <p:sldId id="326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B74F-03C0-4E66-97F3-67BAFEB808F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25FE8-85C9-4990-BBF4-C6A393A8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2268300"/>
            <a:ext cx="45924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4275200"/>
            <a:ext cx="24021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20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7348F5-E0CF-4CAC-AFF9-3283611F803E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48AFAD-7BE6-4BE4-8874-49BB04AC1E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 rot="-5400000" flipH="1">
            <a:off x="-1955978" y="3080722"/>
            <a:ext cx="4133056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9664"/>
            <a:ext cx="3923332" cy="13231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" y="1124744"/>
            <a:ext cx="6188509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74530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58" y="3429000"/>
            <a:ext cx="4481345" cy="24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64" y="766798"/>
            <a:ext cx="4267200" cy="27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0" y="749940"/>
            <a:ext cx="351703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" y="3649447"/>
            <a:ext cx="4899348" cy="27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20" y="2590800"/>
            <a:ext cx="49834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7682"/>
            <a:ext cx="2209800" cy="17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" y="3766168"/>
            <a:ext cx="4235183" cy="24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1"/>
            <a:ext cx="20349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0" y="736453"/>
            <a:ext cx="255216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48" y="838200"/>
            <a:ext cx="5715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85925"/>
            <a:ext cx="36861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21" y="3314700"/>
            <a:ext cx="4821442" cy="212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71519"/>
            <a:ext cx="4762608" cy="46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1" y="736453"/>
            <a:ext cx="2952799" cy="226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0" y="3033128"/>
            <a:ext cx="464228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75" y="838200"/>
            <a:ext cx="3525981" cy="25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6781800" y="5090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كيفية عمله 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037844" cy="23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07" y="3541381"/>
            <a:ext cx="3439315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18" y="734761"/>
            <a:ext cx="7239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6781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6858000" cy="439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49" y="838200"/>
            <a:ext cx="54778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49" y="4522047"/>
            <a:ext cx="547781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668771" y="1125974"/>
            <a:ext cx="3541450" cy="426500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467544" y="4293096"/>
            <a:ext cx="5256584" cy="672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Second Semester 2024/2025</a:t>
            </a: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306993" y="1676400"/>
            <a:ext cx="4184731" cy="1992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LECTURE16: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sz="2800" b="1" dirty="0">
              <a:solidFill>
                <a:schemeClr val="accent4">
                  <a:lumMod val="75000"/>
                </a:schemeClr>
              </a:solidFill>
              <a:sym typeface="Livvic"/>
            </a:endParaRP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-1660175" y="3147927"/>
            <a:ext cx="3541452" cy="221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75" y="68627"/>
            <a:ext cx="3923332" cy="122677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0" y="6405331"/>
            <a:ext cx="9144000" cy="4526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                                                       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70" y="1905000"/>
            <a:ext cx="4334933" cy="24384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8075" y="32584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en-US" sz="2400" b="1" dirty="0" smtClean="0">
                <a:solidFill>
                  <a:srgbClr val="FF0000"/>
                </a:solidFill>
              </a:rPr>
              <a:t>Proximity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4761"/>
            <a:ext cx="5334000" cy="33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995117" cy="18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2" y="3657600"/>
            <a:ext cx="3193443" cy="22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838200"/>
            <a:ext cx="2718763" cy="19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048000"/>
            <a:ext cx="2897315" cy="20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" y="990600"/>
            <a:ext cx="624493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2" y="838200"/>
            <a:ext cx="412226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44931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8171" y="1935479"/>
            <a:ext cx="82296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41177" y="3560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16535" y="13702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" y="53347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0971" y="6405330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62823" y="4945851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36" y="5773406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" y="734760"/>
            <a:ext cx="3361625" cy="23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36452"/>
            <a:ext cx="3560671" cy="24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0771"/>
            <a:ext cx="3657600" cy="258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39075"/>
            <a:ext cx="3560671" cy="234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454"/>
            <a:ext cx="3657600" cy="24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9265"/>
            <a:ext cx="3101651" cy="234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536384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0" y="914400"/>
            <a:ext cx="6364864" cy="33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1"/>
            <a:ext cx="66621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8" y="936948"/>
            <a:ext cx="6629400" cy="43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0578"/>
            <a:ext cx="57007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11517"/>
            <a:ext cx="5224758" cy="33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799368" cy="19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المجسات  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4" y="1143000"/>
            <a:ext cx="66071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7162800" cy="46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8" y="762000"/>
            <a:ext cx="592486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3" y="4419600"/>
            <a:ext cx="2675744" cy="1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08" y="914400"/>
            <a:ext cx="39222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7" y="2438400"/>
            <a:ext cx="5328797" cy="349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en-US" sz="2400" b="1" dirty="0">
                <a:solidFill>
                  <a:srgbClr val="FF0000"/>
                </a:solidFill>
              </a:rPr>
              <a:t>Inductive and capacitive proximity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5987" y="914400"/>
            <a:ext cx="91458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/>
              <a:t>يعتبر </a:t>
            </a:r>
            <a:r>
              <a:rPr lang="ar-SA" sz="2000" dirty="0"/>
              <a:t>هذا الحساس من اهم الحساسات المستخدمة في العمليات الصناعية مثل خطوط الانتاج والسيور و التعبئة والتغليف و غيرها الكثير و يجب فهم كيفية عمله جيدا و كيفية تركيبه وتوصيله خاصة المهندسين</a:t>
            </a:r>
          </a:p>
          <a:p>
            <a:pPr algn="just" rtl="1"/>
            <a:r>
              <a:rPr lang="ar-SA" sz="2000" dirty="0"/>
              <a:t>الصيانة و التحكم </a:t>
            </a:r>
            <a:r>
              <a:rPr lang="ar-SA" sz="2000" dirty="0" smtClean="0"/>
              <a:t>الألى </a:t>
            </a:r>
            <a:r>
              <a:rPr lang="ar-SA" sz="2000" dirty="0"/>
              <a:t>و ايضا مهندسي التوزيع الكهربي. استخدامه : يستخدم ال </a:t>
            </a:r>
            <a:r>
              <a:rPr lang="en-US" sz="2000" dirty="0"/>
              <a:t>inductive proximity sensor </a:t>
            </a:r>
            <a:r>
              <a:rPr lang="ar-SA" sz="2000" dirty="0"/>
              <a:t>في تحديد المواد المعدنية عند اقترابها منه بمسافة معينة</a:t>
            </a:r>
          </a:p>
          <a:p>
            <a:pPr algn="just" rtl="1"/>
            <a:r>
              <a:rPr lang="ar-SA" sz="2000" dirty="0"/>
              <a:t>من اهم مميزاته انه يتأثر بدرجة صغيرة بالرطوبة و الاتربة و الزيوت و التي تتواجد بكثرة في المصانع</a:t>
            </a:r>
            <a:endParaRPr lang="en-US" sz="20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3181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3" y="3048000"/>
            <a:ext cx="5030052" cy="28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79" y="990600"/>
            <a:ext cx="3752850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8" y="914400"/>
            <a:ext cx="3429000" cy="315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7864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46" y="2743200"/>
            <a:ext cx="4783666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986" y="838200"/>
            <a:ext cx="9038920" cy="438912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2000" dirty="0" smtClean="0"/>
              <a:t>يقوم </a:t>
            </a:r>
            <a:r>
              <a:rPr lang="ar-SA" sz="2000" dirty="0"/>
              <a:t>الحساس بتوليد مجال مغناطيسي بقيمة معينة و عند اقتراب مادة معدنية من الحساس يتولد بها تيارات دوامية </a:t>
            </a:r>
            <a:r>
              <a:rPr lang="en-US" sz="2000" dirty="0"/>
              <a:t>eddy current </a:t>
            </a:r>
            <a:r>
              <a:rPr lang="ar-SA" sz="2000" dirty="0"/>
              <a:t>فيؤدى ذلك الى حدوث فقد </a:t>
            </a:r>
            <a:r>
              <a:rPr lang="ar-SA" sz="2000" dirty="0" smtClean="0"/>
              <a:t>في </a:t>
            </a:r>
            <a:r>
              <a:rPr lang="ar-SA" sz="2000" dirty="0"/>
              <a:t>الطاقة و </a:t>
            </a:r>
            <a:r>
              <a:rPr lang="ar-SA" sz="2000" dirty="0" smtClean="0"/>
              <a:t>بالتالي </a:t>
            </a:r>
            <a:r>
              <a:rPr lang="ar-SA" sz="2000" dirty="0"/>
              <a:t>تقل قيمة المجال المغناطيسي و هنا يأتي دور </a:t>
            </a:r>
            <a:r>
              <a:rPr lang="en-US" sz="2000" dirty="0"/>
              <a:t>trigger circuit </a:t>
            </a:r>
            <a:r>
              <a:rPr lang="ar-SA" sz="2000" dirty="0"/>
              <a:t>التي تقوم بملاحظة التغير </a:t>
            </a:r>
            <a:r>
              <a:rPr lang="ar-SA" sz="2000" dirty="0" err="1"/>
              <a:t>فى</a:t>
            </a:r>
            <a:r>
              <a:rPr lang="ar-SA" sz="2000" dirty="0"/>
              <a:t> قيمة المجال و تقوم بتغيير</a:t>
            </a:r>
          </a:p>
          <a:p>
            <a:pPr marL="0" indent="0" algn="just" rtl="1">
              <a:buNone/>
            </a:pPr>
            <a:r>
              <a:rPr lang="ar-SA" sz="2000" dirty="0"/>
              <a:t>وضع النقاط الخارجة من الحساس و تكون النقاط اما نقطة مفتوحة </a:t>
            </a:r>
            <a:r>
              <a:rPr lang="en-US" sz="2000" dirty="0"/>
              <a:t>Normally opened </a:t>
            </a:r>
            <a:r>
              <a:rPr lang="ar-SA" sz="2000" dirty="0"/>
              <a:t>و عند عمل الحساس</a:t>
            </a:r>
          </a:p>
          <a:p>
            <a:pPr marL="0" indent="0" algn="just" rtl="1">
              <a:buNone/>
            </a:pPr>
            <a:r>
              <a:rPr lang="ar-SA" sz="2000" dirty="0"/>
              <a:t>تتغير الى مغلقة او تكون النقطة في الاصل مغلقة </a:t>
            </a:r>
            <a:r>
              <a:rPr lang="en-US" sz="2000" dirty="0"/>
              <a:t>Normally closed </a:t>
            </a:r>
            <a:r>
              <a:rPr lang="ar-SA" sz="2000" dirty="0"/>
              <a:t>و عند عمل الحساس</a:t>
            </a:r>
          </a:p>
          <a:p>
            <a:pPr marL="0" indent="0" algn="just" rtl="1">
              <a:buNone/>
            </a:pPr>
            <a:r>
              <a:rPr lang="ar-SA" sz="2000" dirty="0"/>
              <a:t>تتغير الى مفتوحة و توجد بعض الحساسات بها أكثر من نقطة احدهما مغلقة و الاخرى مفتوحة</a:t>
            </a:r>
            <a:endParaRPr lang="en-US" sz="2000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: inductive proximity sensor </a:t>
            </a:r>
            <a:r>
              <a:rPr lang="ar-SA" sz="2400" dirty="0"/>
              <a:t>شرح التركيب الداخلي للحساس</a:t>
            </a:r>
            <a:endParaRPr lang="ar-SA" sz="2400" dirty="0"/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3" y="3200400"/>
            <a:ext cx="4869070" cy="23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11" y="930625"/>
            <a:ext cx="32353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3" y="930626"/>
            <a:ext cx="30433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3" y="3585937"/>
            <a:ext cx="3015697" cy="21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11" y="3436828"/>
            <a:ext cx="3135440" cy="220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10206" y="3561"/>
            <a:ext cx="8429700" cy="73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Google Shape;134;p25"/>
          <p:cNvSpPr/>
          <p:nvPr/>
        </p:nvSpPr>
        <p:spPr>
          <a:xfrm rot="16200000" flipH="1">
            <a:off x="-14436" y="13703"/>
            <a:ext cx="7312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" y="53348"/>
            <a:ext cx="512329" cy="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6405331"/>
            <a:ext cx="6508104" cy="452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BatangChe" panose="02030609000101010101" pitchFamily="49" charset="-127"/>
              </a:rPr>
              <a:t>Eng. Asma’  shara’b                                                                               PTUK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Google Shape;135;p25"/>
          <p:cNvSpPr/>
          <p:nvPr/>
        </p:nvSpPr>
        <p:spPr>
          <a:xfrm rot="16200000" flipH="1">
            <a:off x="7231852" y="4945852"/>
            <a:ext cx="1188400" cy="263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نموذج الإبلاغ عن خلل في الامتحانات الإلكترونية | جامعة فلسطين التقنية -  خضور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5" y="5773407"/>
            <a:ext cx="761975" cy="1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98" y="838199"/>
            <a:ext cx="4953012" cy="470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" y="849663"/>
            <a:ext cx="3581400" cy="1676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" y="2971800"/>
            <a:ext cx="3581399" cy="18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1087</TotalTime>
  <Words>382</Words>
  <Application>Microsoft Office PowerPoint</Application>
  <PresentationFormat>عرض على الشاشة (3:4)‏</PresentationFormat>
  <Paragraphs>219</Paragraphs>
  <Slides>32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تدفق</vt:lpstr>
      <vt:lpstr>عرض تقديمي في PowerPoint</vt:lpstr>
      <vt:lpstr>LECTURE16: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protection and control devices</dc:title>
  <dc:creator>master</dc:creator>
  <cp:lastModifiedBy>Acer</cp:lastModifiedBy>
  <cp:revision>61</cp:revision>
  <dcterms:created xsi:type="dcterms:W3CDTF">2018-09-22T13:36:10Z</dcterms:created>
  <dcterms:modified xsi:type="dcterms:W3CDTF">2024-04-14T23:39:16Z</dcterms:modified>
</cp:coreProperties>
</file>