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256" r:id="rId2"/>
    <p:sldId id="257" r:id="rId3"/>
    <p:sldId id="298" r:id="rId4"/>
    <p:sldId id="277" r:id="rId5"/>
    <p:sldId id="259" r:id="rId6"/>
    <p:sldId id="260" r:id="rId7"/>
    <p:sldId id="278" r:id="rId8"/>
    <p:sldId id="279" r:id="rId9"/>
    <p:sldId id="280" r:id="rId10"/>
    <p:sldId id="269" r:id="rId11"/>
    <p:sldId id="271" r:id="rId12"/>
    <p:sldId id="281" r:id="rId13"/>
    <p:sldId id="282" r:id="rId14"/>
    <p:sldId id="270" r:id="rId15"/>
    <p:sldId id="272" r:id="rId16"/>
    <p:sldId id="273" r:id="rId17"/>
    <p:sldId id="286" r:id="rId18"/>
    <p:sldId id="284" r:id="rId19"/>
    <p:sldId id="274" r:id="rId20"/>
    <p:sldId id="276" r:id="rId21"/>
    <p:sldId id="292" r:id="rId22"/>
    <p:sldId id="293" r:id="rId23"/>
    <p:sldId id="294" r:id="rId24"/>
    <p:sldId id="295" r:id="rId25"/>
    <p:sldId id="296" r:id="rId26"/>
    <p:sldId id="29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99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6D22434-D83C-4346-9730-540597263DB5}" type="datetimeFigureOut">
              <a:rPr lang="en-US"/>
              <a:pPr>
                <a:defRPr/>
              </a:pPr>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586B65C-BB99-47EF-B134-314F715DBE2A}" type="slidenum">
              <a:rPr lang="en-US"/>
              <a:pPr>
                <a:defRPr/>
              </a:pPr>
              <a:t>‹#›</a:t>
            </a:fld>
            <a:endParaRPr lang="en-US"/>
          </a:p>
        </p:txBody>
      </p:sp>
    </p:spTree>
    <p:extLst>
      <p:ext uri="{BB962C8B-B14F-4D97-AF65-F5344CB8AC3E}">
        <p14:creationId xmlns:p14="http://schemas.microsoft.com/office/powerpoint/2010/main" val="3766600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04F9A9-7827-4537-BC05-C4665D373DFA}"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607922-484D-4FA5-B661-8BFB454ECA15}"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531A17-30AA-415A-B694-462DC4E52B7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5BBC7A-B7C6-4E17-8B9D-A676C62F6867}"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DFDB4C-A15E-4B17-A684-37D13197DF88}"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A9625C-2C2A-4DAA-9054-9D54A71FFB5C}"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D9AD09-A06B-4610-B00A-264725A8B4DD}"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CFCC21-FC23-4AD9-86EB-046C0C689876}"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60DEF7-ECA6-405B-94A8-798CF29C2A49}"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032754-A586-42AE-8BD8-25D35E1AB9F3}"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A48282-9D94-4E25-B864-6308DBDCD6E9}"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78CF35-3A41-4A6E-ADCE-EEBD47482397}"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5EBCA9-F6E0-4BF3-A22E-10DA7DFF7A00}"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3A75F0-FE22-4E20-9258-4369B3976F41}"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6A7D65-A55F-419C-8AB1-AAD21B002309}"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B9AC8A-C10B-47F4-B8B0-BE21543E1549}"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54D338-2EBA-46D3-85DF-96248F299F5F}"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F514E2-44A1-437A-B66D-BAFAEB2430F7}"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45E809-F0D2-4163-8CC9-BBE7E28C2D88}" type="slidenum">
              <a:rPr lang="en-US" sz="1200"/>
              <a:pPr algn="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126AEB-4ED1-4738-8B77-254D20A29290}"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5312DE-57A7-4C1A-9114-AB46FB72D2BD}"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4B0539-BC3F-4AE7-ABEC-2594B2F3DB45}"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28C970-1163-4058-979D-5F513F8DC416}"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BC1C84-A421-4048-A0EF-814EF2548DAE}"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DB5FEA-4D65-4C6C-9CE5-0D5DBE03839F}"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
        <p:nvSpPr>
          <p:cNvPr id="10" name="Footer Placeholder 3"/>
          <p:cNvSpPr txBox="1">
            <a:spLocks noGrp="1"/>
          </p:cNvSpPr>
          <p:nvPr userDrawn="1"/>
        </p:nvSpPr>
        <p:spPr bwMode="auto">
          <a:xfrm>
            <a:off x="2667000" y="6324600"/>
            <a:ext cx="419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solidFill>
                  <a:srgbClr val="D1EAEE"/>
                </a:solidFill>
              </a:rPr>
              <a:t>© 2012 Pearson Education. All rights reserved.</a:t>
            </a:r>
          </a:p>
        </p:txBody>
      </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lvl1pPr>
          </a:lstStyle>
          <a:p>
            <a:pPr>
              <a:defRPr/>
            </a:pPr>
            <a:endParaRPr lang="en-US"/>
          </a:p>
        </p:txBody>
      </p:sp>
      <p:sp>
        <p:nvSpPr>
          <p:cNvPr id="12" name="Slide Number Placeholder 26"/>
          <p:cNvSpPr>
            <a:spLocks noGrp="1"/>
          </p:cNvSpPr>
          <p:nvPr>
            <p:ph type="sldNum" sz="quarter" idx="11"/>
          </p:nvPr>
        </p:nvSpPr>
        <p:spPr/>
        <p:txBody>
          <a:bodyPr/>
          <a:lstStyle>
            <a:lvl1pPr>
              <a:defRPr/>
            </a:lvl1pPr>
          </a:lstStyle>
          <a:p>
            <a:pPr>
              <a:defRPr/>
            </a:pPr>
            <a:fld id="{2DE5823E-AFA0-4026-A70B-D0C917AC3D26}" type="slidenum">
              <a:rPr lang="en-US"/>
              <a:pPr>
                <a:defRPr/>
              </a:pPr>
              <a:t>‹#›</a:t>
            </a:fld>
            <a:endParaRPr lang="en-US"/>
          </a:p>
        </p:txBody>
      </p:sp>
    </p:spTree>
    <p:extLst>
      <p:ext uri="{BB962C8B-B14F-4D97-AF65-F5344CB8AC3E}">
        <p14:creationId xmlns:p14="http://schemas.microsoft.com/office/powerpoint/2010/main" val="24091175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704850"/>
            <a:ext cx="8229600" cy="561975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Slide Number Placeholder 17"/>
          <p:cNvSpPr>
            <a:spLocks noGrp="1"/>
          </p:cNvSpPr>
          <p:nvPr>
            <p:ph type="sldNum" sz="quarter" idx="11"/>
          </p:nvPr>
        </p:nvSpPr>
        <p:spPr/>
        <p:txBody>
          <a:bodyPr/>
          <a:lstStyle>
            <a:lvl1pPr>
              <a:defRPr/>
            </a:lvl1pPr>
          </a:lstStyle>
          <a:p>
            <a:pPr>
              <a:defRPr/>
            </a:pPr>
            <a:fld id="{BF73909C-565E-426F-A548-6B188FD6018D}" type="slidenum">
              <a:rPr lang="en-US"/>
              <a:pPr>
                <a:defRPr/>
              </a:pPr>
              <a:t>‹#›</a:t>
            </a:fld>
            <a:endParaRPr lang="en-US"/>
          </a:p>
        </p:txBody>
      </p:sp>
    </p:spTree>
    <p:extLst>
      <p:ext uri="{BB962C8B-B14F-4D97-AF65-F5344CB8AC3E}">
        <p14:creationId xmlns:p14="http://schemas.microsoft.com/office/powerpoint/2010/main" val="189093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7"/>
          <p:cNvSpPr>
            <a:spLocks noGrp="1"/>
          </p:cNvSpPr>
          <p:nvPr>
            <p:ph type="sldNum" sz="quarter" idx="11"/>
          </p:nvPr>
        </p:nvSpPr>
        <p:spPr/>
        <p:txBody>
          <a:bodyPr/>
          <a:lstStyle>
            <a:lvl1pPr>
              <a:defRPr/>
            </a:lvl1pPr>
          </a:lstStyle>
          <a:p>
            <a:pPr>
              <a:defRPr/>
            </a:pPr>
            <a:fld id="{A83C1071-D95D-49A5-94A1-E416CC5B77A6}" type="slidenum">
              <a:rPr lang="en-US"/>
              <a:pPr>
                <a:defRPr/>
              </a:pPr>
              <a:t>‹#›</a:t>
            </a:fld>
            <a:endParaRPr lang="en-US"/>
          </a:p>
        </p:txBody>
      </p:sp>
    </p:spTree>
    <p:extLst>
      <p:ext uri="{BB962C8B-B14F-4D97-AF65-F5344CB8AC3E}">
        <p14:creationId xmlns:p14="http://schemas.microsoft.com/office/powerpoint/2010/main" val="293704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7"/>
          <p:cNvSpPr>
            <a:spLocks noGrp="1"/>
          </p:cNvSpPr>
          <p:nvPr>
            <p:ph type="sldNum" sz="quarter" idx="11"/>
          </p:nvPr>
        </p:nvSpPr>
        <p:spPr/>
        <p:txBody>
          <a:bodyPr/>
          <a:lstStyle>
            <a:lvl1pPr>
              <a:defRPr/>
            </a:lvl1pPr>
          </a:lstStyle>
          <a:p>
            <a:pPr>
              <a:defRPr/>
            </a:pPr>
            <a:fld id="{4A9E017C-A934-42EE-A3AB-ECFC450A1068}" type="slidenum">
              <a:rPr lang="en-US"/>
              <a:pPr>
                <a:defRPr/>
              </a:pPr>
              <a:t>‹#›</a:t>
            </a:fld>
            <a:endParaRPr lang="en-US"/>
          </a:p>
        </p:txBody>
      </p:sp>
    </p:spTree>
    <p:extLst>
      <p:ext uri="{BB962C8B-B14F-4D97-AF65-F5344CB8AC3E}">
        <p14:creationId xmlns:p14="http://schemas.microsoft.com/office/powerpoint/2010/main" val="179157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Slide Number Placeholder 17"/>
          <p:cNvSpPr>
            <a:spLocks noGrp="1"/>
          </p:cNvSpPr>
          <p:nvPr>
            <p:ph type="sldNum" sz="quarter" idx="11"/>
          </p:nvPr>
        </p:nvSpPr>
        <p:spPr/>
        <p:txBody>
          <a:bodyPr/>
          <a:lstStyle>
            <a:lvl1pPr>
              <a:defRPr/>
            </a:lvl1pPr>
          </a:lstStyle>
          <a:p>
            <a:pPr>
              <a:defRPr/>
            </a:pPr>
            <a:fld id="{1ED5C2E3-2DB0-4937-98CC-55C80F97BFBB}" type="slidenum">
              <a:rPr lang="en-US"/>
              <a:pPr>
                <a:defRPr/>
              </a:pPr>
              <a:t>‹#›</a:t>
            </a:fld>
            <a:endParaRPr lang="en-US"/>
          </a:p>
        </p:txBody>
      </p:sp>
    </p:spTree>
    <p:extLst>
      <p:ext uri="{BB962C8B-B14F-4D97-AF65-F5344CB8AC3E}">
        <p14:creationId xmlns:p14="http://schemas.microsoft.com/office/powerpoint/2010/main" val="255938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Slide Number Placeholder 17"/>
          <p:cNvSpPr>
            <a:spLocks noGrp="1"/>
          </p:cNvSpPr>
          <p:nvPr>
            <p:ph type="sldNum" sz="quarter" idx="11"/>
          </p:nvPr>
        </p:nvSpPr>
        <p:spPr/>
        <p:txBody>
          <a:bodyPr/>
          <a:lstStyle>
            <a:lvl1pPr>
              <a:defRPr/>
            </a:lvl1pPr>
          </a:lstStyle>
          <a:p>
            <a:pPr>
              <a:defRPr/>
            </a:pPr>
            <a:fld id="{2EFDB156-EF25-4CB8-8805-C9C1F5B3C72B}" type="slidenum">
              <a:rPr lang="en-US"/>
              <a:pPr>
                <a:defRPr/>
              </a:pPr>
              <a:t>‹#›</a:t>
            </a:fld>
            <a:endParaRPr lang="en-US"/>
          </a:p>
        </p:txBody>
      </p:sp>
    </p:spTree>
    <p:extLst>
      <p:ext uri="{BB962C8B-B14F-4D97-AF65-F5344CB8AC3E}">
        <p14:creationId xmlns:p14="http://schemas.microsoft.com/office/powerpoint/2010/main" val="75398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Slide Number Placeholder 17"/>
          <p:cNvSpPr>
            <a:spLocks noGrp="1"/>
          </p:cNvSpPr>
          <p:nvPr>
            <p:ph type="sldNum" sz="quarter" idx="11"/>
          </p:nvPr>
        </p:nvSpPr>
        <p:spPr/>
        <p:txBody>
          <a:bodyPr/>
          <a:lstStyle>
            <a:lvl1pPr>
              <a:defRPr/>
            </a:lvl1pPr>
          </a:lstStyle>
          <a:p>
            <a:pPr>
              <a:defRPr/>
            </a:pPr>
            <a:fld id="{4B043D07-37A5-4A9C-9813-41400466EA93}" type="slidenum">
              <a:rPr lang="en-US"/>
              <a:pPr>
                <a:defRPr/>
              </a:pPr>
              <a:t>‹#›</a:t>
            </a:fld>
            <a:endParaRPr lang="en-US"/>
          </a:p>
        </p:txBody>
      </p:sp>
    </p:spTree>
    <p:extLst>
      <p:ext uri="{BB962C8B-B14F-4D97-AF65-F5344CB8AC3E}">
        <p14:creationId xmlns:p14="http://schemas.microsoft.com/office/powerpoint/2010/main" val="214582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7"/>
          <p:cNvSpPr>
            <a:spLocks noGrp="1"/>
          </p:cNvSpPr>
          <p:nvPr>
            <p:ph type="sldNum" sz="quarter" idx="11"/>
          </p:nvPr>
        </p:nvSpPr>
        <p:spPr/>
        <p:txBody>
          <a:bodyPr/>
          <a:lstStyle>
            <a:lvl1pPr>
              <a:defRPr/>
            </a:lvl1pPr>
          </a:lstStyle>
          <a:p>
            <a:pPr>
              <a:defRPr/>
            </a:pPr>
            <a:fld id="{6FE81451-7140-49C2-9C83-2F93DFE23DAA}" type="slidenum">
              <a:rPr lang="en-US"/>
              <a:pPr>
                <a:defRPr/>
              </a:pPr>
              <a:t>‹#›</a:t>
            </a:fld>
            <a:endParaRPr lang="en-US"/>
          </a:p>
        </p:txBody>
      </p:sp>
    </p:spTree>
    <p:extLst>
      <p:ext uri="{BB962C8B-B14F-4D97-AF65-F5344CB8AC3E}">
        <p14:creationId xmlns:p14="http://schemas.microsoft.com/office/powerpoint/2010/main" val="28523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7"/>
          <p:cNvSpPr>
            <a:spLocks noGrp="1"/>
          </p:cNvSpPr>
          <p:nvPr>
            <p:ph type="sldNum" sz="quarter" idx="11"/>
          </p:nvPr>
        </p:nvSpPr>
        <p:spPr/>
        <p:txBody>
          <a:bodyPr/>
          <a:lstStyle>
            <a:lvl1pPr>
              <a:defRPr/>
            </a:lvl1pPr>
          </a:lstStyle>
          <a:p>
            <a:pPr>
              <a:defRPr/>
            </a:pPr>
            <a:fld id="{2F88EBD2-F3B1-4D92-8590-38C2F26A9C7C}" type="slidenum">
              <a:rPr lang="en-US"/>
              <a:pPr>
                <a:defRPr/>
              </a:pPr>
              <a:t>‹#›</a:t>
            </a:fld>
            <a:endParaRPr lang="en-US"/>
          </a:p>
        </p:txBody>
      </p:sp>
    </p:spTree>
    <p:extLst>
      <p:ext uri="{BB962C8B-B14F-4D97-AF65-F5344CB8AC3E}">
        <p14:creationId xmlns:p14="http://schemas.microsoft.com/office/powerpoint/2010/main" val="313203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Slide Number Placeholder 17"/>
          <p:cNvSpPr>
            <a:spLocks noGrp="1"/>
          </p:cNvSpPr>
          <p:nvPr>
            <p:ph type="sldNum" sz="quarter" idx="11"/>
          </p:nvPr>
        </p:nvSpPr>
        <p:spPr/>
        <p:txBody>
          <a:bodyPr/>
          <a:lstStyle>
            <a:lvl1pPr>
              <a:defRPr/>
            </a:lvl1pPr>
          </a:lstStyle>
          <a:p>
            <a:pPr>
              <a:defRPr/>
            </a:pPr>
            <a:fld id="{06C46484-21F4-4F47-8EF2-AEE130448D88}" type="slidenum">
              <a:rPr lang="en-US"/>
              <a:pPr>
                <a:defRPr/>
              </a:pPr>
              <a:t>‹#›</a:t>
            </a:fld>
            <a:endParaRPr lang="en-US"/>
          </a:p>
        </p:txBody>
      </p:sp>
    </p:spTree>
    <p:extLst>
      <p:ext uri="{BB962C8B-B14F-4D97-AF65-F5344CB8AC3E}">
        <p14:creationId xmlns:p14="http://schemas.microsoft.com/office/powerpoint/2010/main" val="334706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9"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8F14022A-8C81-4ED1-91FB-0DF87BF32A3C}" type="slidenum">
              <a:rPr lang="en-US"/>
              <a:pPr>
                <a:defRPr/>
              </a:pPr>
              <a:t>‹#›</a:t>
            </a:fld>
            <a:endParaRPr lang="en-US"/>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
        <p:nvSpPr>
          <p:cNvPr id="1033" name="Footer Placeholder 21"/>
          <p:cNvSpPr>
            <a:spLocks/>
          </p:cNvSpPr>
          <p:nvPr userDrawn="1"/>
        </p:nvSpPr>
        <p:spPr bwMode="auto">
          <a:xfrm>
            <a:off x="2667000" y="6416675"/>
            <a:ext cx="518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US" sz="1200">
                <a:solidFill>
                  <a:srgbClr val="045C75"/>
                </a:solidFill>
              </a:rPr>
              <a:t>© 2012 Pearson Education. All rights reserved.</a:t>
            </a:r>
          </a:p>
          <a:p>
            <a:endParaRPr lang="en-US" sz="1200">
              <a:solidFill>
                <a:srgbClr val="045C75"/>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wipe(down)">
                                      <p:cBhvr>
                                        <p:cTn id="18" dur="500"/>
                                        <p:tgtEl>
                                          <p:spTgt spid="30">
                                            <p:txEl>
                                              <p:pRg st="1" end="1"/>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strips(downLeft)">
                                      <p:cBhvr>
                                        <p:cTn id="21" dur="500"/>
                                        <p:tgtEl>
                                          <p:spTgt spid="30">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blinds(horizontal)">
                                      <p:cBhvr>
                                        <p:cTn id="27"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2">
            <p:tnLst>
              <p:par>
                <p:cTn presetID="2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 lvl="3">
            <p:tnLst>
              <p:par>
                <p:cTn presetID="18" presetClass="entr" presetSubtype="1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strips(downLeft)">
                      <p:cBhvr>
                        <p:cTn dur="500"/>
                        <p:tgtEl>
                          <p:spTgt spid="3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blinds(horizontal)">
                      <p:cBhvr>
                        <p:cTn dur="500"/>
                        <p:tgtEl>
                          <p:spTgt spid="30"/>
                        </p:tgtEl>
                      </p:cBhvr>
                    </p:animEffect>
                  </p:childTnLst>
                </p:cTn>
              </p:par>
            </p:tnLst>
          </p:tmpl>
        </p:tmplLst>
      </p:bldP>
    </p:bldLst>
  </p:timing>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ln>
            <a:miter lim="800000"/>
            <a:headEnd/>
            <a:tailEnd/>
          </a:ln>
          <a:extLst/>
        </p:spPr>
        <p:txBody>
          <a:bodyPr/>
          <a:lstStyle/>
          <a:p>
            <a:pPr eaLnBrk="1" fontAlgn="auto" hangingPunct="1">
              <a:spcAft>
                <a:spcPts val="0"/>
              </a:spcAft>
              <a:defRPr/>
            </a:pPr>
            <a:r>
              <a:rPr lang="en-US"/>
              <a:t>CHAPTER 17</a:t>
            </a:r>
          </a:p>
        </p:txBody>
      </p:sp>
      <p:sp>
        <p:nvSpPr>
          <p:cNvPr id="3075" name="Rectangle 3"/>
          <p:cNvSpPr>
            <a:spLocks noGrp="1" noChangeArrowheads="1"/>
          </p:cNvSpPr>
          <p:nvPr>
            <p:ph type="subTitle" idx="1"/>
          </p:nvPr>
        </p:nvSpPr>
        <p:spPr>
          <a:xfrm>
            <a:off x="533400" y="3228975"/>
            <a:ext cx="7854950" cy="1752600"/>
          </a:xfrm>
        </p:spPr>
        <p:txBody>
          <a:bodyPr/>
          <a:lstStyle/>
          <a:p>
            <a:pPr marR="0" eaLnBrk="1" hangingPunct="1"/>
            <a:r>
              <a:rPr lang="en-US" smtClean="0"/>
              <a:t>Process Costing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Weighted-Average </a:t>
            </a:r>
            <a:br>
              <a:rPr lang="en-US" sz="4000"/>
            </a:br>
            <a:r>
              <a:rPr lang="en-US" sz="4000"/>
              <a:t>Process-Costing Method</a:t>
            </a:r>
          </a:p>
        </p:txBody>
      </p:sp>
      <p:sp>
        <p:nvSpPr>
          <p:cNvPr id="12291" name="Rectangle 3"/>
          <p:cNvSpPr>
            <a:spLocks noGrp="1" noChangeArrowheads="1"/>
          </p:cNvSpPr>
          <p:nvPr>
            <p:ph idx="1"/>
          </p:nvPr>
        </p:nvSpPr>
        <p:spPr/>
        <p:txBody>
          <a:bodyPr/>
          <a:lstStyle/>
          <a:p>
            <a:pPr eaLnBrk="1" hangingPunct="1"/>
            <a:r>
              <a:rPr lang="en-US" smtClean="0"/>
              <a:t>Calculates cost per equivalent unit of all work done to date (regardless of the accounting period in which it was done)</a:t>
            </a:r>
          </a:p>
          <a:p>
            <a:pPr eaLnBrk="1" hangingPunct="1"/>
            <a:r>
              <a:rPr lang="en-US" smtClean="0"/>
              <a:t>Assigns this cost to equivalent units completed and transferred out of the process, and to incomplete units in still-in-process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Weighted-Average </a:t>
            </a:r>
            <a:br>
              <a:rPr lang="en-US" sz="4000"/>
            </a:br>
            <a:r>
              <a:rPr lang="en-US" sz="4000"/>
              <a:t>Process-Costing Method</a:t>
            </a:r>
          </a:p>
        </p:txBody>
      </p:sp>
      <p:sp>
        <p:nvSpPr>
          <p:cNvPr id="13315" name="Rectangle 3"/>
          <p:cNvSpPr>
            <a:spLocks noGrp="1" noChangeArrowheads="1"/>
          </p:cNvSpPr>
          <p:nvPr>
            <p:ph idx="1"/>
          </p:nvPr>
        </p:nvSpPr>
        <p:spPr/>
        <p:txBody>
          <a:bodyPr/>
          <a:lstStyle/>
          <a:p>
            <a:pPr eaLnBrk="1" hangingPunct="1"/>
            <a:r>
              <a:rPr lang="en-US" smtClean="0"/>
              <a:t>Weighted-average costs is the total of all costs in the work-in-process account divided by the total equivalent units of work done to date.</a:t>
            </a:r>
          </a:p>
          <a:p>
            <a:pPr eaLnBrk="1" hangingPunct="1"/>
            <a:r>
              <a:rPr lang="en-US" smtClean="0"/>
              <a:t>The beginning balance of the work-in-process account (work done in a prior period) is </a:t>
            </a:r>
            <a:r>
              <a:rPr lang="en-US" i="1" smtClean="0"/>
              <a:t>blended in</a:t>
            </a:r>
            <a:r>
              <a:rPr lang="en-US" smtClean="0"/>
              <a:t> with current period costs.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Steps 1 and 2 Illustrated</a:t>
            </a:r>
          </a:p>
        </p:txBody>
      </p:sp>
      <p:pic>
        <p:nvPicPr>
          <p:cNvPr id="14339" name="Picture 6" descr="horngren13_17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620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1143000"/>
          </a:xfrm>
        </p:spPr>
        <p:txBody>
          <a:bodyPr/>
          <a:lstStyle/>
          <a:p>
            <a:pPr eaLnBrk="1" hangingPunct="1"/>
            <a:r>
              <a:rPr lang="en-US" smtClean="0"/>
              <a:t>Steps 3, 4, and 5 Illustrated</a:t>
            </a:r>
          </a:p>
        </p:txBody>
      </p:sp>
      <p:pic>
        <p:nvPicPr>
          <p:cNvPr id="15363" name="Picture 6" descr="horngren13_17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7620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Result of the Process</a:t>
            </a:r>
          </a:p>
        </p:txBody>
      </p:sp>
      <p:sp>
        <p:nvSpPr>
          <p:cNvPr id="16387" name="Rectangle 3"/>
          <p:cNvSpPr>
            <a:spLocks noGrp="1" noChangeArrowheads="1"/>
          </p:cNvSpPr>
          <p:nvPr>
            <p:ph idx="1"/>
          </p:nvPr>
        </p:nvSpPr>
        <p:spPr/>
        <p:txBody>
          <a:bodyPr/>
          <a:lstStyle/>
          <a:p>
            <a:pPr marL="590550" indent="-590550" eaLnBrk="1" hangingPunct="1"/>
            <a:r>
              <a:rPr lang="en-US" smtClean="0"/>
              <a:t>Two critical figures arise out of step 5 of the cost allocation process:</a:t>
            </a:r>
          </a:p>
          <a:p>
            <a:pPr marL="952500" lvl="1" indent="-495300" eaLnBrk="1" hangingPunct="1">
              <a:buFont typeface="Wingdings" pitchFamily="2" charset="2"/>
              <a:buAutoNum type="arabicPeriod"/>
            </a:pPr>
            <a:r>
              <a:rPr lang="en-US" smtClean="0"/>
              <a:t>The amount of the journal entry transferring the allocated cost of units completed and sent from work-in-process inventory to finished goods inventory</a:t>
            </a:r>
          </a:p>
          <a:p>
            <a:pPr marL="952500" lvl="1" indent="-495300" eaLnBrk="1" hangingPunct="1">
              <a:buFont typeface="Wingdings" pitchFamily="2" charset="2"/>
              <a:buAutoNum type="arabicPeriod"/>
            </a:pPr>
            <a:r>
              <a:rPr lang="en-US" smtClean="0"/>
              <a:t>The ending balance of the work-in-process inventory account that will appear on the balance sheet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First-in, First-Out </a:t>
            </a:r>
            <a:br>
              <a:rPr lang="en-US" sz="4000"/>
            </a:br>
            <a:r>
              <a:rPr lang="en-US" sz="4000"/>
              <a:t>Process-Costing Method</a:t>
            </a:r>
          </a:p>
        </p:txBody>
      </p:sp>
      <p:sp>
        <p:nvSpPr>
          <p:cNvPr id="17411" name="Rectangle 3"/>
          <p:cNvSpPr>
            <a:spLocks noGrp="1" noChangeArrowheads="1"/>
          </p:cNvSpPr>
          <p:nvPr>
            <p:ph idx="1"/>
          </p:nvPr>
        </p:nvSpPr>
        <p:spPr/>
        <p:txBody>
          <a:bodyPr/>
          <a:lstStyle/>
          <a:p>
            <a:pPr eaLnBrk="1" hangingPunct="1"/>
            <a:r>
              <a:rPr lang="en-US" sz="2700" smtClean="0"/>
              <a:t>Assigns the cost of the previous accounting period’s equivalent units in beginning work-in-process inventory to the first units completed and transferred out of the process</a:t>
            </a:r>
          </a:p>
          <a:p>
            <a:pPr eaLnBrk="1" hangingPunct="1"/>
            <a:r>
              <a:rPr lang="en-US" sz="2700" smtClean="0"/>
              <a:t>Assigns the cost of equivalent units worked on during the current period first to complete beginning inventory, next to stat and complete new units, and lastly to units in ending work-in-process inventory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First-in, First-Out </a:t>
            </a:r>
            <a:br>
              <a:rPr lang="en-US" sz="4000"/>
            </a:br>
            <a:r>
              <a:rPr lang="en-US" sz="4000"/>
              <a:t>Process-Costing Method</a:t>
            </a:r>
          </a:p>
        </p:txBody>
      </p:sp>
      <p:sp>
        <p:nvSpPr>
          <p:cNvPr id="18435" name="Rectangle 3"/>
          <p:cNvSpPr>
            <a:spLocks noGrp="1" noChangeArrowheads="1"/>
          </p:cNvSpPr>
          <p:nvPr>
            <p:ph idx="1"/>
          </p:nvPr>
        </p:nvSpPr>
        <p:spPr/>
        <p:txBody>
          <a:bodyPr/>
          <a:lstStyle/>
          <a:p>
            <a:pPr eaLnBrk="1" hangingPunct="1"/>
            <a:r>
              <a:rPr lang="en-US" smtClean="0"/>
              <a:t>A distinctive feature of FIFO process-costing method is that work done on beginning inventory is kept separate from work done in the current period.</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1143000"/>
          </a:xfrm>
        </p:spPr>
        <p:txBody>
          <a:bodyPr/>
          <a:lstStyle/>
          <a:p>
            <a:pPr eaLnBrk="1" hangingPunct="1"/>
            <a:r>
              <a:rPr lang="en-US" smtClean="0"/>
              <a:t>Steps 1 and 2, Illustrated</a:t>
            </a:r>
          </a:p>
        </p:txBody>
      </p:sp>
      <p:pic>
        <p:nvPicPr>
          <p:cNvPr id="19459" name="Picture 6" descr="horngren13_17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1143000"/>
          </a:xfrm>
        </p:spPr>
        <p:txBody>
          <a:bodyPr/>
          <a:lstStyle/>
          <a:p>
            <a:pPr eaLnBrk="1" hangingPunct="1"/>
            <a:r>
              <a:rPr lang="en-US" smtClean="0"/>
              <a:t>Steps 3, 4, and 5, Illustrated</a:t>
            </a:r>
          </a:p>
        </p:txBody>
      </p:sp>
      <p:pic>
        <p:nvPicPr>
          <p:cNvPr id="20483" name="Picture 6" descr="horngren13_17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93838"/>
            <a:ext cx="65532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Result of the Process (As Before)</a:t>
            </a:r>
          </a:p>
        </p:txBody>
      </p:sp>
      <p:sp>
        <p:nvSpPr>
          <p:cNvPr id="21507" name="Rectangle 3"/>
          <p:cNvSpPr>
            <a:spLocks noGrp="1" noChangeArrowheads="1"/>
          </p:cNvSpPr>
          <p:nvPr>
            <p:ph idx="1"/>
          </p:nvPr>
        </p:nvSpPr>
        <p:spPr/>
        <p:txBody>
          <a:bodyPr/>
          <a:lstStyle/>
          <a:p>
            <a:pPr marL="590550" indent="-590550" eaLnBrk="1" hangingPunct="1"/>
            <a:r>
              <a:rPr lang="en-US" smtClean="0"/>
              <a:t>Two critical figures arise out of step 5 of the cost-allocation process:</a:t>
            </a:r>
          </a:p>
          <a:p>
            <a:pPr marL="952500" lvl="1" indent="-495300" eaLnBrk="1" hangingPunct="1">
              <a:buFont typeface="Wingdings" pitchFamily="2" charset="2"/>
              <a:buAutoNum type="arabicPeriod"/>
            </a:pPr>
            <a:r>
              <a:rPr lang="en-US" smtClean="0"/>
              <a:t>The amount of the journal entry transferring the allocated cost of units completed and sent from work-in-process inventory to finished goods inventory</a:t>
            </a:r>
          </a:p>
          <a:p>
            <a:pPr marL="952500" lvl="1" indent="-495300" eaLnBrk="1" hangingPunct="1">
              <a:buFont typeface="Wingdings" pitchFamily="2" charset="2"/>
              <a:buAutoNum type="arabicPeriod"/>
            </a:pPr>
            <a:r>
              <a:rPr lang="en-US" smtClean="0"/>
              <a:t>The ending balance of the work-in-process inventory account that will appear on the balance sheet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Job versus Process Costing</a:t>
            </a:r>
          </a:p>
        </p:txBody>
      </p:sp>
      <p:sp>
        <p:nvSpPr>
          <p:cNvPr id="8198" name="Rectangle 6"/>
          <p:cNvSpPr>
            <a:spLocks noChangeArrowheads="1"/>
          </p:cNvSpPr>
          <p:nvPr/>
        </p:nvSpPr>
        <p:spPr bwMode="auto">
          <a:xfrm>
            <a:off x="762000" y="2438400"/>
            <a:ext cx="2209800" cy="31242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defRPr/>
            </a:pPr>
            <a:r>
              <a:rPr lang="en-US">
                <a:latin typeface="Arial" charset="0"/>
                <a:cs typeface="Arial" charset="0"/>
              </a:rPr>
              <a:t>Job-Costing Systems</a:t>
            </a:r>
          </a:p>
          <a:p>
            <a:pPr algn="ctr">
              <a:defRPr/>
            </a:pPr>
            <a:endParaRPr lang="en-US">
              <a:latin typeface="Arial" charset="0"/>
              <a:cs typeface="Arial" charset="0"/>
            </a:endParaRPr>
          </a:p>
          <a:p>
            <a:pPr algn="ctr">
              <a:defRPr/>
            </a:pPr>
            <a:r>
              <a:rPr lang="en-US">
                <a:latin typeface="Arial" charset="0"/>
                <a:cs typeface="Arial" charset="0"/>
              </a:rPr>
              <a:t>Distinct, identifiable</a:t>
            </a:r>
          </a:p>
          <a:p>
            <a:pPr algn="ctr">
              <a:defRPr/>
            </a:pPr>
            <a:r>
              <a:rPr lang="en-US">
                <a:latin typeface="Arial" charset="0"/>
                <a:cs typeface="Arial" charset="0"/>
              </a:rPr>
              <a:t>units of a product</a:t>
            </a:r>
          </a:p>
          <a:p>
            <a:pPr algn="ctr">
              <a:defRPr/>
            </a:pPr>
            <a:r>
              <a:rPr lang="en-US">
                <a:latin typeface="Arial" charset="0"/>
                <a:cs typeface="Arial" charset="0"/>
              </a:rPr>
              <a:t>or service</a:t>
            </a:r>
          </a:p>
          <a:p>
            <a:pPr algn="ctr">
              <a:defRPr/>
            </a:pPr>
            <a:endParaRPr lang="en-US">
              <a:latin typeface="Arial" charset="0"/>
              <a:cs typeface="Arial" charset="0"/>
            </a:endParaRPr>
          </a:p>
          <a:p>
            <a:pPr algn="ctr">
              <a:defRPr/>
            </a:pPr>
            <a:r>
              <a:rPr lang="en-US">
                <a:latin typeface="Arial" charset="0"/>
                <a:cs typeface="Arial" charset="0"/>
              </a:rPr>
              <a:t>Examples:</a:t>
            </a:r>
          </a:p>
          <a:p>
            <a:pPr algn="ctr">
              <a:defRPr/>
            </a:pPr>
            <a:r>
              <a:rPr lang="en-US">
                <a:latin typeface="Arial" charset="0"/>
                <a:cs typeface="Arial" charset="0"/>
              </a:rPr>
              <a:t>Custom-made</a:t>
            </a:r>
          </a:p>
          <a:p>
            <a:pPr algn="ctr">
              <a:defRPr/>
            </a:pPr>
            <a:r>
              <a:rPr lang="en-US">
                <a:latin typeface="Arial" charset="0"/>
                <a:cs typeface="Arial" charset="0"/>
              </a:rPr>
              <a:t>machines,</a:t>
            </a:r>
          </a:p>
          <a:p>
            <a:pPr algn="ctr">
              <a:defRPr/>
            </a:pPr>
            <a:r>
              <a:rPr lang="en-US">
                <a:latin typeface="Arial" charset="0"/>
                <a:cs typeface="Arial" charset="0"/>
              </a:rPr>
              <a:t>houses</a:t>
            </a:r>
          </a:p>
        </p:txBody>
      </p:sp>
      <p:sp>
        <p:nvSpPr>
          <p:cNvPr id="8199" name="Rectangle 7"/>
          <p:cNvSpPr>
            <a:spLocks noChangeArrowheads="1"/>
          </p:cNvSpPr>
          <p:nvPr/>
        </p:nvSpPr>
        <p:spPr bwMode="auto">
          <a:xfrm>
            <a:off x="6172200" y="2438400"/>
            <a:ext cx="2209800" cy="31242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defRPr/>
            </a:pPr>
            <a:r>
              <a:rPr lang="en-US">
                <a:latin typeface="Arial" charset="0"/>
                <a:cs typeface="Arial" charset="0"/>
              </a:rPr>
              <a:t>Process-Costing</a:t>
            </a:r>
          </a:p>
          <a:p>
            <a:pPr algn="ctr">
              <a:defRPr/>
            </a:pPr>
            <a:r>
              <a:rPr lang="en-US">
                <a:latin typeface="Arial" charset="0"/>
                <a:cs typeface="Arial" charset="0"/>
              </a:rPr>
              <a:t>Systems</a:t>
            </a:r>
          </a:p>
          <a:p>
            <a:pPr algn="ctr">
              <a:defRPr/>
            </a:pPr>
            <a:endParaRPr lang="en-US">
              <a:latin typeface="Arial" charset="0"/>
              <a:cs typeface="Arial" charset="0"/>
            </a:endParaRPr>
          </a:p>
          <a:p>
            <a:pPr algn="ctr">
              <a:defRPr/>
            </a:pPr>
            <a:r>
              <a:rPr lang="en-US">
                <a:latin typeface="Arial" charset="0"/>
                <a:cs typeface="Arial" charset="0"/>
              </a:rPr>
              <a:t>Masses of identical</a:t>
            </a:r>
          </a:p>
          <a:p>
            <a:pPr algn="ctr">
              <a:defRPr/>
            </a:pPr>
            <a:r>
              <a:rPr lang="en-US">
                <a:latin typeface="Arial" charset="0"/>
                <a:cs typeface="Arial" charset="0"/>
              </a:rPr>
              <a:t>or similar units of a</a:t>
            </a:r>
          </a:p>
          <a:p>
            <a:pPr algn="ctr">
              <a:defRPr/>
            </a:pPr>
            <a:r>
              <a:rPr lang="en-US">
                <a:latin typeface="Arial" charset="0"/>
                <a:cs typeface="Arial" charset="0"/>
              </a:rPr>
              <a:t>product or service</a:t>
            </a:r>
          </a:p>
          <a:p>
            <a:pPr algn="ctr">
              <a:defRPr/>
            </a:pPr>
            <a:endParaRPr lang="en-US">
              <a:latin typeface="Arial" charset="0"/>
              <a:cs typeface="Arial" charset="0"/>
            </a:endParaRPr>
          </a:p>
          <a:p>
            <a:pPr algn="ctr">
              <a:defRPr/>
            </a:pPr>
            <a:r>
              <a:rPr lang="en-US">
                <a:latin typeface="Arial" charset="0"/>
                <a:cs typeface="Arial" charset="0"/>
              </a:rPr>
              <a:t>Examples:</a:t>
            </a:r>
          </a:p>
          <a:p>
            <a:pPr algn="ctr">
              <a:defRPr/>
            </a:pPr>
            <a:r>
              <a:rPr lang="en-US">
                <a:latin typeface="Arial" charset="0"/>
                <a:cs typeface="Arial" charset="0"/>
              </a:rPr>
              <a:t>Food,</a:t>
            </a:r>
          </a:p>
          <a:p>
            <a:pPr algn="ctr">
              <a:defRPr/>
            </a:pPr>
            <a:r>
              <a:rPr lang="en-US">
                <a:latin typeface="Arial" charset="0"/>
                <a:cs typeface="Arial" charset="0"/>
              </a:rPr>
              <a:t>chemical processing</a:t>
            </a:r>
          </a:p>
        </p:txBody>
      </p:sp>
      <p:sp>
        <p:nvSpPr>
          <p:cNvPr id="8205" name="Line 13"/>
          <p:cNvSpPr>
            <a:spLocks noChangeShapeType="1"/>
          </p:cNvSpPr>
          <p:nvPr/>
        </p:nvSpPr>
        <p:spPr bwMode="auto">
          <a:xfrm>
            <a:off x="2971800" y="3886200"/>
            <a:ext cx="32004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ipe(down)">
                                      <p:cBhvr>
                                        <p:cTn id="7" dur="500"/>
                                        <p:tgtEl>
                                          <p:spTgt spid="8198"/>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05"/>
                                        </p:tgtEl>
                                        <p:attrNameLst>
                                          <p:attrName>style.visibility</p:attrName>
                                        </p:attrNameLst>
                                      </p:cBhvr>
                                      <p:to>
                                        <p:strVal val="visible"/>
                                      </p:to>
                                    </p:set>
                                    <p:anim calcmode="lin" valueType="num">
                                      <p:cBhvr additive="base">
                                        <p:cTn id="11" dur="500" fill="hold"/>
                                        <p:tgtEl>
                                          <p:spTgt spid="8205"/>
                                        </p:tgtEl>
                                        <p:attrNameLst>
                                          <p:attrName>ppt_x</p:attrName>
                                        </p:attrNameLst>
                                      </p:cBhvr>
                                      <p:tavLst>
                                        <p:tav tm="0">
                                          <p:val>
                                            <p:strVal val="#ppt_x"/>
                                          </p:val>
                                        </p:tav>
                                        <p:tav tm="100000">
                                          <p:val>
                                            <p:strVal val="#ppt_x"/>
                                          </p:val>
                                        </p:tav>
                                      </p:tavLst>
                                    </p:anim>
                                    <p:anim calcmode="lin" valueType="num">
                                      <p:cBhvr additive="base">
                                        <p:cTn id="12" dur="500" fill="hold"/>
                                        <p:tgtEl>
                                          <p:spTgt spid="820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blinds(horizontal)">
                                      <p:cBhvr>
                                        <p:cTn id="1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autoUpdateAnimBg="0"/>
      <p:bldP spid="8199" grpId="0" animBg="1" autoUpdateAnimBg="0"/>
      <p:bldP spid="82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Transferred-In Costs</a:t>
            </a:r>
          </a:p>
        </p:txBody>
      </p:sp>
      <p:sp>
        <p:nvSpPr>
          <p:cNvPr id="22531" name="Rectangle 3"/>
          <p:cNvSpPr>
            <a:spLocks noGrp="1" noChangeArrowheads="1"/>
          </p:cNvSpPr>
          <p:nvPr>
            <p:ph idx="1"/>
          </p:nvPr>
        </p:nvSpPr>
        <p:spPr/>
        <p:txBody>
          <a:bodyPr/>
          <a:lstStyle/>
          <a:p>
            <a:pPr eaLnBrk="1" hangingPunct="1">
              <a:lnSpc>
                <a:spcPct val="90000"/>
              </a:lnSpc>
            </a:pPr>
            <a:r>
              <a:rPr lang="en-US" sz="2700" smtClean="0"/>
              <a:t>Are costs incurred in previous departments that are carried forward as the products cost when it moves to a subsequent process in the production cycle.</a:t>
            </a:r>
          </a:p>
          <a:p>
            <a:pPr eaLnBrk="1" hangingPunct="1">
              <a:lnSpc>
                <a:spcPct val="90000"/>
              </a:lnSpc>
            </a:pPr>
            <a:r>
              <a:rPr lang="en-US" sz="2700" smtClean="0"/>
              <a:t>Also called previous department costs.</a:t>
            </a:r>
          </a:p>
          <a:p>
            <a:pPr eaLnBrk="1" hangingPunct="1">
              <a:lnSpc>
                <a:spcPct val="90000"/>
              </a:lnSpc>
            </a:pPr>
            <a:r>
              <a:rPr lang="en-US" sz="2700" smtClean="0"/>
              <a:t>Journal entries are made to mirror the progress in production from department to department.</a:t>
            </a:r>
          </a:p>
          <a:p>
            <a:pPr eaLnBrk="1" hangingPunct="1">
              <a:lnSpc>
                <a:spcPct val="90000"/>
              </a:lnSpc>
            </a:pPr>
            <a:r>
              <a:rPr lang="en-US" sz="2700" smtClean="0"/>
              <a:t>Transferred-in costs are treated as if they are a separate type of direct material added at the beginning of the process.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33400"/>
            <a:ext cx="8229600" cy="1143000"/>
          </a:xfrm>
        </p:spPr>
        <p:txBody>
          <a:bodyPr/>
          <a:lstStyle/>
          <a:p>
            <a:pPr eaLnBrk="1" hangingPunct="1"/>
            <a:r>
              <a:rPr lang="en-US" smtClean="0"/>
              <a:t>Steps 1 and 2, Illustrated</a:t>
            </a:r>
          </a:p>
        </p:txBody>
      </p:sp>
      <p:pic>
        <p:nvPicPr>
          <p:cNvPr id="23555" name="Picture 6" descr="horngren13_17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52675"/>
            <a:ext cx="7620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57200"/>
            <a:ext cx="8229600" cy="1143000"/>
          </a:xfrm>
        </p:spPr>
        <p:txBody>
          <a:bodyPr/>
          <a:lstStyle/>
          <a:p>
            <a:pPr eaLnBrk="1" hangingPunct="1"/>
            <a:r>
              <a:rPr lang="en-US" smtClean="0"/>
              <a:t>Steps 3, 4, and 5, Illustrated</a:t>
            </a:r>
          </a:p>
        </p:txBody>
      </p:sp>
      <p:pic>
        <p:nvPicPr>
          <p:cNvPr id="24579" name="Picture 6" descr="horngren13_1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62150"/>
            <a:ext cx="7620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1143000"/>
          </a:xfrm>
        </p:spPr>
        <p:txBody>
          <a:bodyPr/>
          <a:lstStyle/>
          <a:p>
            <a:pPr eaLnBrk="1" hangingPunct="1"/>
            <a:r>
              <a:rPr lang="en-US" smtClean="0"/>
              <a:t>Steps 1 and 2, Illustrated</a:t>
            </a:r>
          </a:p>
        </p:txBody>
      </p:sp>
      <p:pic>
        <p:nvPicPr>
          <p:cNvPr id="25603" name="Picture 6" descr="horngren13_17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66875"/>
            <a:ext cx="7620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228600"/>
            <a:ext cx="8229600" cy="1143000"/>
          </a:xfrm>
        </p:spPr>
        <p:txBody>
          <a:bodyPr/>
          <a:lstStyle/>
          <a:p>
            <a:pPr eaLnBrk="1" hangingPunct="1"/>
            <a:r>
              <a:rPr lang="en-US" smtClean="0"/>
              <a:t>Steps 3, 4, and 5, Illustrated</a:t>
            </a:r>
          </a:p>
        </p:txBody>
      </p:sp>
      <p:pic>
        <p:nvPicPr>
          <p:cNvPr id="26627" name="Picture 7" descr="horngren13_17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5900"/>
            <a:ext cx="7620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Hybrid Costing Systems</a:t>
            </a:r>
          </a:p>
        </p:txBody>
      </p:sp>
      <p:sp>
        <p:nvSpPr>
          <p:cNvPr id="27651" name="Content Placeholder 2"/>
          <p:cNvSpPr>
            <a:spLocks noGrp="1"/>
          </p:cNvSpPr>
          <p:nvPr>
            <p:ph idx="1"/>
          </p:nvPr>
        </p:nvSpPr>
        <p:spPr/>
        <p:txBody>
          <a:bodyPr/>
          <a:lstStyle/>
          <a:p>
            <a:pPr eaLnBrk="1" hangingPunct="1"/>
            <a:r>
              <a:rPr lang="en-US" smtClean="0"/>
              <a:t>A Hybrid-costing system blends characteristics from both job-costing and process-costing systems.</a:t>
            </a:r>
          </a:p>
          <a:p>
            <a:pPr eaLnBrk="1" hangingPunct="1"/>
            <a:r>
              <a:rPr lang="en-US" smtClean="0"/>
              <a:t>Many actual production systems are in fact hybrids.</a:t>
            </a:r>
          </a:p>
          <a:p>
            <a:pPr eaLnBrk="1" hangingPunct="1"/>
            <a:r>
              <a:rPr lang="en-US" smtClean="0"/>
              <a:t>Examples include manufacturers of televisions, dishwashers, and washing machines, as well as Adidas.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8" descr="c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2133600"/>
            <a:ext cx="7467600" cy="2667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mtClean="0"/>
              <a:t>Process Costing</a:t>
            </a:r>
          </a:p>
        </p:txBody>
      </p:sp>
      <p:sp>
        <p:nvSpPr>
          <p:cNvPr id="5123" name="Rectangle 3"/>
          <p:cNvSpPr>
            <a:spLocks noGrp="1" noChangeArrowheads="1"/>
          </p:cNvSpPr>
          <p:nvPr>
            <p:ph idx="4294967295"/>
          </p:nvPr>
        </p:nvSpPr>
        <p:spPr/>
        <p:txBody>
          <a:bodyPr/>
          <a:lstStyle/>
          <a:p>
            <a:pPr eaLnBrk="1" hangingPunct="1"/>
            <a:r>
              <a:rPr lang="en-US" sz="2700" smtClean="0"/>
              <a:t>Process costing is a system where the unit cost of a product or service is obtained by assigning total costs to many identical or similar units.</a:t>
            </a:r>
          </a:p>
          <a:p>
            <a:pPr eaLnBrk="1" hangingPunct="1"/>
            <a:r>
              <a:rPr lang="en-US" sz="2700" smtClean="0"/>
              <a:t>Each unit receives the same or similar amounts of direct materials costs, direct labor costs, and manufacturing overhead.</a:t>
            </a:r>
          </a:p>
          <a:p>
            <a:pPr eaLnBrk="1" hangingPunct="1"/>
            <a:r>
              <a:rPr lang="en-US" sz="2700" smtClean="0"/>
              <a:t>Unit costs are computed by dividing total costs incurred by the number of units of output from the production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additive="base">
                                        <p:cTn id="12"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additive="base">
                                        <p:cTn id="1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3">
                                            <p:txEl>
                                              <p:pRg st="2" end="2"/>
                                            </p:txEl>
                                          </p:spTgt>
                                        </p:tgtEl>
                                        <p:attrNameLst>
                                          <p:attrName>style.visibility</p:attrName>
                                        </p:attrNameLst>
                                      </p:cBhvr>
                                      <p:to>
                                        <p:strVal val="visible"/>
                                      </p:to>
                                    </p:set>
                                    <p:anim calcmode="lin" valueType="num">
                                      <p:cBhvr additive="base">
                                        <p:cTn id="2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Process-Costing Assumptions</a:t>
            </a:r>
          </a:p>
        </p:txBody>
      </p:sp>
      <p:sp>
        <p:nvSpPr>
          <p:cNvPr id="6147" name="Rectangle 3"/>
          <p:cNvSpPr>
            <a:spLocks noGrp="1" noChangeArrowheads="1"/>
          </p:cNvSpPr>
          <p:nvPr>
            <p:ph idx="1"/>
          </p:nvPr>
        </p:nvSpPr>
        <p:spPr/>
        <p:txBody>
          <a:bodyPr/>
          <a:lstStyle/>
          <a:p>
            <a:pPr eaLnBrk="1" hangingPunct="1"/>
            <a:r>
              <a:rPr lang="en-US" smtClean="0"/>
              <a:t>Direct materials are added at the beginning of the production process, or at the start of work in a subsequent department down the assembly line.</a:t>
            </a:r>
          </a:p>
          <a:p>
            <a:pPr eaLnBrk="1" hangingPunct="1"/>
            <a:r>
              <a:rPr lang="en-US" smtClean="0"/>
              <a:t>Conversion costs are added equally along the production process.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Five-Step Process-Costing Allocation</a:t>
            </a:r>
          </a:p>
        </p:txBody>
      </p:sp>
      <p:sp>
        <p:nvSpPr>
          <p:cNvPr id="7171" name="Rectangle 3"/>
          <p:cNvSpPr>
            <a:spLocks noGrp="1" noChangeArrowheads="1"/>
          </p:cNvSpPr>
          <p:nvPr>
            <p:ph idx="1"/>
          </p:nvPr>
        </p:nvSpPr>
        <p:spPr/>
        <p:txBody>
          <a:bodyPr/>
          <a:lstStyle/>
          <a:p>
            <a:pPr marL="590550" indent="-590550" eaLnBrk="1" hangingPunct="1">
              <a:lnSpc>
                <a:spcPct val="90000"/>
              </a:lnSpc>
              <a:buFont typeface="Wingdings" pitchFamily="2" charset="2"/>
              <a:buAutoNum type="arabicPeriod"/>
            </a:pPr>
            <a:r>
              <a:rPr lang="en-US" smtClean="0"/>
              <a:t>Summarize the flow of physical units of output.</a:t>
            </a:r>
          </a:p>
          <a:p>
            <a:pPr marL="590550" indent="-590550" eaLnBrk="1" hangingPunct="1">
              <a:lnSpc>
                <a:spcPct val="90000"/>
              </a:lnSpc>
              <a:buFont typeface="Wingdings" pitchFamily="2" charset="2"/>
              <a:buAutoNum type="arabicPeriod"/>
            </a:pPr>
            <a:r>
              <a:rPr lang="en-US" smtClean="0"/>
              <a:t>Compute output in terms of equivalent units.</a:t>
            </a:r>
          </a:p>
          <a:p>
            <a:pPr marL="590550" indent="-590550" eaLnBrk="1" hangingPunct="1">
              <a:lnSpc>
                <a:spcPct val="90000"/>
              </a:lnSpc>
              <a:buFont typeface="Wingdings" pitchFamily="2" charset="2"/>
              <a:buAutoNum type="arabicPeriod"/>
            </a:pPr>
            <a:r>
              <a:rPr lang="en-US" smtClean="0"/>
              <a:t>Summarize total costs to account for .</a:t>
            </a:r>
          </a:p>
          <a:p>
            <a:pPr marL="590550" indent="-590550" eaLnBrk="1" hangingPunct="1">
              <a:lnSpc>
                <a:spcPct val="90000"/>
              </a:lnSpc>
              <a:buFont typeface="Wingdings" pitchFamily="2" charset="2"/>
              <a:buAutoNum type="arabicPeriod"/>
            </a:pPr>
            <a:r>
              <a:rPr lang="en-US" smtClean="0"/>
              <a:t>Compute cost per equivalent unit.</a:t>
            </a:r>
          </a:p>
          <a:p>
            <a:pPr marL="590550" indent="-590550" eaLnBrk="1" hangingPunct="1">
              <a:lnSpc>
                <a:spcPct val="90000"/>
              </a:lnSpc>
              <a:buFont typeface="Wingdings" pitchFamily="2" charset="2"/>
              <a:buAutoNum type="arabicPeriod"/>
            </a:pPr>
            <a:r>
              <a:rPr lang="en-US" smtClean="0"/>
              <a:t>Assign total costs to units completed and to units in ending work-in-process.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Equivalent Units</a:t>
            </a:r>
          </a:p>
        </p:txBody>
      </p:sp>
      <p:sp>
        <p:nvSpPr>
          <p:cNvPr id="8195" name="Rectangle 3"/>
          <p:cNvSpPr>
            <a:spLocks noGrp="1" noChangeArrowheads="1"/>
          </p:cNvSpPr>
          <p:nvPr>
            <p:ph idx="1"/>
          </p:nvPr>
        </p:nvSpPr>
        <p:spPr/>
        <p:txBody>
          <a:bodyPr/>
          <a:lstStyle/>
          <a:p>
            <a:pPr marL="590550" indent="-590550" eaLnBrk="1" hangingPunct="1">
              <a:lnSpc>
                <a:spcPct val="90000"/>
              </a:lnSpc>
            </a:pPr>
            <a:r>
              <a:rPr lang="en-US" smtClean="0"/>
              <a:t>A derived amount of output units that:</a:t>
            </a:r>
          </a:p>
          <a:p>
            <a:pPr marL="952500" lvl="1" indent="-495300" eaLnBrk="1" hangingPunct="1">
              <a:lnSpc>
                <a:spcPct val="90000"/>
              </a:lnSpc>
              <a:buFont typeface="Wingdings" pitchFamily="2" charset="2"/>
              <a:buAutoNum type="arabicPeriod"/>
            </a:pPr>
            <a:r>
              <a:rPr lang="en-US" smtClean="0"/>
              <a:t>Takes the quantity of each input in units completed and in unfinished units of work in process and</a:t>
            </a:r>
          </a:p>
          <a:p>
            <a:pPr marL="952500" lvl="1" indent="-495300" eaLnBrk="1" hangingPunct="1">
              <a:lnSpc>
                <a:spcPct val="90000"/>
              </a:lnSpc>
              <a:buFont typeface="Wingdings" pitchFamily="2" charset="2"/>
              <a:buAutoNum type="arabicPeriod"/>
            </a:pPr>
            <a:r>
              <a:rPr lang="en-US" i="1" smtClean="0"/>
              <a:t>Converts</a:t>
            </a:r>
            <a:r>
              <a:rPr lang="en-US" smtClean="0"/>
              <a:t> the quantity of input into the amount of completed output units that </a:t>
            </a:r>
            <a:r>
              <a:rPr lang="en-US" i="1" smtClean="0"/>
              <a:t>could be</a:t>
            </a:r>
            <a:r>
              <a:rPr lang="en-US" smtClean="0"/>
              <a:t> produced with that quantity of input</a:t>
            </a:r>
          </a:p>
          <a:p>
            <a:pPr marL="590550" indent="-590550" eaLnBrk="1" hangingPunct="1">
              <a:lnSpc>
                <a:spcPct val="90000"/>
              </a:lnSpc>
            </a:pPr>
            <a:r>
              <a:rPr lang="en-US" smtClean="0"/>
              <a:t>Are calculated separately for each input (direct materials and conversion cost)</a:t>
            </a:r>
          </a:p>
          <a:p>
            <a:pPr marL="590550" indent="-590550" eaLnBrk="1" hangingPunct="1">
              <a:lnSpc>
                <a:spcPct val="90000"/>
              </a:lnSpc>
            </a:pPr>
            <a:r>
              <a:rPr lang="en-US" smtClean="0"/>
              <a:t>When calculating equivalent units in step 2, focus on quantities and disregard dollar amounts until after the equivalent units are computed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85800"/>
            <a:ext cx="8229600" cy="1143000"/>
          </a:xfrm>
        </p:spPr>
        <p:txBody>
          <a:bodyPr/>
          <a:lstStyle/>
          <a:p>
            <a:pPr eaLnBrk="1" hangingPunct="1"/>
            <a:r>
              <a:rPr lang="en-US" smtClean="0"/>
              <a:t>Steps 1 and 2 Illustrated</a:t>
            </a:r>
          </a:p>
        </p:txBody>
      </p:sp>
      <p:pic>
        <p:nvPicPr>
          <p:cNvPr id="9219" name="Picture 6" descr="horngren13_1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Steps 3, 4, and 5, Illustrated</a:t>
            </a:r>
          </a:p>
        </p:txBody>
      </p:sp>
      <p:pic>
        <p:nvPicPr>
          <p:cNvPr id="10243" name="Picture 6" descr="horngren13_17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19300"/>
            <a:ext cx="7620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990600"/>
            <a:ext cx="8229600" cy="1143000"/>
          </a:xfrm>
        </p:spPr>
        <p:txBody>
          <a:bodyPr/>
          <a:lstStyle/>
          <a:p>
            <a:pPr eaLnBrk="1" hangingPunct="1"/>
            <a:r>
              <a:rPr lang="en-US" smtClean="0"/>
              <a:t>General Ledger Cost Flows Illustrated</a:t>
            </a:r>
          </a:p>
        </p:txBody>
      </p:sp>
      <p:pic>
        <p:nvPicPr>
          <p:cNvPr id="11267" name="Picture 6" descr="horngren13_17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1945</TotalTime>
  <Words>793</Words>
  <Application>Microsoft Office PowerPoint</Application>
  <PresentationFormat>عرض على الشاشة (3:4)‏</PresentationFormat>
  <Paragraphs>106</Paragraphs>
  <Slides>26</Slides>
  <Notes>26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26</vt:i4>
      </vt:variant>
    </vt:vector>
  </HeadingPairs>
  <TitlesOfParts>
    <vt:vector size="32" baseType="lpstr">
      <vt:lpstr>Arial</vt:lpstr>
      <vt:lpstr>Calibri</vt:lpstr>
      <vt:lpstr>Constantia</vt:lpstr>
      <vt:lpstr>Wingdings 2</vt:lpstr>
      <vt:lpstr>Wingdings</vt:lpstr>
      <vt:lpstr>Flow</vt:lpstr>
      <vt:lpstr>CHAPTER 17</vt:lpstr>
      <vt:lpstr>Job versus Process Costing</vt:lpstr>
      <vt:lpstr>Process Costing</vt:lpstr>
      <vt:lpstr>Process-Costing Assumptions</vt:lpstr>
      <vt:lpstr>Five-Step Process-Costing Allocation</vt:lpstr>
      <vt:lpstr>Equivalent Units</vt:lpstr>
      <vt:lpstr>Steps 1 and 2 Illustrated</vt:lpstr>
      <vt:lpstr>Steps 3, 4, and 5, Illustrated</vt:lpstr>
      <vt:lpstr>General Ledger Cost Flows Illustrated</vt:lpstr>
      <vt:lpstr>Weighted-Average  Process-Costing Method</vt:lpstr>
      <vt:lpstr>Weighted-Average  Process-Costing Method</vt:lpstr>
      <vt:lpstr>Steps 1 and 2 Illustrated</vt:lpstr>
      <vt:lpstr>Steps 3, 4, and 5 Illustrated</vt:lpstr>
      <vt:lpstr>Result of the Process</vt:lpstr>
      <vt:lpstr>First-in, First-Out  Process-Costing Method</vt:lpstr>
      <vt:lpstr>First-in, First-Out  Process-Costing Method</vt:lpstr>
      <vt:lpstr>Steps 1 and 2, Illustrated</vt:lpstr>
      <vt:lpstr>Steps 3, 4, and 5, Illustrated</vt:lpstr>
      <vt:lpstr>Result of the Process (As Before)</vt:lpstr>
      <vt:lpstr>Transferred-In Costs</vt:lpstr>
      <vt:lpstr>Steps 1 and 2, Illustrated</vt:lpstr>
      <vt:lpstr>Steps 3, 4, and 5, Illustrated</vt:lpstr>
      <vt:lpstr>Steps 1 and 2, Illustrated</vt:lpstr>
      <vt:lpstr>Steps 3, 4, and 5, Illustrated</vt:lpstr>
      <vt:lpstr>Hybrid Costing Systems</vt:lpstr>
      <vt:lpstr>عرض تقديمي في PowerPoint</vt:lpstr>
    </vt:vector>
  </TitlesOfParts>
  <Company>Wichita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Michael Flores</dc:creator>
  <cp:lastModifiedBy>Lenovo</cp:lastModifiedBy>
  <cp:revision>28</cp:revision>
  <dcterms:created xsi:type="dcterms:W3CDTF">2004-12-09T01:38:42Z</dcterms:created>
  <dcterms:modified xsi:type="dcterms:W3CDTF">2021-04-14T13:22:48Z</dcterms:modified>
</cp:coreProperties>
</file>