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80" r:id="rId3"/>
    <p:sldId id="290" r:id="rId4"/>
    <p:sldId id="291" r:id="rId5"/>
    <p:sldId id="292" r:id="rId6"/>
    <p:sldId id="306" r:id="rId7"/>
    <p:sldId id="293" r:id="rId8"/>
    <p:sldId id="294" r:id="rId9"/>
    <p:sldId id="307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66345" autoAdjust="0"/>
  </p:normalViewPr>
  <p:slideViewPr>
    <p:cSldViewPr>
      <p:cViewPr varScale="1">
        <p:scale>
          <a:sx n="58" d="100"/>
          <a:sy n="58" d="100"/>
        </p:scale>
        <p:origin x="-202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509EE-B5F8-4D34-B31A-4B22059D79D3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14A29-340D-43C8-ABF9-9B2187A7C0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8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dirty="0" err="1" smtClean="0"/>
              <a:t>course_id</a:t>
            </a:r>
            <a:endParaRPr lang="en-US" dirty="0" smtClean="0"/>
          </a:p>
          <a:p>
            <a:r>
              <a:rPr lang="en-US" dirty="0" smtClean="0"/>
              <a:t>from section</a:t>
            </a:r>
          </a:p>
          <a:p>
            <a:r>
              <a:rPr lang="en-US" dirty="0" smtClean="0"/>
              <a:t>where semester='Fall' and year=2009;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course_id</a:t>
            </a:r>
            <a:endParaRPr lang="en-US" dirty="0" smtClean="0"/>
          </a:p>
          <a:p>
            <a:r>
              <a:rPr lang="en-US" dirty="0" smtClean="0"/>
              <a:t>from section</a:t>
            </a:r>
          </a:p>
          <a:p>
            <a:r>
              <a:rPr lang="en-US" dirty="0" smtClean="0"/>
              <a:t>where semester='Spring' and year=2010;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40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dirty="0" err="1" smtClean="0"/>
              <a:t>course_id</a:t>
            </a:r>
            <a:endParaRPr lang="en-US" dirty="0" smtClean="0"/>
          </a:p>
          <a:p>
            <a:r>
              <a:rPr lang="en-US" dirty="0" smtClean="0"/>
              <a:t>from section</a:t>
            </a:r>
          </a:p>
          <a:p>
            <a:r>
              <a:rPr lang="en-US" dirty="0" smtClean="0"/>
              <a:t>where semester='Fall' and year=2009</a:t>
            </a:r>
          </a:p>
          <a:p>
            <a:r>
              <a:rPr lang="en-US" dirty="0" smtClean="0"/>
              <a:t>Union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course_id</a:t>
            </a:r>
            <a:endParaRPr lang="en-US" dirty="0" smtClean="0"/>
          </a:p>
          <a:p>
            <a:r>
              <a:rPr lang="en-US" dirty="0" smtClean="0"/>
              <a:t>from section</a:t>
            </a:r>
          </a:p>
          <a:p>
            <a:r>
              <a:rPr lang="en-US" dirty="0" smtClean="0"/>
              <a:t>where semester='Spring' and year=2010;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18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97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9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dirty="0" err="1" smtClean="0"/>
              <a:t>course_id</a:t>
            </a:r>
            <a:endParaRPr lang="en-US" dirty="0" smtClean="0"/>
          </a:p>
          <a:p>
            <a:r>
              <a:rPr lang="en-US" dirty="0" smtClean="0"/>
              <a:t>from section</a:t>
            </a:r>
          </a:p>
          <a:p>
            <a:r>
              <a:rPr lang="en-US" dirty="0" smtClean="0"/>
              <a:t>where semester='Fall' and year=2009</a:t>
            </a:r>
          </a:p>
          <a:p>
            <a:r>
              <a:rPr lang="en-US" dirty="0" smtClean="0"/>
              <a:t>MINUS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course_id</a:t>
            </a:r>
            <a:endParaRPr lang="en-US" dirty="0" smtClean="0"/>
          </a:p>
          <a:p>
            <a:r>
              <a:rPr lang="en-US" dirty="0" smtClean="0"/>
              <a:t>from section</a:t>
            </a:r>
          </a:p>
          <a:p>
            <a:r>
              <a:rPr lang="en-US" dirty="0" smtClean="0"/>
              <a:t>where semester='Spring' and year=2010;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41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name</a:t>
            </a:r>
          </a:p>
          <a:p>
            <a:r>
              <a:rPr lang="en-US" dirty="0" smtClean="0"/>
              <a:t>from instructor</a:t>
            </a:r>
          </a:p>
          <a:p>
            <a:r>
              <a:rPr lang="en-US" dirty="0" smtClean="0"/>
              <a:t>where salary is null;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64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Chapter 03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Introduction to SQL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C03D40-7E5C-4285-B947-C45F6EBA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Intersect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E3CC69-ECF8-45D8-AC84-F547F2FEB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find the set of all courses taught in the Fall 2009 as well as in Spring 2010 we write: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F980732-18A7-4ACB-A6B2-50B407ED1D8E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1000" contrast="35000"/>
          </a:blip>
          <a:stretch>
            <a:fillRect/>
          </a:stretch>
        </p:blipFill>
        <p:spPr>
          <a:xfrm>
            <a:off x="1043608" y="2203688"/>
            <a:ext cx="5403272" cy="2377440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cxnSp>
        <p:nvCxnSpPr>
          <p:cNvPr id="6" name="Straight Connector 5"/>
          <p:cNvCxnSpPr/>
          <p:nvPr/>
        </p:nvCxnSpPr>
        <p:spPr>
          <a:xfrm>
            <a:off x="395536" y="116632"/>
            <a:ext cx="7632848" cy="5112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123728" y="332656"/>
            <a:ext cx="6336704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953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CED6FC-AD39-45B2-8F18-CED7E5228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dirty="0" smtClean="0"/>
              <a:t>MINUS Operation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9A5E60-B42B-42BB-9E55-DCB7A6413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find all courses taught in the Fall 2009 semester but not in the Spring 2010 semester, we write: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EEB7984-9AEB-4079-A1D5-59C94FCC4CBE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1000" contrast="35000"/>
          </a:blip>
          <a:stretch>
            <a:fillRect/>
          </a:stretch>
        </p:blipFill>
        <p:spPr>
          <a:xfrm>
            <a:off x="1325801" y="2708920"/>
            <a:ext cx="6492397" cy="2592288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50641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CED6FC-AD39-45B2-8F18-CED7E5228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dirty="0" smtClean="0"/>
              <a:t>MINUS ALL Operation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9A5E60-B42B-42BB-9E55-DCB7A6413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find all courses taught in the Fall 2009 semester but not in the Spring 2010 semester, we write: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7CF6B39-BDD5-4AE9-9B51-B9B6306C083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1000" contrast="35000"/>
          </a:blip>
          <a:stretch>
            <a:fillRect/>
          </a:stretch>
        </p:blipFill>
        <p:spPr>
          <a:xfrm>
            <a:off x="1331640" y="2708920"/>
            <a:ext cx="6324036" cy="2520280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cxnSp>
        <p:nvCxnSpPr>
          <p:cNvPr id="5" name="Straight Connector 4"/>
          <p:cNvCxnSpPr/>
          <p:nvPr/>
        </p:nvCxnSpPr>
        <p:spPr>
          <a:xfrm>
            <a:off x="827584" y="476672"/>
            <a:ext cx="7488832" cy="5904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979712" y="476672"/>
            <a:ext cx="6336704" cy="5256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2856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4E06B63D-FE74-4304-90DE-D32F219F8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 Values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4D01DB1-CF7C-4416-9057-E7079AC451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3.6</a:t>
            </a:r>
          </a:p>
        </p:txBody>
      </p:sp>
    </p:spTree>
    <p:extLst>
      <p:ext uri="{BB962C8B-B14F-4D97-AF65-F5344CB8AC3E}">
        <p14:creationId xmlns:p14="http://schemas.microsoft.com/office/powerpoint/2010/main" val="2810328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AAEDAD70-9AC0-42C9-AE7F-34BD8D16F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Null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0627F98C-AB24-45CC-B43E-FFF9DFEBF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Null</a:t>
            </a:r>
            <a:r>
              <a:rPr lang="en-US" dirty="0"/>
              <a:t> values present special problems in relational operations:</a:t>
            </a:r>
          </a:p>
          <a:p>
            <a:pPr lvl="1"/>
            <a:r>
              <a:rPr lang="en-US" dirty="0"/>
              <a:t>Arithmetic operations.</a:t>
            </a:r>
          </a:p>
          <a:p>
            <a:pPr lvl="1"/>
            <a:r>
              <a:rPr lang="en-US" dirty="0"/>
              <a:t>Comparison operations.</a:t>
            </a:r>
          </a:p>
          <a:p>
            <a:pPr lvl="1"/>
            <a:r>
              <a:rPr lang="en-US" dirty="0"/>
              <a:t>Set operations.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208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7D196E-7D27-4D80-96F9-01D4F1E2A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Arithmetic Expression Involving Null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CD014A-03DA-495B-82AD-7AE7B5854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result of an arithmetic expression (involving, for example +, −, ∗, or /) is </a:t>
            </a:r>
            <a:r>
              <a:rPr lang="en-US" b="1" dirty="0"/>
              <a:t>null</a:t>
            </a:r>
            <a:r>
              <a:rPr lang="en-US" dirty="0"/>
              <a:t> </a:t>
            </a:r>
            <a:r>
              <a:rPr lang="en-US" b="1" i="1" u="sng" dirty="0"/>
              <a:t>if any of the input values is null. </a:t>
            </a:r>
          </a:p>
          <a:p>
            <a:endParaRPr lang="en-US" b="1" i="1" u="sng" dirty="0"/>
          </a:p>
          <a:p>
            <a:r>
              <a:rPr lang="en-US" dirty="0"/>
              <a:t>For example, if a query has an expression r.A+5, and </a:t>
            </a:r>
            <a:r>
              <a:rPr lang="en-US" dirty="0" err="1"/>
              <a:t>r.A</a:t>
            </a:r>
            <a:r>
              <a:rPr lang="en-US" dirty="0"/>
              <a:t> is null for a particular tuple then the expression result must also be null for that tuple.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418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ABE9B4-8E23-48FC-BCF9-F0C4108A3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Comparisons Involving Nulls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0091EE-9D9E-4856-B978-216057C3E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Comparisons involving nulls are more of a problem.</a:t>
            </a:r>
          </a:p>
          <a:p>
            <a:endParaRPr lang="en-US" dirty="0"/>
          </a:p>
          <a:p>
            <a:pPr lvl="1"/>
            <a:r>
              <a:rPr lang="en-US" dirty="0"/>
              <a:t>For example, consider the comparison “1 &lt; null”.</a:t>
            </a:r>
          </a:p>
          <a:p>
            <a:pPr lvl="2"/>
            <a:r>
              <a:rPr lang="en-US" dirty="0"/>
              <a:t>It would be wrong to say this is true since we do not know what the null value represents. </a:t>
            </a:r>
          </a:p>
          <a:p>
            <a:pPr lvl="2"/>
            <a:r>
              <a:rPr lang="en-US" dirty="0"/>
              <a:t>It would be wrong to claim this expression is false although.</a:t>
            </a:r>
          </a:p>
          <a:p>
            <a:pPr lvl="2"/>
            <a:endParaRPr lang="en-US" dirty="0"/>
          </a:p>
          <a:p>
            <a:pPr marL="342900" lvl="2" indent="-342900"/>
            <a:r>
              <a:rPr lang="en-US" sz="3200" dirty="0"/>
              <a:t>SQL therefore treats as </a:t>
            </a:r>
            <a:r>
              <a:rPr lang="en-US" sz="3200" b="1" dirty="0"/>
              <a:t>unknown</a:t>
            </a:r>
            <a:r>
              <a:rPr lang="en-US" sz="3200" dirty="0"/>
              <a:t> the result of any comparison involving a null value</a:t>
            </a:r>
          </a:p>
        </p:txBody>
      </p:sp>
    </p:spTree>
    <p:extLst>
      <p:ext uri="{BB962C8B-B14F-4D97-AF65-F5344CB8AC3E}">
        <p14:creationId xmlns:p14="http://schemas.microsoft.com/office/powerpoint/2010/main" val="1779375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4F0A822E-560C-4C20-9AD6-E6F91A1C4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rmAutofit fontScale="90000"/>
          </a:bodyPr>
          <a:lstStyle/>
          <a:p>
            <a:r>
              <a:rPr lang="en-US" dirty="0"/>
              <a:t>Boolean Operations Involving Null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EA4873FD-FD43-45EF-BE12-3060C828762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19999731"/>
              </p:ext>
            </p:extLst>
          </p:nvPr>
        </p:nvGraphicFramePr>
        <p:xfrm>
          <a:off x="524861" y="1081544"/>
          <a:ext cx="6858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384047843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59492328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145823208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305936672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17964383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</a:t>
                      </a:r>
                    </a:p>
                  </a:txBody>
                  <a:tcPr marL="53848" marR="5384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Y</a:t>
                      </a:r>
                    </a:p>
                  </a:txBody>
                  <a:tcPr marL="53848" marR="5384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 and Y</a:t>
                      </a:r>
                    </a:p>
                  </a:txBody>
                  <a:tcPr marL="53848" marR="5384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 or Y</a:t>
                      </a:r>
                    </a:p>
                  </a:txBody>
                  <a:tcPr marL="53848" marR="53848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Not X</a:t>
                      </a:r>
                    </a:p>
                  </a:txBody>
                  <a:tcPr marL="53848" marR="53848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6061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true</a:t>
                      </a:r>
                    </a:p>
                  </a:txBody>
                  <a:tcPr marL="53848" marR="53848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unknown</a:t>
                      </a:r>
                    </a:p>
                  </a:txBody>
                  <a:tcPr marL="53848" marR="53848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unknown</a:t>
                      </a:r>
                    </a:p>
                  </a:txBody>
                  <a:tcPr marL="53848" marR="53848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true</a:t>
                      </a:r>
                    </a:p>
                  </a:txBody>
                  <a:tcPr marL="53848" marR="53848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false</a:t>
                      </a:r>
                    </a:p>
                  </a:txBody>
                  <a:tcPr marL="53848" marR="53848"/>
                </a:tc>
                <a:extLst>
                  <a:ext uri="{0D108BD9-81ED-4DB2-BD59-A6C34878D82A}">
                    <a16:rowId xmlns:a16="http://schemas.microsoft.com/office/drawing/2014/main" xmlns="" val="2791562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false</a:t>
                      </a:r>
                    </a:p>
                  </a:txBody>
                  <a:tcPr marL="53848" marR="53848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unknown</a:t>
                      </a:r>
                    </a:p>
                  </a:txBody>
                  <a:tcPr marL="53848" marR="53848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false</a:t>
                      </a:r>
                    </a:p>
                  </a:txBody>
                  <a:tcPr marL="53848" marR="53848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unknown</a:t>
                      </a:r>
                    </a:p>
                  </a:txBody>
                  <a:tcPr marL="53848" marR="53848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true</a:t>
                      </a:r>
                    </a:p>
                  </a:txBody>
                  <a:tcPr marL="53848" marR="53848"/>
                </a:tc>
                <a:extLst>
                  <a:ext uri="{0D108BD9-81ED-4DB2-BD59-A6C34878D82A}">
                    <a16:rowId xmlns:a16="http://schemas.microsoft.com/office/drawing/2014/main" xmlns="" val="2309879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unknown</a:t>
                      </a:r>
                    </a:p>
                  </a:txBody>
                  <a:tcPr marL="53848" marR="53848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unknown</a:t>
                      </a:r>
                    </a:p>
                  </a:txBody>
                  <a:tcPr marL="53848" marR="53848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unknown</a:t>
                      </a:r>
                    </a:p>
                  </a:txBody>
                  <a:tcPr marL="53848" marR="53848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unknown</a:t>
                      </a:r>
                    </a:p>
                  </a:txBody>
                  <a:tcPr marL="53848" marR="53848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unknown</a:t>
                      </a:r>
                    </a:p>
                  </a:txBody>
                  <a:tcPr marL="53848" marR="53848"/>
                </a:tc>
                <a:extLst>
                  <a:ext uri="{0D108BD9-81ED-4DB2-BD59-A6C34878D82A}">
                    <a16:rowId xmlns:a16="http://schemas.microsoft.com/office/drawing/2014/main" xmlns="" val="740205057"/>
                  </a:ext>
                </a:extLst>
              </a:tr>
            </a:tbl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DA52AFB6-7768-44B5-A5DF-51FA3E303A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400" y="2780928"/>
            <a:ext cx="8153400" cy="3888432"/>
          </a:xfrm>
        </p:spPr>
        <p:txBody>
          <a:bodyPr/>
          <a:lstStyle/>
          <a:p>
            <a:r>
              <a:rPr lang="en-US" dirty="0"/>
              <a:t>You can verify that if </a:t>
            </a:r>
            <a:r>
              <a:rPr lang="en-US" dirty="0" err="1"/>
              <a:t>r.A</a:t>
            </a:r>
            <a:r>
              <a:rPr lang="en-US" dirty="0"/>
              <a:t> is null:</a:t>
            </a:r>
          </a:p>
          <a:p>
            <a:pPr lvl="1"/>
            <a:r>
              <a:rPr lang="en-US" dirty="0"/>
              <a:t>Then “1 &lt; </a:t>
            </a:r>
            <a:r>
              <a:rPr lang="en-US" dirty="0" err="1"/>
              <a:t>r.A</a:t>
            </a:r>
            <a:r>
              <a:rPr lang="en-US" dirty="0"/>
              <a:t>” as well as “not (1 &lt; </a:t>
            </a:r>
            <a:r>
              <a:rPr lang="en-US" dirty="0" err="1"/>
              <a:t>r.A</a:t>
            </a:r>
            <a:r>
              <a:rPr lang="en-US" dirty="0"/>
              <a:t>)” evaluate to unknown.</a:t>
            </a:r>
          </a:p>
          <a:p>
            <a:pPr lvl="1"/>
            <a:endParaRPr lang="en-US" dirty="0"/>
          </a:p>
          <a:p>
            <a:r>
              <a:rPr lang="en-US" dirty="0"/>
              <a:t>If the </a:t>
            </a:r>
            <a:r>
              <a:rPr lang="en-US" b="1" dirty="0"/>
              <a:t>where </a:t>
            </a:r>
            <a:r>
              <a:rPr lang="en-US" dirty="0"/>
              <a:t>clause predicate evaluates to either </a:t>
            </a:r>
            <a:r>
              <a:rPr lang="en-US" b="1" dirty="0"/>
              <a:t>false </a:t>
            </a:r>
            <a:r>
              <a:rPr lang="en-US" dirty="0"/>
              <a:t>or </a:t>
            </a:r>
            <a:r>
              <a:rPr lang="en-US" b="1" dirty="0"/>
              <a:t>unknown </a:t>
            </a:r>
            <a:r>
              <a:rPr lang="en-US" dirty="0"/>
              <a:t>for a tuple, that tuple is not added to the result.</a:t>
            </a:r>
          </a:p>
        </p:txBody>
      </p:sp>
    </p:spTree>
    <p:extLst>
      <p:ext uri="{BB962C8B-B14F-4D97-AF65-F5344CB8AC3E}">
        <p14:creationId xmlns:p14="http://schemas.microsoft.com/office/powerpoint/2010/main" val="1606343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33F63F97-D35D-413D-8059-7D0197E5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Null in a Predicate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F80FA9B-ABFC-4F17-B249-CA532D24F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all instructors who appear in the instructor relation with null values </a:t>
            </a:r>
            <a:r>
              <a:rPr lang="en-US" dirty="0" smtClean="0"/>
              <a:t>of their salary </a:t>
            </a:r>
            <a:r>
              <a:rPr lang="en-US" dirty="0"/>
              <a:t>(unknown salary).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BF8D7E5-70A7-43C8-B6CB-E8D70C50EDD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1000" contrast="35000"/>
          </a:blip>
          <a:stretch>
            <a:fillRect/>
          </a:stretch>
        </p:blipFill>
        <p:spPr>
          <a:xfrm>
            <a:off x="3779912" y="2708920"/>
            <a:ext cx="3744416" cy="1117565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89708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33F63F97-D35D-413D-8059-7D0197E5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Null in a Predicate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F80FA9B-ABFC-4F17-B249-CA532D24F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all instructors who appear in the instructor relation with known salary.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8F3471E-2E95-4EBB-8917-282CB126B8AD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1000" contrast="35000"/>
          </a:blip>
          <a:stretch>
            <a:fillRect/>
          </a:stretch>
        </p:blipFill>
        <p:spPr>
          <a:xfrm>
            <a:off x="3491880" y="2492896"/>
            <a:ext cx="3708733" cy="1117565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88249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4A83B890-E03A-49CE-AB8D-F79499255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Operations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ED915AA-7205-4343-B4D5-B64C909451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3.5</a:t>
            </a:r>
          </a:p>
        </p:txBody>
      </p:sp>
    </p:spTree>
    <p:extLst>
      <p:ext uri="{BB962C8B-B14F-4D97-AF65-F5344CB8AC3E}">
        <p14:creationId xmlns:p14="http://schemas.microsoft.com/office/powerpoint/2010/main" val="12473509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D23C15-54E4-4052-B21A-AF0309949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Records with Nulls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F77DC8-7EEF-46F5-AFBC-D7764A5A2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tuple </a:t>
            </a:r>
            <a:r>
              <a:rPr lang="en-US" b="1" i="1" u="sng" dirty="0"/>
              <a:t>(‘Ahmad’, NULL)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is identical to the tuple </a:t>
            </a:r>
            <a:r>
              <a:rPr lang="en-US" b="1" i="1" u="sng" dirty="0"/>
              <a:t>(‘Ahmad’, NULL)</a:t>
            </a:r>
          </a:p>
          <a:p>
            <a:endParaRPr lang="en-US" b="1" i="1" u="sng" dirty="0"/>
          </a:p>
          <a:p>
            <a:r>
              <a:rPr lang="en-US" dirty="0"/>
              <a:t>The above approach of treating tuples as identical </a:t>
            </a:r>
            <a:r>
              <a:rPr lang="en-US" dirty="0">
                <a:solidFill>
                  <a:srgbClr val="FF0000"/>
                </a:solidFill>
              </a:rPr>
              <a:t>if they have the same values for all attributes</a:t>
            </a:r>
            <a:r>
              <a:rPr lang="en-US" dirty="0"/>
              <a:t>, even if some of the values are null, </a:t>
            </a:r>
            <a:r>
              <a:rPr lang="en-US" b="1" dirty="0"/>
              <a:t>is also used for the set operations </a:t>
            </a:r>
            <a:r>
              <a:rPr lang="en-US" b="1" u="sng" dirty="0"/>
              <a:t>union</a:t>
            </a:r>
            <a:r>
              <a:rPr lang="en-US" b="1" dirty="0"/>
              <a:t>, </a:t>
            </a:r>
            <a:r>
              <a:rPr lang="en-US" b="1" u="sng" dirty="0"/>
              <a:t>intersection</a:t>
            </a:r>
            <a:r>
              <a:rPr lang="en-US" b="1" dirty="0"/>
              <a:t> </a:t>
            </a:r>
            <a:r>
              <a:rPr lang="en-US" b="1"/>
              <a:t>and </a:t>
            </a:r>
            <a:r>
              <a:rPr lang="en-US" b="1" u="sng" smtClean="0"/>
              <a:t>minus</a:t>
            </a:r>
            <a:r>
              <a:rPr lang="en-US" b="1" smtClean="0"/>
              <a:t>.</a:t>
            </a:r>
            <a:endParaRPr lang="en-US" b="1" i="1" u="sng" dirty="0"/>
          </a:p>
        </p:txBody>
      </p:sp>
    </p:spTree>
    <p:extLst>
      <p:ext uri="{BB962C8B-B14F-4D97-AF65-F5344CB8AC3E}">
        <p14:creationId xmlns:p14="http://schemas.microsoft.com/office/powerpoint/2010/main" val="2709481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0887E0-C4E1-4E15-AB8C-F0A5EE0BE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Set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4CDF52-DB18-4993-ACEE-4F413EEFD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SQL operations </a:t>
            </a:r>
            <a:r>
              <a:rPr lang="en-US" b="1" dirty="0"/>
              <a:t>union</a:t>
            </a:r>
            <a:r>
              <a:rPr lang="en-US" dirty="0"/>
              <a:t>, </a:t>
            </a:r>
            <a:r>
              <a:rPr lang="en-US" b="1" dirty="0"/>
              <a:t>intersect</a:t>
            </a:r>
            <a:r>
              <a:rPr lang="en-US" dirty="0"/>
              <a:t>, and </a:t>
            </a:r>
            <a:r>
              <a:rPr lang="en-US" b="1" dirty="0" smtClean="0"/>
              <a:t>minus</a:t>
            </a:r>
            <a:r>
              <a:rPr lang="en-US" dirty="0" smtClean="0"/>
              <a:t> </a:t>
            </a:r>
            <a:r>
              <a:rPr lang="en-US" dirty="0"/>
              <a:t>operate on relations and correspond to the mathematical set-theory operations </a:t>
            </a:r>
            <a:r>
              <a:rPr lang="en-US" b="1" dirty="0"/>
              <a:t>∪</a:t>
            </a:r>
            <a:r>
              <a:rPr lang="en-US" dirty="0"/>
              <a:t>, </a:t>
            </a:r>
            <a:r>
              <a:rPr lang="en-US" b="1" dirty="0"/>
              <a:t>∩</a:t>
            </a:r>
            <a:r>
              <a:rPr lang="en-US" dirty="0"/>
              <a:t>, and </a:t>
            </a:r>
            <a:r>
              <a:rPr lang="en-US" b="1" dirty="0"/>
              <a:t>−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2019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F4F5DB-972B-48A8-A50C-6317E5343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Set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952B0B-C350-4D45-BA3B-D43B707DE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set of all courses taught in the Fall 2009 semester: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set of all courses taught in the Spring 2010 semester: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D1A5E09-1F87-4638-8223-BCCF1B8475A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1000" contrast="35000"/>
          </a:blip>
          <a:stretch>
            <a:fillRect/>
          </a:stretch>
        </p:blipFill>
        <p:spPr>
          <a:xfrm>
            <a:off x="2267744" y="2060848"/>
            <a:ext cx="5886819" cy="1368152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63C26D5-53FA-4D0A-9356-D55B33EF769E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-21000" contrast="35000"/>
          </a:blip>
          <a:stretch>
            <a:fillRect/>
          </a:stretch>
        </p:blipFill>
        <p:spPr>
          <a:xfrm>
            <a:off x="2303065" y="4869160"/>
            <a:ext cx="5894044" cy="1152128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47416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FB0D43-DD56-47DD-B2B5-0E68C9704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Union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23E5A7-0526-49D3-8863-7990198BE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find the set of all courses taught either in Fall 2009 or in Spring 2010, or both, we write: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B3D28C2-E2E6-498A-A0AD-3F56EC1F2C2E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1000" contrast="35000"/>
          </a:blip>
          <a:stretch>
            <a:fillRect/>
          </a:stretch>
        </p:blipFill>
        <p:spPr>
          <a:xfrm>
            <a:off x="1043608" y="2204864"/>
            <a:ext cx="5808100" cy="2520280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71711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620688"/>
            <a:ext cx="4610100" cy="433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6264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FB0D43-DD56-47DD-B2B5-0E68C9704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Union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23E5A7-0526-49D3-8863-7990198BE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find the set of all courses taught either in Fall 2009 or in Spring 2010, or both, we write: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8E5F4BB-9515-45AB-B3C0-EEBA87F6D14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1000" contrast="35000"/>
          </a:blip>
          <a:stretch>
            <a:fillRect/>
          </a:stretch>
        </p:blipFill>
        <p:spPr>
          <a:xfrm>
            <a:off x="971600" y="2262237"/>
            <a:ext cx="6197377" cy="2592288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22230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C03D40-7E5C-4285-B947-C45F6EBA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Intersect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E3CC69-ECF8-45D8-AC84-F547F2FEB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find the set of all courses taught in the Fall 2009 as well as in Spring 2010 we write: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554968B-B60E-4965-B870-3A9BDE0F75C5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1000" contrast="35000"/>
          </a:blip>
          <a:stretch>
            <a:fillRect/>
          </a:stretch>
        </p:blipFill>
        <p:spPr>
          <a:xfrm>
            <a:off x="1043608" y="2240868"/>
            <a:ext cx="5574227" cy="2376264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40962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988" y="1304925"/>
            <a:ext cx="4772025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8614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3315</TotalTime>
  <Words>635</Words>
  <Application>Microsoft Office PowerPoint</Application>
  <PresentationFormat>On-screen Show (4:3)</PresentationFormat>
  <Paragraphs>110</Paragraphs>
  <Slides>20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Chapter 03</vt:lpstr>
      <vt:lpstr>Set Operations</vt:lpstr>
      <vt:lpstr>Set Operations</vt:lpstr>
      <vt:lpstr>Set Operations</vt:lpstr>
      <vt:lpstr>The Union Operation</vt:lpstr>
      <vt:lpstr>PowerPoint Presentation</vt:lpstr>
      <vt:lpstr>The Union Operation</vt:lpstr>
      <vt:lpstr>The Intersect Operation</vt:lpstr>
      <vt:lpstr>PowerPoint Presentation</vt:lpstr>
      <vt:lpstr>The Intersect Operation</vt:lpstr>
      <vt:lpstr>The MINUS Operation</vt:lpstr>
      <vt:lpstr>The MINUS ALL Operation</vt:lpstr>
      <vt:lpstr>Null Values</vt:lpstr>
      <vt:lpstr>Null</vt:lpstr>
      <vt:lpstr>Arithmetic Expression Involving Null</vt:lpstr>
      <vt:lpstr>Comparisons Involving Nulls</vt:lpstr>
      <vt:lpstr>Boolean Operations Involving Null</vt:lpstr>
      <vt:lpstr>Null in a Predicate</vt:lpstr>
      <vt:lpstr>Null in a Predicate</vt:lpstr>
      <vt:lpstr>Records with Nulls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01</dc:title>
  <dc:creator>admin</dc:creator>
  <cp:lastModifiedBy>eng.samer2011@hotmail.com</cp:lastModifiedBy>
  <cp:revision>527</cp:revision>
  <dcterms:created xsi:type="dcterms:W3CDTF">2006-08-16T00:00:00Z</dcterms:created>
  <dcterms:modified xsi:type="dcterms:W3CDTF">2024-08-14T08:21:57Z</dcterms:modified>
</cp:coreProperties>
</file>