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522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86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878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046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092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218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007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442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794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42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992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39D7-50AC-40A5-AF44-14F6AD697A2C}" type="datetimeFigureOut">
              <a:rPr lang="ar-SA" smtClean="0"/>
              <a:t>15/04/1443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BF1C-F571-43D7-8C70-5C8A7DBE9C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137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45528"/>
          </a:xfrm>
        </p:spPr>
        <p:txBody>
          <a:bodyPr>
            <a:normAutofit fontScale="90000"/>
          </a:bodyPr>
          <a:lstStyle/>
          <a:p>
            <a:r>
              <a:rPr lang="ar-SA" dirty="0"/>
              <a:t>الفصل الثاني: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>منظومة مكافحة الفساد في فلسطين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sz="2800" dirty="0" smtClean="0"/>
              <a:t>هيئة مكافحة الفساد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4190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محكمة جرائم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dirty="0"/>
              <a:t>إن من المآخذ التي تؤخذ على واقع القضاء الفلسطيني هو بطء عجلة القضاء </a:t>
            </a:r>
            <a:r>
              <a:rPr lang="ar-SA" dirty="0" smtClean="0"/>
              <a:t>ومكوث ملفات </a:t>
            </a:r>
            <a:r>
              <a:rPr lang="ar-SA" dirty="0"/>
              <a:t>القضايا فترة طويلة في أروقة المحاكم لهذا فإنَّ وجود هيئة قضائية تتابع </a:t>
            </a:r>
            <a:r>
              <a:rPr lang="ar-SA" dirty="0" smtClean="0"/>
              <a:t>قضايا الفساد </a:t>
            </a:r>
            <a:r>
              <a:rPr lang="ar-SA" dirty="0"/>
              <a:t>بصورة خاصة يحد من هذه الإشكالية، ولعلنا تفوقنا على غيرنا من الدول </a:t>
            </a:r>
            <a:r>
              <a:rPr lang="ar-SA" dirty="0" smtClean="0"/>
              <a:t>في اعتماد </a:t>
            </a:r>
            <a:r>
              <a:rPr lang="ar-SA" dirty="0"/>
              <a:t>محكمة مختصة بالنظر في جرائم الفساد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وحدد قانون مكافحة الفساد المدد والآجال الخاصة في قضايا الفساد، حيث يجب </a:t>
            </a:r>
            <a:r>
              <a:rPr lang="ar-SA" dirty="0" smtClean="0"/>
              <a:t>على المحكمة </a:t>
            </a:r>
            <a:r>
              <a:rPr lang="ar-SA" dirty="0"/>
              <a:t>أن تبدأ النظر في أي دعوى ترد إليها خلال مدة لا تزيد عن عشرة أيام من </a:t>
            </a:r>
            <a:r>
              <a:rPr lang="ar-SA" dirty="0" smtClean="0"/>
              <a:t>تاريخ تقديمها</a:t>
            </a:r>
            <a:r>
              <a:rPr lang="ar-SA" dirty="0"/>
              <a:t>، وتعقد جلساتها في أيام متتالية، ولا يجوز تأجيل المحاكمة لأكثر من سبعة </a:t>
            </a:r>
            <a:r>
              <a:rPr lang="ar-SA" dirty="0" smtClean="0"/>
              <a:t>أيام، إلا </a:t>
            </a:r>
            <a:r>
              <a:rPr lang="ar-SA" dirty="0"/>
              <a:t>عند الضرورة، ولأسباب تذكر في قرار التأجيل، وينسحب ذلك على الاستئناف </a:t>
            </a:r>
            <a:r>
              <a:rPr lang="ar-SA" dirty="0" smtClean="0"/>
              <a:t>والنقض، ويخصص </a:t>
            </a:r>
            <a:r>
              <a:rPr lang="ar-SA" dirty="0"/>
              <a:t>مجلس القضاء الأعلى هيئة استئناف أو أكثر للنظر في الطعون المقدمة </a:t>
            </a:r>
            <a:r>
              <a:rPr lang="ar-SA" dirty="0" smtClean="0"/>
              <a:t>بدعاوى الفساد</a:t>
            </a:r>
            <a:r>
              <a:rPr lang="ar-SA" dirty="0"/>
              <a:t>، كما ألزم القانون المحكمة بإصدار حكمها في أية دعوى ختمت فيها </a:t>
            </a:r>
            <a:r>
              <a:rPr lang="ar-SA" dirty="0" smtClean="0"/>
              <a:t>المحاكمة خال </a:t>
            </a:r>
            <a:r>
              <a:rPr lang="ar-SA" dirty="0"/>
              <a:t>مدة لا تزيد عن عشرة أيام من تاريخ المحاكمة وممكن أن تؤجل مرة واحدة </a:t>
            </a:r>
            <a:r>
              <a:rPr lang="ar-SA" dirty="0" smtClean="0"/>
              <a:t>فقط، لمدة </a:t>
            </a:r>
            <a:r>
              <a:rPr lang="ar-SA" dirty="0"/>
              <a:t>لا تزيد عن سبعة أيام وهذا ينطبق على درجات التقاضي </a:t>
            </a:r>
            <a:r>
              <a:rPr lang="ar-SA" dirty="0" smtClean="0"/>
              <a:t>كافةً.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2178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636" y="101888"/>
            <a:ext cx="10515600" cy="701675"/>
          </a:xfrm>
        </p:spPr>
        <p:txBody>
          <a:bodyPr/>
          <a:lstStyle/>
          <a:p>
            <a:pPr algn="r" rtl="1"/>
            <a:r>
              <a:rPr lang="ar-SA" dirty="0" smtClean="0"/>
              <a:t>تحديات تواجه مكافحة الفساد في فلسطين: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011382"/>
            <a:ext cx="11568545" cy="5472545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buNone/>
            </a:pPr>
            <a:r>
              <a:rPr lang="ar-SA" dirty="0" smtClean="0"/>
              <a:t>1. استمرار </a:t>
            </a:r>
            <a:r>
              <a:rPr lang="ar-SA" dirty="0"/>
              <a:t>الاحتلال الإسرائيلي للأراضي الفلسطينية خاصة القدس الشريف، ووجود </a:t>
            </a:r>
            <a:r>
              <a:rPr lang="ar-SA" dirty="0" smtClean="0"/>
              <a:t>عدد كبير </a:t>
            </a:r>
            <a:r>
              <a:rPr lang="ar-SA" dirty="0"/>
              <a:t>من الحواجز </a:t>
            </a:r>
            <a:r>
              <a:rPr lang="ar-SA" dirty="0" smtClean="0"/>
              <a:t>    الإسرائيلية </a:t>
            </a:r>
            <a:r>
              <a:rPr lang="ar-SA" dirty="0"/>
              <a:t>الداخلية والخارجية والتي تحول دون القيام بجهود </a:t>
            </a:r>
            <a:r>
              <a:rPr lang="ar-SA" dirty="0" smtClean="0"/>
              <a:t>مكافحة الفساد.</a:t>
            </a:r>
          </a:p>
          <a:p>
            <a:pPr marL="0" indent="0" algn="r">
              <a:buNone/>
            </a:pPr>
            <a:r>
              <a:rPr lang="ar-SA" dirty="0" smtClean="0"/>
              <a:t>2. البطء </a:t>
            </a:r>
            <a:r>
              <a:rPr lang="ar-SA" dirty="0"/>
              <a:t>في إنهاء مظاهر الانقسام وإضعافه لجهود مكافحة الفساد في </a:t>
            </a:r>
            <a:r>
              <a:rPr lang="ar-SA" dirty="0" smtClean="0"/>
              <a:t>محافظات الوطن الجنوبية.</a:t>
            </a:r>
          </a:p>
          <a:p>
            <a:pPr marL="0" indent="0" algn="r">
              <a:buNone/>
            </a:pPr>
            <a:r>
              <a:rPr lang="ar-SA" dirty="0" smtClean="0"/>
              <a:t>3. ضعف </a:t>
            </a:r>
            <a:r>
              <a:rPr lang="ar-SA" dirty="0"/>
              <a:t>التنسيق الدولي في مجال تسليم المجرمين واسترداد المتحصلات </a:t>
            </a:r>
            <a:r>
              <a:rPr lang="ar-SA" dirty="0" smtClean="0"/>
              <a:t>الجرمية.</a:t>
            </a:r>
          </a:p>
          <a:p>
            <a:pPr marL="0" indent="0" algn="r">
              <a:buNone/>
            </a:pPr>
            <a:r>
              <a:rPr lang="ar-SA" dirty="0" smtClean="0"/>
              <a:t>4. انطباع </a:t>
            </a:r>
            <a:r>
              <a:rPr lang="ar-SA" dirty="0"/>
              <a:t>عام لدى المواطن الفلسطيني بانتشار الفساد، والتأخر في التحرك </a:t>
            </a:r>
            <a:r>
              <a:rPr lang="ar-SA" dirty="0" smtClean="0"/>
              <a:t>الجدي لمحاربته </a:t>
            </a:r>
            <a:r>
              <a:rPr lang="ar-SA" dirty="0"/>
              <a:t>ومحاسبة </a:t>
            </a:r>
            <a:r>
              <a:rPr lang="ar-SA" dirty="0" smtClean="0"/>
              <a:t>مرتكبيه.</a:t>
            </a:r>
          </a:p>
          <a:p>
            <a:pPr marL="0" indent="0" algn="r">
              <a:buNone/>
            </a:pPr>
            <a:r>
              <a:rPr lang="ar-SA" dirty="0" smtClean="0"/>
              <a:t>5. تدني </a:t>
            </a:r>
            <a:r>
              <a:rPr lang="ar-SA" dirty="0"/>
              <a:t>وعي المجتمع بمفهوم الفساد ومخاطره.</a:t>
            </a:r>
          </a:p>
          <a:p>
            <a:pPr marL="0" indent="0" algn="r">
              <a:buNone/>
            </a:pPr>
            <a:r>
              <a:rPr lang="ar-SA" dirty="0" smtClean="0"/>
              <a:t>6. تعطل </a:t>
            </a:r>
            <a:r>
              <a:rPr lang="ar-SA" dirty="0"/>
              <a:t>عمل المجلس التشريعي وإعاقة ذلك لدوره الرقابي.</a:t>
            </a:r>
          </a:p>
          <a:p>
            <a:pPr marL="0" indent="0" algn="r">
              <a:buNone/>
            </a:pPr>
            <a:r>
              <a:rPr lang="ar-SA" dirty="0" smtClean="0"/>
              <a:t>7. عدم </a:t>
            </a:r>
            <a:r>
              <a:rPr lang="ar-SA" dirty="0"/>
              <a:t>استكمال إقرار بعض التشريعات الثانوية اللازمة لعمل الهيئة.</a:t>
            </a:r>
          </a:p>
          <a:p>
            <a:pPr marL="0" indent="0" algn="r">
              <a:buNone/>
            </a:pPr>
            <a:r>
              <a:rPr lang="ar-SA" dirty="0" smtClean="0"/>
              <a:t>8. عدم </a:t>
            </a:r>
            <a:r>
              <a:rPr lang="ar-SA" dirty="0"/>
              <a:t>وجود قانون فلسطيني يضمن الحق في الوصول للمعلومات.</a:t>
            </a:r>
          </a:p>
          <a:p>
            <a:pPr marL="0" indent="0" algn="r">
              <a:buNone/>
            </a:pPr>
            <a:r>
              <a:rPr lang="ar-SA" dirty="0" smtClean="0"/>
              <a:t>9. تباطؤ </a:t>
            </a:r>
            <a:r>
              <a:rPr lang="ar-SA" dirty="0"/>
              <a:t>القضاء الفلسطيني في إصدار الأحكام على الملفات المحولة إليه من </a:t>
            </a:r>
            <a:r>
              <a:rPr lang="ar-SA" dirty="0" smtClean="0"/>
              <a:t>قبل الهيئة.</a:t>
            </a:r>
          </a:p>
          <a:p>
            <a:pPr marL="0" indent="0" algn="r">
              <a:buNone/>
            </a:pPr>
            <a:r>
              <a:rPr lang="ar-SA" dirty="0" smtClean="0"/>
              <a:t>10. البيئة القانونية (قانونا العقوبات والاجراءات الجزائية): لا ترتقي المواد المنصوص عليها لحجم </a:t>
            </a:r>
            <a:r>
              <a:rPr lang="ar-SA" dirty="0"/>
              <a:t>الجرم </a:t>
            </a:r>
            <a:r>
              <a:rPr lang="ar-SA" dirty="0" smtClean="0"/>
              <a:t>المرتكب.</a:t>
            </a:r>
            <a:endParaRPr lang="ar-SA" dirty="0"/>
          </a:p>
          <a:p>
            <a:pPr marL="0" indent="0" algn="r">
              <a:buNone/>
            </a:pPr>
            <a:r>
              <a:rPr lang="ar-SA" dirty="0" smtClean="0"/>
              <a:t>11. عدم </a:t>
            </a:r>
            <a:r>
              <a:rPr lang="ar-SA" dirty="0"/>
              <a:t>جدية بعض الشركاء في مؤسسات القطاع العام لتطبيق الاتفاقيات </a:t>
            </a:r>
            <a:r>
              <a:rPr lang="ar-SA" dirty="0" smtClean="0"/>
              <a:t>والخطط المشتركة.</a:t>
            </a:r>
          </a:p>
          <a:p>
            <a:pPr marL="0" indent="0" algn="r">
              <a:buNone/>
            </a:pPr>
            <a:r>
              <a:rPr lang="ar-SA" dirty="0" smtClean="0"/>
              <a:t>12. عدم </a:t>
            </a:r>
            <a:r>
              <a:rPr lang="ar-SA" dirty="0"/>
              <a:t>وجود بيئة إعلامية ممكنة ومساندة للجهود الوطنية لمكافحة الفساد.</a:t>
            </a:r>
          </a:p>
        </p:txBody>
      </p:sp>
    </p:spTree>
    <p:extLst>
      <p:ext uri="{BB962C8B-B14F-4D97-AF65-F5344CB8AC3E}">
        <p14:creationId xmlns:p14="http://schemas.microsoft.com/office/powerpoint/2010/main" val="163734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نشأة هيئة مكافحة الفساد: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أُنشئت هيئة مكافحة الفساد بموجب القرار بقانون رقم 7 </a:t>
            </a:r>
            <a:r>
              <a:rPr lang="ar-SA"/>
              <a:t>لسنة </a:t>
            </a:r>
            <a:r>
              <a:rPr lang="ar-SA" smtClean="0"/>
              <a:t>2010 </a:t>
            </a:r>
            <a:r>
              <a:rPr lang="ar-SA" dirty="0"/>
              <a:t>بشأن تعديل</a:t>
            </a:r>
          </a:p>
          <a:p>
            <a:pPr marL="0" indent="0" algn="r" rtl="1">
              <a:buNone/>
            </a:pPr>
            <a:r>
              <a:rPr lang="ar-SA" dirty="0"/>
              <a:t>قانون الكسب غير المشروع رقم </a:t>
            </a:r>
            <a:r>
              <a:rPr lang="ar-SA" dirty="0" smtClean="0"/>
              <a:t>(1) </a:t>
            </a:r>
            <a:r>
              <a:rPr lang="ar-SA" dirty="0"/>
              <a:t>لسنة 2005 وتعديلاته وذلك سنداً لنص المادة</a:t>
            </a:r>
          </a:p>
          <a:p>
            <a:pPr marL="0" indent="0" algn="r" rtl="1">
              <a:buNone/>
            </a:pPr>
            <a:r>
              <a:rPr lang="ar-SA" dirty="0"/>
              <a:t>3 من القانون المدمج، حيث جاء فيها “تنشأ بمقتضى أحكام هذا القانون هيئة تسمى</a:t>
            </a:r>
          </a:p>
          <a:p>
            <a:pPr marL="0" indent="0" algn="r" rtl="1">
              <a:buNone/>
            </a:pPr>
            <a:r>
              <a:rPr lang="ar-SA" dirty="0"/>
              <a:t>“هيئة مكافحة الفساد”، تتمتع بالشخصية الاعتبارية والاستقلال الإداري والمالي، ويكون</a:t>
            </a:r>
          </a:p>
          <a:p>
            <a:pPr marL="0" indent="0" algn="r" rtl="1">
              <a:buNone/>
            </a:pPr>
            <a:r>
              <a:rPr lang="ar-SA" dirty="0"/>
              <a:t>لها موازنة خاصة بها ضمن الموازنة العامة، وتتمتع بالأهلية القانونية اللازمة للقيام بجميع</a:t>
            </a:r>
          </a:p>
          <a:p>
            <a:pPr marL="0" indent="0" algn="r" rtl="1">
              <a:buNone/>
            </a:pPr>
            <a:r>
              <a:rPr lang="ar-SA" dirty="0"/>
              <a:t>التصرفات القانونية اللازمة لتحقيق أهدافها، وحق إبرام العقود، والتقاضي، ويمثلها أمام</a:t>
            </a:r>
          </a:p>
          <a:p>
            <a:pPr marL="0" indent="0" algn="r" rtl="1">
              <a:buNone/>
            </a:pPr>
            <a:r>
              <a:rPr lang="ar-SA" dirty="0"/>
              <a:t>المحاكم النائب العام أو من ينيبه، وتمارس الصلاحيات المنصوص عليها في هذا القرار</a:t>
            </a:r>
          </a:p>
          <a:p>
            <a:pPr marL="0" indent="0" algn="r" rtl="1">
              <a:buNone/>
            </a:pPr>
            <a:r>
              <a:rPr lang="ar-SA" dirty="0"/>
              <a:t>بقانون وفي أنظمة أو تعليمات تصدر </a:t>
            </a:r>
            <a:r>
              <a:rPr lang="ar-SA" dirty="0" smtClean="0"/>
              <a:t>بمقتضاه.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0839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654" y="0"/>
            <a:ext cx="10515600" cy="798657"/>
          </a:xfrm>
        </p:spPr>
        <p:txBody>
          <a:bodyPr/>
          <a:lstStyle/>
          <a:p>
            <a:pPr algn="r" rtl="1"/>
            <a:r>
              <a:rPr lang="ar-SA" dirty="0" smtClean="0"/>
              <a:t>صلاحيات هيئة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654" y="798657"/>
            <a:ext cx="10515600" cy="5865379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SA" dirty="0" smtClean="0"/>
              <a:t>1. تلقي </a:t>
            </a:r>
            <a:r>
              <a:rPr lang="ar-SA" dirty="0"/>
              <a:t>التقارير والبلاغات والشكاوى بخصوص جرائم الفساد المقدمة لها </a:t>
            </a:r>
            <a:r>
              <a:rPr lang="ar-SA" dirty="0" smtClean="0"/>
              <a:t>ودراستها تابعتها.</a:t>
            </a:r>
          </a:p>
          <a:p>
            <a:pPr marL="0" indent="0" algn="r" rtl="1">
              <a:buNone/>
            </a:pPr>
            <a:r>
              <a:rPr lang="ar-SA" dirty="0" smtClean="0"/>
              <a:t>2. ملاحقة </a:t>
            </a:r>
            <a:r>
              <a:rPr lang="ar-SA" dirty="0"/>
              <a:t>كل من يخالف أحكام هذا القرار </a:t>
            </a:r>
            <a:r>
              <a:rPr lang="ar-SA" dirty="0" smtClean="0"/>
              <a:t>بالقانون.</a:t>
            </a:r>
          </a:p>
          <a:p>
            <a:pPr marL="0" indent="0" algn="r" rtl="1">
              <a:buNone/>
            </a:pPr>
            <a:r>
              <a:rPr lang="ar-SA" dirty="0" smtClean="0"/>
              <a:t>3. استدعاء </a:t>
            </a:r>
            <a:r>
              <a:rPr lang="ar-SA" dirty="0"/>
              <a:t>الشهود </a:t>
            </a:r>
            <a:r>
              <a:rPr lang="ar-SA" dirty="0" smtClean="0"/>
              <a:t>والمعنيين.</a:t>
            </a:r>
          </a:p>
          <a:p>
            <a:pPr marL="0" indent="0" algn="r" rtl="1">
              <a:buNone/>
            </a:pPr>
            <a:r>
              <a:rPr lang="ar-SA" dirty="0" smtClean="0"/>
              <a:t>4. طلب </a:t>
            </a:r>
            <a:r>
              <a:rPr lang="ar-SA" dirty="0"/>
              <a:t>أي ملفات أو بيانات أو أوراق أو مستندات أو </a:t>
            </a:r>
            <a:r>
              <a:rPr lang="ar-SA" dirty="0" smtClean="0"/>
              <a:t>معلومات.</a:t>
            </a:r>
          </a:p>
          <a:p>
            <a:pPr marL="0" indent="0" algn="r" rtl="1">
              <a:buNone/>
            </a:pPr>
            <a:r>
              <a:rPr lang="ar-SA" dirty="0" smtClean="0"/>
              <a:t>5. التنسيق </a:t>
            </a:r>
            <a:r>
              <a:rPr lang="ar-SA" dirty="0"/>
              <a:t>مع الجهات المختصة للتعقب والضبط والحجز واسترداد الأموال </a:t>
            </a:r>
            <a:r>
              <a:rPr lang="ar-SA" dirty="0" smtClean="0"/>
              <a:t>والعائدات المتحصلة </a:t>
            </a:r>
            <a:r>
              <a:rPr lang="ar-SA" dirty="0"/>
              <a:t>من جرائم </a:t>
            </a:r>
            <a:r>
              <a:rPr lang="ar-SA" dirty="0" smtClean="0"/>
              <a:t>الفساد.</a:t>
            </a:r>
          </a:p>
          <a:p>
            <a:pPr marL="0" indent="0" algn="r" rtl="1">
              <a:buNone/>
            </a:pPr>
            <a:r>
              <a:rPr lang="ar-SA" dirty="0" smtClean="0"/>
              <a:t>6. للهيئة </a:t>
            </a:r>
            <a:r>
              <a:rPr lang="ar-SA" dirty="0"/>
              <a:t>أن تباشر التحريات والتحقيقات اللازمة لمتابعة أي من قضايا الفساد من </a:t>
            </a:r>
            <a:r>
              <a:rPr lang="ar-SA" dirty="0" smtClean="0"/>
              <a:t>تلقاء نفسها </a:t>
            </a:r>
            <a:r>
              <a:rPr lang="ar-SA" dirty="0"/>
              <a:t>أو بناء على إخبار أو شكوى ترد إليها من أية </a:t>
            </a:r>
            <a:r>
              <a:rPr lang="ar-SA" dirty="0" smtClean="0"/>
              <a:t>جهة.</a:t>
            </a:r>
          </a:p>
          <a:p>
            <a:pPr marL="0" indent="0" algn="r" rtl="1">
              <a:buNone/>
            </a:pPr>
            <a:r>
              <a:rPr lang="ar-SA" dirty="0" smtClean="0"/>
              <a:t>7. يحق للهيئة بواسطة نيابة جرائم الفساد، وحسب واقع الحال، أن تطلب من المحكمة وقف </a:t>
            </a:r>
            <a:r>
              <a:rPr lang="ar-SA" dirty="0"/>
              <a:t>عن العمل كل شركة أو جمعية أو هيئة أهلية أو نقابة أو أي هيئة اعتبارية </a:t>
            </a:r>
            <a:r>
              <a:rPr lang="ar-SA" dirty="0" smtClean="0"/>
              <a:t>أخرى من </a:t>
            </a:r>
            <a:r>
              <a:rPr lang="ar-SA" dirty="0"/>
              <a:t>الخاضعين لأحكام هذا القرار </a:t>
            </a:r>
            <a:r>
              <a:rPr lang="ar-SA" dirty="0" smtClean="0"/>
              <a:t>بالقانون.</a:t>
            </a:r>
          </a:p>
          <a:p>
            <a:pPr marL="0" indent="0" algn="r" rtl="1">
              <a:buNone/>
            </a:pPr>
            <a:r>
              <a:rPr lang="ar-SA" dirty="0" smtClean="0"/>
              <a:t>8. </a:t>
            </a:r>
            <a:r>
              <a:rPr lang="ar-SA" dirty="0"/>
              <a:t>حق تحريك الدعاوى الخاصة بالجرائم المحددة بهذا القرار </a:t>
            </a:r>
            <a:r>
              <a:rPr lang="ar-SA" dirty="0" smtClean="0"/>
              <a:t>بقانون.</a:t>
            </a:r>
          </a:p>
          <a:p>
            <a:pPr marL="0" indent="0" algn="r" rtl="1">
              <a:buNone/>
            </a:pPr>
            <a:r>
              <a:rPr lang="ar-SA" dirty="0" smtClean="0"/>
              <a:t>9. </a:t>
            </a:r>
            <a:r>
              <a:rPr lang="ar-SA" dirty="0"/>
              <a:t>على الرغم مما ورد في أي تشريع آخر تلتزم الهيئة بإصدار قراراتها بالملفات </a:t>
            </a:r>
            <a:r>
              <a:rPr lang="ar-SA" dirty="0" smtClean="0"/>
              <a:t>المتابعة من </a:t>
            </a:r>
            <a:r>
              <a:rPr lang="ar-SA" dirty="0"/>
              <a:t>قبلها فور الانتهاء من إجراءاتها </a:t>
            </a:r>
            <a:r>
              <a:rPr lang="ar-SA" dirty="0" smtClean="0"/>
              <a:t>المحددة.</a:t>
            </a:r>
          </a:p>
          <a:p>
            <a:pPr marL="0" indent="0" algn="r" rtl="1">
              <a:buNone/>
            </a:pPr>
            <a:r>
              <a:rPr lang="ar-SA" dirty="0" smtClean="0"/>
              <a:t>10. للهيئة </a:t>
            </a:r>
            <a:r>
              <a:rPr lang="ar-SA" dirty="0"/>
              <a:t>أثناء إجراء التحري أن تطلب -كإجراء مستعجل- من المحكمة بواسطة </a:t>
            </a:r>
            <a:r>
              <a:rPr lang="ar-SA" dirty="0" smtClean="0"/>
              <a:t>نيابة جرائم </a:t>
            </a:r>
            <a:r>
              <a:rPr lang="ar-SA" dirty="0"/>
              <a:t>الفساد وقف العمل بأي عقد أو اتفاق أو منفعة أو امتياز إذا تبين لها من </a:t>
            </a:r>
            <a:r>
              <a:rPr lang="ar-SA" dirty="0" smtClean="0"/>
              <a:t>ظاهر البينة </a:t>
            </a:r>
            <a:r>
              <a:rPr lang="ar-SA" dirty="0"/>
              <a:t>أنه تم الحصول عليه نتيجة فعل يشكل </a:t>
            </a:r>
            <a:r>
              <a:rPr lang="ar-SA" dirty="0" smtClean="0"/>
              <a:t>فساداً.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881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4909"/>
            <a:ext cx="10515600" cy="605443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dirty="0"/>
              <a:t>أهم الصلاحيات التي منحت للهيئة هي </a:t>
            </a:r>
            <a:r>
              <a:rPr lang="ar-SA" dirty="0" smtClean="0"/>
              <a:t>تلك التي </a:t>
            </a:r>
            <a:r>
              <a:rPr lang="ar-SA" dirty="0"/>
              <a:t>تتعلق بإنفاذ القانون حيث تقوم الهيئة باستلام وتلقي أي معلومة أو شكوى </a:t>
            </a:r>
            <a:r>
              <a:rPr lang="ar-SA" dirty="0" smtClean="0"/>
              <a:t>مهما كان </a:t>
            </a:r>
            <a:r>
              <a:rPr lang="ar-SA" dirty="0"/>
              <a:t>شكلها أو مصادرها تتعلق بجريمة فساد والقيام بأعمال البحث والتحري </a:t>
            </a:r>
            <a:r>
              <a:rPr lang="ar-SA" dirty="0" smtClean="0"/>
              <a:t>والتحقيق بشأنها، </a:t>
            </a:r>
            <a:r>
              <a:rPr lang="ar-SA" dirty="0"/>
              <a:t>وتأخذ ما يرد لها من معلومات على محمل الجد وتقوم بتيسير السبل </a:t>
            </a:r>
            <a:r>
              <a:rPr lang="ar-SA" dirty="0" smtClean="0"/>
              <a:t>وتذليل العقبات </a:t>
            </a:r>
            <a:r>
              <a:rPr lang="ar-SA" dirty="0"/>
              <a:t>من أجل إيصال أي معلومة من أي </a:t>
            </a:r>
            <a:r>
              <a:rPr lang="ar-SA" dirty="0" smtClean="0"/>
              <a:t>شخص.</a:t>
            </a:r>
          </a:p>
          <a:p>
            <a:pPr algn="r" rtl="1"/>
            <a:r>
              <a:rPr lang="ar-SA" dirty="0"/>
              <a:t>إلا أنه بالرغم من الصلاحيات الواسعة للهيئة إلا أن هناك مجموعة من الصلاحيات </a:t>
            </a:r>
            <a:r>
              <a:rPr lang="ar-SA" dirty="0" smtClean="0"/>
              <a:t>التي لا </a:t>
            </a:r>
            <a:r>
              <a:rPr lang="ar-SA" dirty="0"/>
              <a:t>يمكن لها أن تقوم بها دون الاستعانة بالنيابة المتخصصة والقضاء، كتلك الحالة </a:t>
            </a:r>
            <a:r>
              <a:rPr lang="ar-SA" dirty="0" smtClean="0"/>
              <a:t>التي تتعلق </a:t>
            </a:r>
            <a:r>
              <a:rPr lang="ar-SA" dirty="0"/>
              <a:t>بوقف العمل أو إبطال عقد أو امتياز تم الحصول عليه نتيجة فعل فساد، أو </a:t>
            </a:r>
            <a:r>
              <a:rPr lang="ar-SA" dirty="0" smtClean="0"/>
              <a:t>حالة طلب </a:t>
            </a:r>
            <a:r>
              <a:rPr lang="ar-SA" dirty="0"/>
              <a:t>الهيئة من المحكمة بواسطة النيابة وقف عمل شركة أو أي هيئة اعتبارية </a:t>
            </a:r>
            <a:r>
              <a:rPr lang="ar-SA" dirty="0" smtClean="0"/>
              <a:t>ارتبطت بأي </a:t>
            </a:r>
            <a:r>
              <a:rPr lang="ar-SA" dirty="0"/>
              <a:t>واقعة فساد.</a:t>
            </a:r>
            <a:endParaRPr lang="ar-SA" dirty="0" smtClean="0"/>
          </a:p>
          <a:p>
            <a:pPr algn="r" rtl="1"/>
            <a:r>
              <a:rPr lang="ar-SA" dirty="0"/>
              <a:t>وتجدر الإشارة إلى أن صلاحيات الهيئة تمتد لتصل لجميع الفئات الخاضعة لأحكام </a:t>
            </a:r>
            <a:r>
              <a:rPr lang="ar-SA" dirty="0" smtClean="0"/>
              <a:t>قانون مكافحة </a:t>
            </a:r>
            <a:r>
              <a:rPr lang="ar-SA" dirty="0"/>
              <a:t>الفساد الذين جاء ذكرهم في نص المادة 2 من قانون مكافحة الفساد </a:t>
            </a:r>
            <a:r>
              <a:rPr lang="ar-SA" dirty="0" smtClean="0"/>
              <a:t>وهم: رئيس </a:t>
            </a:r>
            <a:r>
              <a:rPr lang="ar-SA" dirty="0"/>
              <a:t>الدولة ومستشاريه ومن في حكمهم، رئيس الوزراء والوزراء ومن في حكمهم، </a:t>
            </a:r>
            <a:r>
              <a:rPr lang="ar-SA" dirty="0" smtClean="0"/>
              <a:t>رئيس وأعضاء </a:t>
            </a:r>
            <a:r>
              <a:rPr lang="ar-SA" dirty="0"/>
              <a:t>المجلس التشريعي، القضاة والنيابة العامة، رؤساء المؤسسات والهيئات </a:t>
            </a:r>
            <a:r>
              <a:rPr lang="ar-SA" dirty="0" smtClean="0"/>
              <a:t>والأجهزة المدنية </a:t>
            </a:r>
            <a:r>
              <a:rPr lang="ar-SA" dirty="0"/>
              <a:t>والعسكرية، وأعضاء مجالس إدارتها، المحافظين، والهيئات المحلية، </a:t>
            </a:r>
            <a:r>
              <a:rPr lang="ar-SA" dirty="0" smtClean="0"/>
              <a:t>الموظفين العمومين</a:t>
            </a:r>
            <a:r>
              <a:rPr lang="ar-SA" dirty="0"/>
              <a:t>، رؤساء وأعضاء مجالس إدارة الشركات والعاملين فيها شريطة </a:t>
            </a:r>
            <a:r>
              <a:rPr lang="ar-SA" dirty="0" smtClean="0"/>
              <a:t>مساهمة الدولة </a:t>
            </a:r>
            <a:r>
              <a:rPr lang="ar-SA" dirty="0"/>
              <a:t>أو احدى مؤسساتها فيها، والمساهمين في الشركات غير الربحية والعاملين </a:t>
            </a:r>
            <a:r>
              <a:rPr lang="ar-SA" dirty="0" smtClean="0"/>
              <a:t>فيها، المحكمين </a:t>
            </a:r>
            <a:r>
              <a:rPr lang="ar-SA" dirty="0"/>
              <a:t>والخبراء، الجمعيات، والاشخاص المكلفين بخدمة عامة، والاجانب ممن </a:t>
            </a:r>
            <a:r>
              <a:rPr lang="ar-SA" dirty="0" smtClean="0"/>
              <a:t>يشغلون مناصب </a:t>
            </a:r>
            <a:r>
              <a:rPr lang="ar-SA" dirty="0"/>
              <a:t>في مؤسسات الدولة، مسؤولين وأعضاء الجهات التي تساهم فيها الدولة </a:t>
            </a:r>
            <a:r>
              <a:rPr lang="ar-SA" dirty="0" smtClean="0"/>
              <a:t>أو تتلقى </a:t>
            </a:r>
            <a:r>
              <a:rPr lang="ar-SA" dirty="0"/>
              <a:t>موازنتها أو أي دعم من الموازنة العامة للدولة والعاملين فيها.</a:t>
            </a:r>
          </a:p>
        </p:txBody>
      </p:sp>
    </p:spTree>
    <p:extLst>
      <p:ext uri="{BB962C8B-B14F-4D97-AF65-F5344CB8AC3E}">
        <p14:creationId xmlns:p14="http://schemas.microsoft.com/office/powerpoint/2010/main" val="258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01888"/>
            <a:ext cx="10515600" cy="812511"/>
          </a:xfrm>
        </p:spPr>
        <p:txBody>
          <a:bodyPr/>
          <a:lstStyle/>
          <a:p>
            <a:pPr algn="r" rtl="1"/>
            <a:r>
              <a:rPr lang="ar-SA" dirty="0" smtClean="0"/>
              <a:t>اختصاصات هيئة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14398"/>
            <a:ext cx="11187545" cy="5694219"/>
          </a:xfrm>
        </p:spPr>
        <p:txBody>
          <a:bodyPr>
            <a:normAutofit fontScale="92500" lnSpcReduction="10000"/>
          </a:bodyPr>
          <a:lstStyle/>
          <a:p>
            <a:pPr marL="514350" indent="-514350" algn="r" rtl="1">
              <a:buAutoNum type="arabicPeriod"/>
            </a:pPr>
            <a:r>
              <a:rPr lang="ar-SA" dirty="0" smtClean="0"/>
              <a:t>حفظ </a:t>
            </a:r>
            <a:r>
              <a:rPr lang="ar-SA" dirty="0"/>
              <a:t>جميع إقرارات الذمة المالية وطلب أية بيانات أو إيضاحات تتعلق </a:t>
            </a:r>
            <a:r>
              <a:rPr lang="ar-SA" dirty="0" smtClean="0"/>
              <a:t>بها.</a:t>
            </a:r>
          </a:p>
          <a:p>
            <a:pPr marL="514350" indent="-514350" algn="r" rtl="1">
              <a:buAutoNum type="arabicPeriod"/>
            </a:pPr>
            <a:r>
              <a:rPr lang="ar-SA" dirty="0" smtClean="0"/>
              <a:t>فحص </a:t>
            </a:r>
            <a:r>
              <a:rPr lang="ar-SA" dirty="0"/>
              <a:t>الذمة المالية للخاضعين لأحكام هذا </a:t>
            </a:r>
            <a:r>
              <a:rPr lang="ar-SA" dirty="0" smtClean="0"/>
              <a:t>القانون.</a:t>
            </a:r>
          </a:p>
          <a:p>
            <a:pPr marL="514350" indent="-514350" algn="r" rtl="1">
              <a:buAutoNum type="arabicPeriod"/>
            </a:pPr>
            <a:r>
              <a:rPr lang="ar-SA" dirty="0" smtClean="0"/>
              <a:t>التحقيق </a:t>
            </a:r>
            <a:r>
              <a:rPr lang="ar-SA" dirty="0"/>
              <a:t>في الشكاوى التي تقدم عن جريمة الفساد، حيث تتيح الهيئة تقديم </a:t>
            </a:r>
            <a:r>
              <a:rPr lang="ar-SA" dirty="0" smtClean="0"/>
              <a:t>الشكاوى بكل </a:t>
            </a:r>
            <a:r>
              <a:rPr lang="ar-SA" dirty="0"/>
              <a:t>سهولة ويسر وبأكثر من </a:t>
            </a:r>
            <a:r>
              <a:rPr lang="ar-SA" dirty="0" smtClean="0"/>
              <a:t>طريقة. </a:t>
            </a:r>
          </a:p>
          <a:p>
            <a:pPr marL="514350" indent="-514350" algn="r" rtl="1">
              <a:buAutoNum type="arabicPeriod"/>
            </a:pPr>
            <a:r>
              <a:rPr lang="ar-SA" dirty="0" smtClean="0"/>
              <a:t>التحقق </a:t>
            </a:r>
            <a:r>
              <a:rPr lang="ar-SA" dirty="0"/>
              <a:t>من شبهات الفساد التي تقترف من الأشخاص الخاضعين لأحكام هذا </a:t>
            </a:r>
            <a:r>
              <a:rPr lang="ar-SA" dirty="0" smtClean="0"/>
              <a:t>القانون.</a:t>
            </a:r>
          </a:p>
          <a:p>
            <a:pPr marL="514350" indent="-514350" algn="r" rtl="1">
              <a:buAutoNum type="arabicPeriod"/>
            </a:pPr>
            <a:r>
              <a:rPr lang="ar-SA" dirty="0" smtClean="0"/>
              <a:t>توعية </a:t>
            </a:r>
            <a:r>
              <a:rPr lang="ar-SA" dirty="0"/>
              <a:t>المجتمع بكافة مستوياته الرسمية وغير الرسمية وتبصيره بمخاطر جرائم </a:t>
            </a:r>
            <a:r>
              <a:rPr lang="ar-SA" dirty="0" smtClean="0"/>
              <a:t>الفساد وآثارها </a:t>
            </a:r>
            <a:r>
              <a:rPr lang="ar-SA" dirty="0"/>
              <a:t>على التنمية الاقتصادية والاجتماعية والسياسية وكيفية الوقاية منها </a:t>
            </a:r>
            <a:r>
              <a:rPr lang="ar-SA" dirty="0" smtClean="0"/>
              <a:t>ومكافحته، وذلك </a:t>
            </a:r>
            <a:r>
              <a:rPr lang="ar-SA" dirty="0"/>
              <a:t>من خلال</a:t>
            </a:r>
            <a:r>
              <a:rPr lang="ar-SA" dirty="0" smtClean="0"/>
              <a:t>:</a:t>
            </a:r>
          </a:p>
          <a:p>
            <a:pPr algn="r" rtl="1"/>
            <a:r>
              <a:rPr lang="ar-SA" dirty="0" smtClean="0"/>
              <a:t>جمع </a:t>
            </a:r>
            <a:r>
              <a:rPr lang="ar-SA" dirty="0"/>
              <a:t>المعلومات المتعلقة بكافة صور وأشكال الفساد والعمل على إيجاد قاعدة </a:t>
            </a:r>
            <a:r>
              <a:rPr lang="ar-SA" dirty="0" smtClean="0"/>
              <a:t>بيانات وأنظمة </a:t>
            </a:r>
            <a:r>
              <a:rPr lang="ar-SA" dirty="0"/>
              <a:t>معلومات وتبادلها مع الجهات والهيئات المعنية في قضايا الفساد في </a:t>
            </a:r>
            <a:r>
              <a:rPr lang="ar-SA" dirty="0" smtClean="0"/>
              <a:t>الداخل والخارج </a:t>
            </a:r>
            <a:r>
              <a:rPr lang="ar-SA" dirty="0"/>
              <a:t>وفقا للتشريعات النافذة.</a:t>
            </a:r>
          </a:p>
          <a:p>
            <a:pPr algn="r" rtl="1"/>
            <a:r>
              <a:rPr lang="ar-SA" dirty="0" smtClean="0"/>
              <a:t>التنسيق </a:t>
            </a:r>
            <a:r>
              <a:rPr lang="ar-SA" dirty="0"/>
              <a:t>مع مؤسسات السلطة الوطنية كافةً، لتعزيز وتطوير التدابير اللازمة للوقاية </a:t>
            </a:r>
            <a:r>
              <a:rPr lang="ar-SA" dirty="0" smtClean="0"/>
              <a:t>من جرائم </a:t>
            </a:r>
            <a:r>
              <a:rPr lang="ar-SA" dirty="0"/>
              <a:t>الفساد وتحديث آليات ووسائل مكافحتها.</a:t>
            </a:r>
          </a:p>
          <a:p>
            <a:pPr algn="r" rtl="1"/>
            <a:r>
              <a:rPr lang="ar-SA" dirty="0" smtClean="0"/>
              <a:t>التنسيق </a:t>
            </a:r>
            <a:r>
              <a:rPr lang="ar-SA" dirty="0"/>
              <a:t>مع وسائل الإعلام لممارسة دور فاعل في نشر ثقافة النزاهة ومكافحة </a:t>
            </a:r>
            <a:r>
              <a:rPr lang="ar-SA" dirty="0" smtClean="0"/>
              <a:t>الفساد في </a:t>
            </a:r>
            <a:r>
              <a:rPr lang="ar-SA" dirty="0"/>
              <a:t>المجتمع.</a:t>
            </a:r>
          </a:p>
          <a:p>
            <a:pPr algn="r" rtl="1"/>
            <a:r>
              <a:rPr lang="ar-SA" dirty="0" smtClean="0"/>
              <a:t>العمل </a:t>
            </a:r>
            <a:r>
              <a:rPr lang="ar-SA" dirty="0"/>
              <a:t>على تعزيز إسهام منظمات المجتمع المدني والمؤسسات التعليمية </a:t>
            </a:r>
            <a:r>
              <a:rPr lang="ar-SA" dirty="0" smtClean="0"/>
              <a:t>ومشاركتها في </a:t>
            </a:r>
            <a:r>
              <a:rPr lang="ar-SA" dirty="0"/>
              <a:t>الأنشطة المناهضة للفساد، والتوعية العامة بمخاطرها وآثارها، وتعزيز ثقافة </a:t>
            </a:r>
            <a:r>
              <a:rPr lang="ar-SA" dirty="0" smtClean="0"/>
              <a:t>عدم التسامح </a:t>
            </a:r>
            <a:r>
              <a:rPr lang="ar-SA" dirty="0"/>
              <a:t>مع الفساد والمفسدين</a:t>
            </a:r>
            <a:r>
              <a:rPr lang="ar-SA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6372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971309"/>
          </a:xfrm>
        </p:spPr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6. رسم </a:t>
            </a:r>
            <a:r>
              <a:rPr lang="ar-SA" dirty="0"/>
              <a:t>السياسة العامة لمكافحة الفساد بالتعاون مع الجهات ذات العلاقة، ووضع الخطط</a:t>
            </a:r>
          </a:p>
          <a:p>
            <a:pPr marL="0" indent="0" algn="r" rtl="1">
              <a:buNone/>
            </a:pPr>
            <a:r>
              <a:rPr lang="ar-SA" dirty="0"/>
              <a:t>والبرامج اللازمة لتنفيذها.</a:t>
            </a:r>
          </a:p>
          <a:p>
            <a:pPr marL="0" indent="0" algn="r" rtl="1">
              <a:buNone/>
            </a:pPr>
            <a:r>
              <a:rPr lang="ar-SA" dirty="0" smtClean="0"/>
              <a:t>7. إعداد </a:t>
            </a:r>
            <a:r>
              <a:rPr lang="ar-SA" dirty="0"/>
              <a:t>نشرات دورية تبين مخاطر الفساد والواسطة والمحسوبية على مؤسسات السلطة</a:t>
            </a:r>
          </a:p>
          <a:p>
            <a:pPr marL="0" indent="0" algn="r" rtl="1">
              <a:buNone/>
            </a:pPr>
            <a:r>
              <a:rPr lang="ar-SA" dirty="0"/>
              <a:t>الوطنية وإداراتها العامة.</a:t>
            </a:r>
          </a:p>
          <a:p>
            <a:pPr marL="0" indent="0" algn="r" rtl="1">
              <a:buNone/>
            </a:pPr>
            <a:r>
              <a:rPr lang="ar-SA" dirty="0" smtClean="0"/>
              <a:t>8. مراجعة </a:t>
            </a:r>
            <a:r>
              <a:rPr lang="ar-SA" dirty="0"/>
              <a:t>التشريعات المتعلقة بمكافحة الفساد وتقييمها ودراستها واقتراح التعديلات عليها</a:t>
            </a:r>
          </a:p>
          <a:p>
            <a:pPr marL="0" indent="0" algn="r" rtl="1">
              <a:buNone/>
            </a:pPr>
            <a:r>
              <a:rPr lang="ar-SA" dirty="0"/>
              <a:t>وفقا للإجراءات المرعية.</a:t>
            </a:r>
          </a:p>
          <a:p>
            <a:pPr marL="0" indent="0" algn="r" rtl="1">
              <a:buNone/>
            </a:pPr>
            <a:r>
              <a:rPr lang="ar-SA" dirty="0" smtClean="0"/>
              <a:t>9. التنسيق </a:t>
            </a:r>
            <a:r>
              <a:rPr lang="ar-SA" dirty="0"/>
              <a:t>والتعاون مع الجهات والمنظمات والهيئات العربية والإقليمية والدولية </a:t>
            </a:r>
            <a:r>
              <a:rPr lang="ar-SA" dirty="0" smtClean="0"/>
              <a:t>ذات الصلة </a:t>
            </a:r>
            <a:r>
              <a:rPr lang="ar-SA" dirty="0"/>
              <a:t>بمكافحة الفساد، والمشاركة في البرامج الرامية إلى الوقاية من هذا النوع </a:t>
            </a:r>
            <a:r>
              <a:rPr lang="ar-SA" dirty="0" smtClean="0"/>
              <a:t>من الجرائم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10. إعداد </a:t>
            </a:r>
            <a:r>
              <a:rPr lang="ar-SA" dirty="0"/>
              <a:t>التقرير السنوي للهيئة.</a:t>
            </a:r>
          </a:p>
        </p:txBody>
      </p:sp>
    </p:spTree>
    <p:extLst>
      <p:ext uri="{BB962C8B-B14F-4D97-AF65-F5344CB8AC3E}">
        <p14:creationId xmlns:p14="http://schemas.microsoft.com/office/powerpoint/2010/main" val="1382459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4163" y="1440874"/>
            <a:ext cx="8676416" cy="405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3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إقرار الذمة المالية: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مجموع ما في ذمة المقر وذمة زوجه </a:t>
            </a:r>
            <a:r>
              <a:rPr lang="ar-SA" dirty="0" smtClean="0"/>
              <a:t>وأبنائه القصر</a:t>
            </a:r>
            <a:r>
              <a:rPr lang="ar-SA" dirty="0"/>
              <a:t>، داخل فلسطين أو خارجها، من أموال محتفظ بها شخصياً أو لدى المصارف </a:t>
            </a:r>
            <a:r>
              <a:rPr lang="ar-SA" dirty="0" smtClean="0"/>
              <a:t>وأمواله المنقولة </a:t>
            </a:r>
            <a:r>
              <a:rPr lang="ar-SA" dirty="0"/>
              <a:t>وغير المنقولة والأسهم والسندات والحصص في الشركات، وما له من </a:t>
            </a:r>
            <a:r>
              <a:rPr lang="ar-SA" dirty="0" smtClean="0"/>
              <a:t>حقوق في </a:t>
            </a:r>
            <a:r>
              <a:rPr lang="ar-SA" dirty="0"/>
              <a:t>ذمة الغير وما للغير في ذمته، وأي مصدر دخل يذكر. </a:t>
            </a:r>
          </a:p>
        </p:txBody>
      </p:sp>
    </p:spTree>
    <p:extLst>
      <p:ext uri="{BB962C8B-B14F-4D97-AF65-F5344CB8AC3E}">
        <p14:creationId xmlns:p14="http://schemas.microsoft.com/office/powerpoint/2010/main" val="1186073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نيابة جرائم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تم إنشاء النيابة العامة المتخصصة في جرائم الفساد بموجب قانون مكافحة الفساد رقم</a:t>
            </a:r>
          </a:p>
          <a:p>
            <a:pPr marL="0" indent="0" algn="r" rtl="1">
              <a:buNone/>
            </a:pPr>
            <a:r>
              <a:rPr lang="ar-SA" dirty="0" smtClean="0"/>
              <a:t>( 1) </a:t>
            </a:r>
            <a:r>
              <a:rPr lang="ar-SA" dirty="0"/>
              <a:t>لسنة 2005 وتعديلاته، فإن هذه النيابة تمارس دورها تحت إشراف النائب العام، وفي</a:t>
            </a:r>
          </a:p>
          <a:p>
            <a:pPr marL="0" indent="0" algn="r" rtl="1">
              <a:buNone/>
            </a:pPr>
            <a:r>
              <a:rPr lang="ar-SA" dirty="0"/>
              <a:t>حال تبين للهيئة بعد الانتهاء من أعمال البحث والتحري والتحقيقات الأولية وجود شبهات</a:t>
            </a:r>
          </a:p>
          <a:p>
            <a:pPr marL="0" indent="0" algn="r" rtl="1">
              <a:buNone/>
            </a:pPr>
            <a:r>
              <a:rPr lang="ar-SA" dirty="0"/>
              <a:t>فساد، فإنها تقوم بإحالة الأوراق ومحاضر الاستدلالات للنائب العام، الذي بدوره يحيلها</a:t>
            </a:r>
          </a:p>
          <a:p>
            <a:pPr marL="0" indent="0" algn="r" rtl="1">
              <a:buNone/>
            </a:pPr>
            <a:r>
              <a:rPr lang="ar-SA" dirty="0"/>
              <a:t>لنيابة جرائم الفساد، التي تتولى إقامة الدعاوى ومتابعتها أمام محكمة جرائم </a:t>
            </a:r>
            <a:r>
              <a:rPr lang="ar-SA" dirty="0" smtClean="0"/>
              <a:t>الفساد.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8306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1346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الفصل الثاني:  منظومة مكافحة الفساد في فلسطين</vt:lpstr>
      <vt:lpstr>نشأة هيئة مكافحة الفساد:</vt:lpstr>
      <vt:lpstr>صلاحيات هيئة مكافحة الفساد: </vt:lpstr>
      <vt:lpstr>PowerPoint Presentation</vt:lpstr>
      <vt:lpstr>اختصاصات هيئة مكافحة الفساد: </vt:lpstr>
      <vt:lpstr>PowerPoint Presentation</vt:lpstr>
      <vt:lpstr>PowerPoint Presentation</vt:lpstr>
      <vt:lpstr>إقرار الذمة المالية: </vt:lpstr>
      <vt:lpstr>نيابة جرائم الفساد: </vt:lpstr>
      <vt:lpstr>محكمة جرائم الفساد: </vt:lpstr>
      <vt:lpstr>تحديات تواجه مكافحة الفساد في فلسطين: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الثاني  منظومة مكافحة الفساد في فلسطين</dc:title>
  <dc:creator>Maher</dc:creator>
  <cp:lastModifiedBy>Maher</cp:lastModifiedBy>
  <cp:revision>9</cp:revision>
  <dcterms:created xsi:type="dcterms:W3CDTF">2021-11-01T15:20:31Z</dcterms:created>
  <dcterms:modified xsi:type="dcterms:W3CDTF">2021-11-20T08:54:35Z</dcterms:modified>
</cp:coreProperties>
</file>