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408" y="3030559"/>
            <a:ext cx="6858000" cy="1159317"/>
          </a:xfrm>
        </p:spPr>
        <p:txBody>
          <a:bodyPr>
            <a:normAutofit fontScale="90000"/>
          </a:bodyPr>
          <a:lstStyle/>
          <a:p>
            <a:pPr rtl="1"/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r>
              <a:rPr lang="ar-SA" b="1" dirty="0"/>
              <a:t>برنامج كاب: تعرّف إلى عالم الأعمال</a:t>
            </a:r>
            <a:br>
              <a:rPr lang="en-US" dirty="0"/>
            </a:br>
            <a:r>
              <a:rPr lang="en-US" b="1" dirty="0"/>
              <a:t>KNOW ABOUT BUSINESS (KAB)</a:t>
            </a:r>
            <a:br>
              <a:rPr lang="ar-SA" b="1" dirty="0"/>
            </a:br>
            <a:r>
              <a:rPr lang="ar-SA" b="1" dirty="0"/>
              <a:t>ريادة الأعمال (1)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6408" y="3212976"/>
            <a:ext cx="6858000" cy="1241822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أ.محمد نواف جلاد </a:t>
            </a:r>
          </a:p>
          <a:p>
            <a:r>
              <a:rPr lang="ar-SA" b="1" dirty="0">
                <a:solidFill>
                  <a:srgbClr val="FF0000"/>
                </a:solidFill>
              </a:rPr>
              <a:t>كلية فلسطين التقنية خضوري</a:t>
            </a:r>
          </a:p>
          <a:p>
            <a:r>
              <a:rPr lang="ar-SA" b="1" dirty="0">
                <a:solidFill>
                  <a:srgbClr val="FF0000"/>
                </a:solidFill>
              </a:rPr>
              <a:t>قسم المهن التجارية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640" y="963502"/>
            <a:ext cx="2143125" cy="15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الموضوع (4): مبادئ التفاوض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ar-LB" b="1" dirty="0"/>
              <a:t>الأهداف التدريبية</a:t>
            </a:r>
            <a:r>
              <a:rPr lang="ar-SA" b="1" dirty="0"/>
              <a:t> :</a:t>
            </a:r>
            <a:endParaRPr lang="en-US" b="1" dirty="0"/>
          </a:p>
          <a:p>
            <a:pPr lvl="1"/>
            <a:r>
              <a:rPr lang="ar-LB" b="1" dirty="0"/>
              <a:t>تحديد مفهوم وخطوات وقواعد المفاوضات الناجحة.</a:t>
            </a:r>
            <a:endParaRPr lang="ar-SA" b="1" dirty="0"/>
          </a:p>
          <a:p>
            <a:pPr lvl="1">
              <a:buNone/>
            </a:pPr>
            <a:endParaRPr lang="en-US" sz="2400" b="1" dirty="0"/>
          </a:p>
          <a:p>
            <a:pPr lvl="1"/>
            <a:r>
              <a:rPr lang="ar-LB" b="1" dirty="0"/>
              <a:t>تفسير مفهوم وقواعد التفاوض في بيئة الأعمال وبخاصة ضمن عمليات البيع والشراء.</a:t>
            </a:r>
            <a:endParaRPr lang="ar-SA" b="1" dirty="0"/>
          </a:p>
          <a:p>
            <a:pPr lvl="1">
              <a:buNone/>
            </a:pPr>
            <a:endParaRPr lang="en-US" sz="2400" b="1" dirty="0"/>
          </a:p>
          <a:p>
            <a:pPr lvl="1"/>
            <a:r>
              <a:rPr lang="ar-LB" b="1" dirty="0"/>
              <a:t>تحديد معيقات التفاوض عند التعامل مع النساء والأشخاص ذوي الإعاقة.</a:t>
            </a:r>
            <a:endParaRPr lang="en-US" sz="2400" b="1" dirty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عملية التفاوض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b="1" dirty="0">
                <a:solidFill>
                  <a:srgbClr val="FF0000"/>
                </a:solidFill>
              </a:rPr>
              <a:t>1</a:t>
            </a:r>
            <a:r>
              <a:rPr lang="ar-LB" b="1" dirty="0">
                <a:solidFill>
                  <a:srgbClr val="FF0000"/>
                </a:solidFill>
              </a:rPr>
              <a:t>- مفهوم التفاوض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JO" b="1" dirty="0"/>
              <a:t>عملية تهدف إلى الوصول إلى اتفاق أو تسوية بين طرفين أو عدة أطراف على مسألة مختلف عليها بينهم</a:t>
            </a:r>
            <a:endParaRPr lang="en-US" b="1" dirty="0"/>
          </a:p>
          <a:p>
            <a:pPr>
              <a:buNone/>
            </a:pPr>
            <a:r>
              <a:rPr lang="ar-LB" b="1" dirty="0">
                <a:solidFill>
                  <a:srgbClr val="FF0000"/>
                </a:solidFill>
              </a:rPr>
              <a:t>2- أنواع التفاوض</a:t>
            </a:r>
            <a:endParaRPr lang="ar-SA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r>
              <a:rPr lang="ar-JO" b="1" dirty="0"/>
              <a:t>تفاوض رابح –رابح </a:t>
            </a:r>
            <a:r>
              <a:rPr lang="en-US" b="1" dirty="0"/>
              <a:t>Win-Win</a:t>
            </a:r>
            <a:endParaRPr lang="ar-SA" b="1" dirty="0"/>
          </a:p>
          <a:p>
            <a:pPr>
              <a:buNone/>
            </a:pPr>
            <a:endParaRPr lang="en-US" b="1" dirty="0"/>
          </a:p>
          <a:p>
            <a:r>
              <a:rPr lang="ar-JO" b="1" dirty="0"/>
              <a:t>تفاوض رابح- خاسر </a:t>
            </a:r>
            <a:r>
              <a:rPr lang="en-US" b="1" dirty="0"/>
              <a:t>Win-lose</a:t>
            </a:r>
            <a:endParaRPr lang="ar-SA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عملية التفاوض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LB" b="1" u="sng" dirty="0">
                <a:solidFill>
                  <a:srgbClr val="FF0000"/>
                </a:solidFill>
              </a:rPr>
              <a:t>صفات المفاوض الجيد</a:t>
            </a:r>
            <a:r>
              <a:rPr lang="ar-SA" b="1" u="sng" dirty="0">
                <a:solidFill>
                  <a:srgbClr val="FF0000"/>
                </a:solidFill>
              </a:rPr>
              <a:t> : </a:t>
            </a:r>
          </a:p>
          <a:p>
            <a:pPr>
              <a:buNone/>
            </a:pPr>
            <a:endParaRPr lang="en-US" b="1" u="sng" dirty="0">
              <a:solidFill>
                <a:srgbClr val="FF0000"/>
              </a:solidFill>
            </a:endParaRPr>
          </a:p>
          <a:p>
            <a:r>
              <a:rPr lang="ar-JO" b="1" dirty="0"/>
              <a:t>الاستقامة لخلق الثقة والتعاون</a:t>
            </a:r>
            <a:endParaRPr lang="ar-SA" b="1" dirty="0"/>
          </a:p>
          <a:p>
            <a:pPr>
              <a:buNone/>
            </a:pPr>
            <a:endParaRPr lang="en-US" b="1" dirty="0"/>
          </a:p>
          <a:p>
            <a:r>
              <a:rPr lang="ar-JO" b="1" dirty="0"/>
              <a:t>التعاطف، أي محاولة فهم موقف الطرف الآخر</a:t>
            </a:r>
            <a:endParaRPr lang="ar-SA" b="1" dirty="0"/>
          </a:p>
          <a:p>
            <a:pPr>
              <a:buNone/>
            </a:pPr>
            <a:endParaRPr lang="en-US" b="1" dirty="0"/>
          </a:p>
          <a:p>
            <a:r>
              <a:rPr lang="ar-JO" b="1" dirty="0"/>
              <a:t>الصبر والتكيّف وضبط النفس والسيطرة على العواطف</a:t>
            </a:r>
            <a:endParaRPr lang="ar-SA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التحضير لعملية التفاوض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b="1" dirty="0"/>
              <a:t>1</a:t>
            </a:r>
            <a:r>
              <a:rPr lang="ar-LB" b="1" dirty="0"/>
              <a:t>- حدّد أهداف التفاوض</a:t>
            </a:r>
            <a:endParaRPr lang="ar-SA" b="1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ar-LB" b="1" dirty="0"/>
              <a:t>2- اعرف عن الشخص الذي تفاوضه: </a:t>
            </a:r>
            <a:endParaRPr lang="en-US" b="1" dirty="0"/>
          </a:p>
          <a:p>
            <a:r>
              <a:rPr lang="ar-LB" dirty="0"/>
              <a:t>ما خلفيته وتربيته وسمعته؟ </a:t>
            </a:r>
            <a:endParaRPr lang="en-US" dirty="0"/>
          </a:p>
          <a:p>
            <a:r>
              <a:rPr lang="ar-LB" dirty="0"/>
              <a:t>ما نوع الصفقات التي وقّع عليها مؤخّراً؟ </a:t>
            </a:r>
            <a:endParaRPr lang="en-US" dirty="0"/>
          </a:p>
          <a:p>
            <a:r>
              <a:rPr lang="ar-LB" dirty="0"/>
              <a:t>ما أهدافه وحاجاته الحقيقيّة؟</a:t>
            </a:r>
            <a:r>
              <a:rPr lang="ar-SA" dirty="0"/>
              <a:t> </a:t>
            </a:r>
            <a:endParaRPr lang="en-US" dirty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التحضير لعملية التفاوض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LB" dirty="0"/>
              <a:t>3- </a:t>
            </a:r>
            <a:r>
              <a:rPr lang="ar-LB" b="1" dirty="0"/>
              <a:t>ضع لائحة بكافة المسائل التي تتوقع بروزها خلال المفاوضات:</a:t>
            </a:r>
            <a:endParaRPr lang="en-US" b="1" dirty="0"/>
          </a:p>
          <a:p>
            <a:r>
              <a:rPr lang="ar-LB" dirty="0"/>
              <a:t>أي منها قابلة أو غير قابلة للتفاوض بالنسبة للطرف الآخر</a:t>
            </a:r>
            <a:endParaRPr lang="en-US" dirty="0"/>
          </a:p>
          <a:p>
            <a:r>
              <a:rPr lang="ar-LB" dirty="0"/>
              <a:t>إلى أيِّ حدٍّ تستطيع التنازل عن المسائل القابلة للتفاوض لديك؟</a:t>
            </a:r>
            <a:endParaRPr lang="en-US" dirty="0"/>
          </a:p>
          <a:p>
            <a:r>
              <a:rPr lang="ar-LB" dirty="0"/>
              <a:t>فكر في الحلول "المتعادلة" للمسائل قيد التفاوض</a:t>
            </a:r>
            <a:endParaRPr lang="en-US" dirty="0"/>
          </a:p>
          <a:p>
            <a:pPr>
              <a:buNone/>
            </a:pPr>
            <a:r>
              <a:rPr lang="ar-LB" dirty="0"/>
              <a:t>4- </a:t>
            </a:r>
            <a:r>
              <a:rPr lang="ar-LB" b="1" dirty="0"/>
              <a:t>حدد البدائل الممكنة في حال لم تتمكن من الاتفاق مع الطرف الآخر</a:t>
            </a:r>
            <a:endParaRPr lang="en-US" b="1" dirty="0"/>
          </a:p>
          <a:p>
            <a:pPr>
              <a:buNone/>
            </a:pPr>
            <a:r>
              <a:rPr lang="ar-LB" dirty="0"/>
              <a:t>5- </a:t>
            </a:r>
            <a:r>
              <a:rPr lang="ar-LB" b="1" dirty="0"/>
              <a:t>حدد النتائج وآثارها المتوقعة على الطرفين</a:t>
            </a:r>
            <a:endParaRPr lang="en-US" b="1" dirty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مهارات التفاوض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A" b="1" dirty="0"/>
              <a:t>1</a:t>
            </a:r>
            <a:r>
              <a:rPr lang="ar-LB" b="1" dirty="0"/>
              <a:t>- حافظ على جو منفتح أثناء التفاوض</a:t>
            </a:r>
            <a:endParaRPr lang="en-US" b="1" dirty="0"/>
          </a:p>
          <a:p>
            <a:pPr>
              <a:buNone/>
            </a:pPr>
            <a:r>
              <a:rPr lang="ar-LB" b="1" dirty="0"/>
              <a:t>2- نظّم استراحات</a:t>
            </a:r>
            <a:endParaRPr lang="en-US" b="1" dirty="0"/>
          </a:p>
          <a:p>
            <a:pPr>
              <a:buNone/>
            </a:pPr>
            <a:r>
              <a:rPr lang="ar-LB" b="1" dirty="0"/>
              <a:t>3- لا تفرض رأيك</a:t>
            </a:r>
            <a:endParaRPr lang="en-US" b="1" dirty="0"/>
          </a:p>
          <a:p>
            <a:pPr>
              <a:buNone/>
            </a:pPr>
            <a:r>
              <a:rPr lang="ar-LB" b="1" dirty="0"/>
              <a:t>4- اكسب ثقة الطرف الآخر</a:t>
            </a:r>
            <a:endParaRPr lang="en-US" b="1" dirty="0"/>
          </a:p>
          <a:p>
            <a:pPr>
              <a:buNone/>
            </a:pPr>
            <a:r>
              <a:rPr lang="ar-LB" b="1" dirty="0"/>
              <a:t>5- كن واضحا</a:t>
            </a:r>
            <a:endParaRPr lang="en-US" b="1" dirty="0"/>
          </a:p>
          <a:p>
            <a:pPr>
              <a:buNone/>
            </a:pPr>
            <a:r>
              <a:rPr lang="ar-LB" b="1" dirty="0"/>
              <a:t>6- كن مستمعا جيدا</a:t>
            </a:r>
            <a:endParaRPr lang="en-US" b="1" dirty="0"/>
          </a:p>
          <a:p>
            <a:pPr>
              <a:buNone/>
            </a:pPr>
            <a:r>
              <a:rPr lang="ar-LB" b="1" dirty="0"/>
              <a:t>7- راقب لغة الجسد للطرف الآخر</a:t>
            </a:r>
            <a:endParaRPr lang="en-US" b="1" dirty="0"/>
          </a:p>
          <a:p>
            <a:pPr>
              <a:buNone/>
            </a:pPr>
            <a:r>
              <a:rPr lang="ar-LB" b="1" dirty="0"/>
              <a:t>8- كن منضبطا</a:t>
            </a:r>
            <a:endParaRPr lang="en-US" b="1" dirty="0"/>
          </a:p>
          <a:p>
            <a:pPr>
              <a:buNone/>
            </a:pPr>
            <a:r>
              <a:rPr lang="ar-LB" b="1" dirty="0"/>
              <a:t>9- لا تكشف أوراقك من البداية</a:t>
            </a:r>
            <a:endParaRPr lang="en-US" dirty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57251"/>
            <a:ext cx="7886700" cy="4632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انتهى العرض</a:t>
            </a: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4000" cy="504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98125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255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سمة Office</vt:lpstr>
      <vt:lpstr>       برنامج كاب: تعرّف إلى عالم الأعمال KNOW ABOUT BUSINESS (KAB) ريادة الأعمال (1)</vt:lpstr>
      <vt:lpstr>الموضوع (4): مبادئ التفاوض</vt:lpstr>
      <vt:lpstr>عملية التفاوض</vt:lpstr>
      <vt:lpstr>عملية التفاوض</vt:lpstr>
      <vt:lpstr>التحضير لعملية التفاوض</vt:lpstr>
      <vt:lpstr>التحضير لعملية التفاوض</vt:lpstr>
      <vt:lpstr>مهارات التفاوض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الموضوع (4): مبادئ التفاوض</dc:title>
  <dc:creator>laptop center</dc:creator>
  <cp:lastModifiedBy>mohammad jallad PTUK</cp:lastModifiedBy>
  <cp:revision>5</cp:revision>
  <dcterms:created xsi:type="dcterms:W3CDTF">2018-07-11T13:15:21Z</dcterms:created>
  <dcterms:modified xsi:type="dcterms:W3CDTF">2021-11-21T04:17:01Z</dcterms:modified>
</cp:coreProperties>
</file>