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63" roundtripDataSignature="AMtx7mgm5eQTjawk2bXcLzg5IaxeDpkL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3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Lecture slides prepared for “Computer Organization and Architecture”, 10/e, by William Stallings, Chapter 1 “Introduction”.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9" name="Google Shape;31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was mentioned, contemporary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computers generally have multiple processors. When these processors all reside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single chip, the term multicore computer  is used, and each processing unit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(consisting of a control unit, ALU, registers, and perhaps cache) is called a core .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clarify the terminology, this text will use the following definitions.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 processing unit (CPU) : That portion of a computer that fetches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executes instructions. It consists of an ALU, a control unit, and registers. In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with a single processing unit, it is often simply referred to as a processor 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: An individual processing unit on a processor chip. A core may be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equivalent in functionality to a CPU on a single-CPU system. Other specialized processing units,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as one optimized for vector and matrix operations, are also referred to as cores.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Processor:  A physical piece of silicon containing one or more cores.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is the computer component that interprets and executes instructions.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 processor contains multiple cores, it is referred to as a multicore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about a decade of discussion, there is broad industry consensus on this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usage.</a:t>
            </a:r>
            <a:endParaRPr/>
          </a:p>
        </p:txBody>
      </p:sp>
      <p:sp>
        <p:nvSpPr>
          <p:cNvPr id="320" name="Google Shape;320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1" name="Google Shape;321;p10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8" name="Google Shape;32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Another prominent feature of contemporary computers is the use of multiple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layers of memory, called cache memory , between the processor and main memory.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4 is devoted to the topic of cache memory. For our purposes in this section,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simply note that a cache memory is smaller and faster than main memory and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speed up memory access by placing in the cache, data from main memory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is likely to be used in the near future. A greater performance improvement may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obtained by using multiple levels of cache, with level 1 (L1) closest to the core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additional levels (L2, L3, and so on) progressively farther from the core. In this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scheme, level n  is smaller and faster than level n +  1.</a:t>
            </a:r>
            <a:endParaRPr/>
          </a:p>
        </p:txBody>
      </p:sp>
      <p:sp>
        <p:nvSpPr>
          <p:cNvPr id="329" name="Google Shape;329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11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7" name="Google Shape;337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Figure 1.2 is a simplified view of the principal components of a typical multicore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computer. Most computers, including embedded computers in smartphones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tablets, plus personal computers, laptops, and workstations, are housed on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motherboard. Before describing this arrangement, we need to define some terms.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printed circuit board  is a rigid, flat board that holds and interconnects chips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electronic components. The board is made of layers, typically two to ten,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interconnect components via copper pathways that are etched into the board.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main printed circuit board (PCB) in a computer is called a system board 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motherboard , while smaller ones that plug into the slots in the main board are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called expansion boards.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prominent elements on the motherboard are the chips. A chip 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single piece of semiconducting material, typically silicon, upon which electronic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circuits and logic gates are fabricated. The resulting product is referred to as 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integrated circuit 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motherboard contains a slot or socket for the processor chip, which typically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multiple individual cores, in what is known as a multicore processor 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also slots for memory chips, I/O controller chips, and other key computer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components. For desktop computers, expansion slots enable the inclusion of more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components on expansion boards. Thus, a modern motherboard connects only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few individual chip components, with each chip containing from a few thousand up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hundreds of millions of transistors.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1.2 shows a processor chip that contains eight cores and an L3 cache.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shown is the logic required to control operations between the cores and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cache and between the cores and the external circuitry on the motherboard.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indicates that the L3 cache occupies two distinct portions of the chip surface.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typically, all cores have access to the entire L3 cache via the aforementioned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circuits. The processor chip shown in Figure 1.2 does not represent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specific product, but provides a general idea of how such chips are laid out.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Next, we zoom in on the structure of a single core, which occupies a portion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processor chip. In general terms, the functional elements of a core are: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logic:  This includes the tasks involved in fetching instructions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decoding each instruction to determine the instruction operation and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locations of any operands.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Arithmetic and logic unit (ALU):  Performs the operation specified by 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Load/store logic:  Manages the transfer of data to and from main memory via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cache.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core also contains an L1 cache, split between an instruction cache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(I-cache) that is used for the transfer of instructions to and from main memory,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L1 data cache, for the transfer of operands and results. Typically, today’s processor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chips also include an L2 cache as part of the core. In many cases, this cache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also split between instruction and data caches, although a combined, single L2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cache is also used.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in mind that this representation of the layout of the core is only intended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give a general idea of internal core structure. In a given product, the functional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elements may not be laid out as the three distinct elements shown in Figure 1.2,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especially if some or all of these functions are implemented as part of a microprogrammed</a:t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unit.</a:t>
            </a:r>
            <a:endParaRPr/>
          </a:p>
        </p:txBody>
      </p:sp>
      <p:sp>
        <p:nvSpPr>
          <p:cNvPr id="338" name="Google Shape;338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12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5" name="Google Shape;34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will be instructive to look at some real-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world examples that illustrate the hierarchical structure of computers.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1.3 is a photograph of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motherboard for a computer built around two Intel Quad-Core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Xeon processor chips. Many of the elements labeled on the photograph are discussed subsequently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book. Here, we mention the most important, in addition to the processor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sockets: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PCI-Express slots for a high-end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display adapter and for additional peripherals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(Section 3.6 describes PCIe).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Ethernet controller and Ethernet ports for network connections.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USB sockets for peripheral devices.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Serial ATA (SATA) sockets for connection to disk memory (Section 7.7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discusses Ethernet, USB, and SATA).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Interfaces for DDR (double data rate) main memory chips (Section 5.3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discusses DDR).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 3420 chipset is an I/O controller for direct memory access operations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peripheral devices and main memory (Section 7.5 discusses DDR).</a:t>
            </a:r>
            <a:endParaRPr/>
          </a:p>
        </p:txBody>
      </p:sp>
      <p:sp>
        <p:nvSpPr>
          <p:cNvPr id="346" name="Google Shape;346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p13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4" name="Google Shape;35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Following our top-down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strategy, as illustrated in Figures 1.1 and 1.2, we can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zoom in and look at the internal structure of a processor chip. For variety, we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 at an IBM chip instead of the Intel processor chip. Figure 1.4 is a photograph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processor chip for the IBM zEnterprise EC12 mainframe computer. This chip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2.75 billion transistors. The superimposed labels indicate how the silicon real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estate of the chip is allocated. We see that this chip has six cores, or processors.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addition, there are two large areas labeled L3 cache, which are shared by all six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processors. The L3 control logic controls traffic between the L3 cache and the cores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between the L3 cache and the external environment. Additionally, there is storage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(SC) logic between the cores and the L3 cache. The memory controller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(MC) function controls access to memory external to the chip. The GX I/O bus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controls the interface to the channel adapters accessing the I/O.</a:t>
            </a:r>
            <a:endParaRPr/>
          </a:p>
        </p:txBody>
      </p:sp>
      <p:sp>
        <p:nvSpPr>
          <p:cNvPr id="355" name="Google Shape;355;p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14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3" name="Google Shape;36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Going down one level deeper, we examine the internal structure of a single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core, as shown in the photograph of Figure 1.5. Keep in mind that this is a portion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silicon surface area making up a single-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chip. The main sub-areas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within this core area are the following: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ISU (instruction sequence unit): Determines the sequence in which instructions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executed in what is referred to as a superscalar architecture (Chapter 16).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IFU (instruction fetch unit): Logic for fetching instructions.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IDU (instruction decode unit): The IDU is fed from the IFU buffers, and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responsible for the parsing and decoding of all z/Architecture operation codes.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LSU (load-store unit): The LSU contains the 96-kB L1 data cache1, and manages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traffic between the L2 data cache and the functional execution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units. It is responsible for handling all types of operand accesses of all lengths,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modes, and formats as defined in the z/Architecture.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 (translation unit): This unit translates logical addresses from instructions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into physical addresses in main memory. The XU also contains a translation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lookaside buffer (TLB) used to speed up memory access. TLBs are discussed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Chapter 8.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FXU (fixed-point unit): The FXU executes fixed-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arithmetic operations.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BFU (binary floating-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unit): The BFU handles all binary and hexadecimal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Floating-point operations, as well as fixed-point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multiplication operations.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DFU (decimal floating-point unit): The DFU handles both fixed-point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floating-point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operations on numbers that are stored as decimal digits.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 (recovery unit): The RU keeps a copy of the complete state of the system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includes all registers, collects hardware fault signals, and manages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 recovery actions.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 (dedicated co-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processor): The COP is responsible for data compression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encryption functions for each core.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I-cache: This is a 64-kB L1 instruction cache, allowing the IFU to prefetch</a:t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instructions before they are needed.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L2 control: This is the control logic that manages the traffic through the two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L2 caches.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Data- L2: A 1-MB L2 data cache for all memory traffic other than instructions.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L2: A 1-MB L2 instruction cache.</a:t>
            </a:r>
            <a:endParaRPr/>
          </a:p>
        </p:txBody>
      </p:sp>
      <p:sp>
        <p:nvSpPr>
          <p:cNvPr id="364" name="Google Shape;364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15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3" name="Google Shape;37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generation of computers used vacuum tubes for digital logic elements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memory. A number of research and then commercial computers were built using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vacuum tubes. For our purposes, it will be instructive to examine perhaps the most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famous first-generation computer, known as the IAS computer.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fundamental design approach first implemented in the IAS computer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known as the stored-program concept . This idea is usually attributed to the mathematician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von Neumann. Alan Turing developed the idea at about the same time.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publication of the idea was in a 1945 proposal by von Neumann for a new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computer, the EDVAC (Electronic Discrete Variable Computer).3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1946, von Neumann and his colleagues began the design of a new stored-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computer, referred to as the IAS computer, at the Princeton Institute for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Advanced Studies. The IAS computer, although not completed until 1952, is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prototype of all subsequent general-purpose computers.</a:t>
            </a:r>
            <a:endParaRPr/>
          </a:p>
        </p:txBody>
      </p:sp>
      <p:sp>
        <p:nvSpPr>
          <p:cNvPr id="375" name="Google Shape;375;p16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4" name="Google Shape;38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Google Shape;385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1.6 shows the general structure of the IAS computer (compare with Figure 1.1).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consists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A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memory,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stores both data and instructions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An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arithmetic and logic unit (ALU)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capable of operating on binary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A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unit,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interprets the instructions in memory and causes them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executed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Input/output (I/O)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equipment operated by the control unit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structure was outlined in von Neumann’s earlier proposal, which is worth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quoting in part at this point [VONN45]: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2.2 First:  Since the device is primarily a computer, it will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to perform the elementary operations of arithmetic most frequently.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are addition, subtraction, multiplication, and division.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therefore reasonable that it should contain specialized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organs for just these operations.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It must be observed, however, that while this principle as such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probably sound, the specific way in which it is realized requires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scrutiny. At any rate a central arithmetical  part of the device will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probably have to exist, and this constitutes the first specific part: CA 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2.3 Second:  The logical control of the device, that is,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 sequencing of its operations, can be most efficiently carried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 by a central control organ. If the device is to be elastic 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is, as nearly as possible all purpose , then a distinction must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made between the specific instructions given for and defining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particular problem, and the general control organs that see to 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these instructions—no matter what they are—are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carried out. The former must be stored in some way; the latter are represented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definite operating parts of the device. By the central control  we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this latter function only, and the organs that perform it form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second specific part: CC 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2.4 Third:  Any device that is to carry out long and complicated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sequences of operations (specifically of calculations) must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a considerable memory . . 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The instructions which govern a complicated problem may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constitute considerable material, particularly so, if the code is circumstantial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(which it is in most arrangements). This material must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remembered.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At any rate, the total memory  constitutes the third specific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of the device: M.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2.6 The three specific parts CA, CC (together C), and M correspond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associative  neurons in the human nervous system. 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remains to discuss the equivalents of the sensory  or afferent  and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motor  or efferent  neurons. These are the input  and output  organs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device. The device must be endowed with the ability to maintain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 and output (sensory and motor) contact with some specific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medium of this type. The medium will be called the outside recording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medium of the device: R 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2.7 Fourth:  The device must have organs to transfer information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R into its specific parts C and M. These organs form its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 , the fourth specific part: I . It will be seen that it is best to make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transfers from R (by I) into M and never directly from C.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2.8 Fifth:  The device must have organs to transfer from its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parts C and M into R. These organs form its output ,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fifth specific part: O . It will be seen that it is again best to make all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transfers from M (by O) into R, and never directly from C.</a:t>
            </a:r>
            <a:endParaRPr b="0"/>
          </a:p>
        </p:txBody>
      </p:sp>
      <p:sp>
        <p:nvSpPr>
          <p:cNvPr id="386" name="Google Shape;386;p17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Google Shape;39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rare exceptions, all of today’s computers have this same general structure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function and are thus referred to as von Neumann machines . Thus, it is worthwhile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this point to describe briefly the operation of the IAS computer [BURK46,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GOLD54]. Following [HAYE98], the terminology and notation of von Neumann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changed in the following to conform more closely to modern usage; the examples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accompanying this discussion are based on that latter text.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memory of the IAS consists of 4,096 storage locations, called words ,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 binary digits (bits) each.6  Both data and instructions are stored there. Numbers are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represented in binary form, and each instruction is a binary code. Figure 1.7 illustrates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formats. Each number is represented by a sign bit and a 39-bit value. A word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alternatively contain two 20-bit instructions, with each instruction consisting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an 8-bit operation code (opcode ) specifying the operation to be performed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12-bit address designating one of the words in memory (numbered from 0 to 999).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18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0" name="Google Shape;40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control unit operates the IAS by fetching instructions from memory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executing them one at a time. We explain these operations with reference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1.6. This figure reveals that both the control unit and the ALU contain storage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locations, called registers , defined as follows: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buffer register (MBR):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a word to be stored in memory or sent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I/O unit, or is used to receive a word from memory or from the I/O unit.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address register (MAR):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Specifies the address in memory of the word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written from or read into the MBR.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register (IR 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the 8-bit opcode instruction being executed.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buffer register (IBR):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Employed to hold temporarily the right-hand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from a word in memory.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counter (PC):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the address of the next instruction pair to be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fetched from memory.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Accumulator (AC) and multiplier quotient (MQ):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Employed to hold temporarily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operands and results of ALU operations. For example, the result of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multiplying two 40-bit numbers is an 80-bit number; the most significant 40 bits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stored in the AC and the least significant in the MQ.</a:t>
            </a:r>
            <a:endParaRPr/>
          </a:p>
        </p:txBody>
      </p:sp>
      <p:sp>
        <p:nvSpPr>
          <p:cNvPr id="401" name="Google Shape;401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19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8" name="Google Shape;21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 class of computers called microcomputers, the relationship between architecture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organization is very close. Changes in technology not only influence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 but also result in the introduction of more powerful and more complex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architectures. Generally, there is less of a requirement for generation-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To-generation compatibility for these smaller machines. Thus, there is more interplay between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organizational and architectural design decisions. An intriguing example of this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reduced instruction set computer (RISC), which we examine in Chapter 15.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book examines both computer organization and computer architecture.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emphasis is perhaps more on the side of organization. However, because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organization must be designed to implement a particular architectural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specification, a thorough treatment of organization requires a detailed examination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architecture as well.</a:t>
            </a:r>
            <a:endParaRPr/>
          </a:p>
        </p:txBody>
      </p:sp>
      <p:sp>
        <p:nvSpPr>
          <p:cNvPr id="219" name="Google Shape;219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2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3" name="Google Shape;43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IAS operates by repetitively performing an </a:t>
            </a:r>
            <a:r>
              <a:rPr b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cycle, </a:t>
            </a:r>
            <a:r>
              <a:rPr b="0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shown in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1.8. Each instruction cycle consists of two sub-cycles. During the </a:t>
            </a:r>
            <a:r>
              <a:rPr b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fetch cycle,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opcode of the next instruction is loaded into the IR and the address portion is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loaded into the MAR. This instruction may be taken from the IBR, or it can be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obtained from memory by loading a word into the MBR, and then down to the IBR,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IR, and MAR.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the indirection? These operations are controlled by electronic circuitry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result in the use of data paths. To simplify the electronics, there is only one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register that is used to specify the address in memory for a read or write and only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register used for the source or destination.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the opcode is in the IR, the </a:t>
            </a:r>
            <a:r>
              <a:rPr b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 cycle </a:t>
            </a:r>
            <a:r>
              <a:rPr b="0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performed</a:t>
            </a:r>
            <a:r>
              <a:rPr b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Control circuitry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interprets the opcode and executes the instruction by sending out the appropriate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signals to cause data to be moved or an operation to be performed by the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ALU.</a:t>
            </a:r>
            <a:endParaRPr/>
          </a:p>
        </p:txBody>
      </p:sp>
      <p:sp>
        <p:nvSpPr>
          <p:cNvPr id="434" name="Google Shape;434;p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5" name="Google Shape;435;p20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1" name="Google Shape;441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IAS computer had a total of 21 instructions, which are listed in Table 1.1.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can be grouped as follows: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transfer: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data between memory and ALU registers or between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ALU registers.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Unconditional branch: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Normally, the control unit executes instructions 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sequence from memory. This sequence can be changed by a branch instruction,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facilitates repetitive operations.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Conditional branch: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branch can be made dependent on a condition, thus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allowing decision points.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Arithmetic: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Operations performed by the ALU.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modify: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Permits addresses to be computed in the ALU and then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inserted into instructions stored in memory. This allows a program considerable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addressing flexibility.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1.1 presents instructions in a symbolic, easy-to-read form. Actually,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instruction must conform to the format of Figure 1.7b. The opcode portion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(first 8 bits) specifies which of the 21 instructions is to be executed. The address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portion (remaining 12 bits) specifies which of the 4,096 memory locations is to be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involved in the execution of the instruction.</a:t>
            </a:r>
            <a:endParaRPr/>
          </a:p>
        </p:txBody>
      </p:sp>
      <p:sp>
        <p:nvSpPr>
          <p:cNvPr id="442" name="Google Shape;442;p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3" name="Google Shape;443;p21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2" name="Google Shape;45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Google Shape;453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major change in the electronic computer came with the replacement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vacuum tube by the transistor. The transistor is smaller, cheaper, and dissipates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heat than a vacuum tube but can be used in the same way as a vacuum tube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 computers. Unlike the vacuum tube, which requires wires, metal plates,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glass capsule, and a vacuum, the transistor is a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solid-state device, </a:t>
            </a:r>
            <a:r>
              <a:rPr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made from silicon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transistor was invented at Bell Labs in 1947 and by the 1950s had launched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electronic revolution. It was not until the late 1950s, however, that fully transistorized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computers were commercially available. The use of the transistor defines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second generation  of computers.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Google Shape;454;p22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Google Shape;46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has become widely accepted to classify computers into generations based on the fundamental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 technology employed (Table 1.2). Each new generation is characterized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greater processing performance, larger memory capacity, and smaller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size than the previous one.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3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3" name="Google Shape;47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Google Shape;474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there are other changes as well. The second generation saw the introduction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more complex arithmetic and logic units and control units, the use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high-level programming languages, and the provision of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software </a:t>
            </a:r>
            <a:r>
              <a:rPr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computer. In broad terms, system software provided the ability to load programs,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data to peripherals, and libraries to perform common computations, similar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what modern operating systems like Windows and Linux do.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p24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4" name="Google Shape;484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will be useful to examine an important member of the second generation: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IBM 7094 [BELL71]. From the introduction of the 700 series in 1952 to the introduction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last member of the 7000 series in 1964, this IBM product line underwent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evolution that is typical of computer products. Successive members of the product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 showed increased performance, increased capacity, and/or lower cost.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Also, over the lifetime of this series of computers, the relative speed of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CPU increased by a factor of 50. Speed improvements are achieved by improved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electronics (e.g., a transistor implementation is faster than a vacuum tube implementation)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more complex circuitry. For example, the IBM 7094 includes 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Backup Register, used to buffer the next instruction. The control unit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fetches two adjacent words from memory for an instruction fetch. Except for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occurrence of a branching instruction, which is relatively infrequent (perhaps 10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15%), this means that the control unit has to access memory for an instruction 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half the instruction cycles. This prefetching significantly reduces the average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cycle time.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1.9 shows a large (many peripherals) configuration for an IBM 7094,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is representative of second-generation computers. Several differences from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IAS computer are worth noting. The most important of these is the use of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channels . A data channel is an independent I/O module with its own processor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set. In a computer system with such devices, the CPU does not execute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detailed I/O instructions. Such instructions are stored in a main memory to be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executed by a special-purpose processor in the data channel itself. The CPU initiates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I/O transfer by sending a control signal to the data channel, instructing it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 a sequence of instructions in memory. The data channel performs its task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independently of the CPU and signals the CPU when the operation is complete.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arrangement relieves the CPU of a considerable processing burden.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Another new feature is the multiplexor , which is the central termination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for data channels, the CPU, and memory. The multiplexor schedules access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memory from the CPU and data channels, allowing these devices to act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independently.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p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6" name="Google Shape;486;p25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2" name="Google Shape;49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Google Shape;493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single, self-contained transistor is called a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discrete component. </a:t>
            </a:r>
            <a:r>
              <a:rPr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Throughout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1950s and early 1960s, electronic equipment was composed largely of discrete components—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transistors, resistors, capacitors, and so on. Discrete components were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manufactured separately, packaged in their own containers, and soldered or wired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together onto masonite-like circuit boards, which were then installed in computers,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oscilloscopes, and other electronic equipment. Whenever an electronic device called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 transistor, a little tube of metal containing a pinhead-sized piece of silicon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 be soldered to a circuit board. The entire manufacturing process, from transistor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circuit board, was expensive and cumbersome.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facts of life were beginning to create problems in the computer industry.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second-generation computers contained about 10,000 transistors. This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grew to the hundreds of thousands, making the manufacture of newer, more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powerful machines increasingly difficult.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1958 came the achievement that revolutionized electronics and started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 of microelectronics: the invention of the integrated circuit. It is the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circuit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defines the third generation of computers. In this section, we provide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introduction to the technology of integrated circuits. Then we look at perhaps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two most important members of the third generation, both of which were introduced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beginning of that era: the IBM System/360 and the DEC PDP-8.</a:t>
            </a:r>
            <a:endParaRPr/>
          </a:p>
        </p:txBody>
      </p:sp>
      <p:sp>
        <p:nvSpPr>
          <p:cNvPr id="494" name="Google Shape;494;p26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3" name="Google Shape;50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Google Shape;504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Microelectronics means, literally, “small electronics.” Since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beginnings of digital electronics and the computer industry, there has been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persistent and consistent trend toward the reduction in size of digital electronic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circuits. Before examining the implications and benefits of this trend, we need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 something about the nature of digital electronics. A more detailed discussion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in Chapter 11.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basic elements of a digital computer, as we know, must perform storage,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movement, processing, and control functions. Only two fundamental types of components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required (Figure 1.10): gates and memory cells. A gate is a device that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implements a simple Boolean or logical function, such as IF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AND B ARE TRUE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IS TRUE (AND gate). Such devices are called gates because they control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flow in much the same way that canal gates control the flow of water.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cell is a device that can store one bit of data; that is, the device can be in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of two stable states at any time. By interconnecting large numbers of these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fundamental devices, we can construct a computer.</a:t>
            </a:r>
            <a:endParaRPr/>
          </a:p>
        </p:txBody>
      </p:sp>
      <p:sp>
        <p:nvSpPr>
          <p:cNvPr id="505" name="Google Shape;505;p27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1" name="Google Shape;511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relate this to our four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functions as follows: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t/>
            </a:r>
            <a:endParaRPr sz="10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storage: </a:t>
            </a:r>
            <a:r>
              <a:rPr b="0"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Provided by memory cells.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t/>
            </a:r>
            <a:endParaRPr sz="10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processing: </a:t>
            </a:r>
            <a:r>
              <a:rPr b="0"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Provided by gates.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t/>
            </a:r>
            <a:endParaRPr sz="10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movement: </a:t>
            </a:r>
            <a:r>
              <a:rPr b="0"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paths among components are used to move data from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to memory and from memory through gates to memory.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t/>
            </a:r>
            <a:endParaRPr sz="10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Control: </a:t>
            </a:r>
            <a:r>
              <a:rPr b="0"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paths among components can carry control signals. For example,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gate will have one or two data inputs plus a control signal input that activates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gate. When the control signal is ON, the gate performs its function on the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inputs and produces a data output. Similarly, the memory cell will store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bit that is on its input lead when the WRITE control signal is ON and will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 the bit that is in the cell on its output lead when the READ control signal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ON.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t/>
            </a:r>
            <a:endParaRPr sz="10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Thus, a computer consists of gates, memory cells, and interconnections among these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elements. The gates and memory cells are, in turn, constructed of simple digital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 components.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t/>
            </a:r>
            <a:endParaRPr sz="10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integrated circuit exploits the fact that such components as transistors,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resistors, and conductors can be fabricated from a semiconductor such as silicon.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merely an extension of the solid-state art to fabricate an entire circuit in a tiny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piece of silicon rather than assemble discrete components made from separate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pieces of silicon into the same circuit. Many transistors can be produced at the same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on a single wafer of silicon. Equally important, these transistors can be connected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a process of metallization to form circuits.</a:t>
            </a:r>
            <a:endParaRPr sz="1020"/>
          </a:p>
        </p:txBody>
      </p:sp>
      <p:sp>
        <p:nvSpPr>
          <p:cNvPr id="512" name="Google Shape;512;p2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3" name="Google Shape;513;p28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2" name="Google Shape;522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1.11 depicts the key concepts in an integrated circuit. A thin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wafer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silicon is divided into a matrix of small areas, each a few millimeters square.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identical circuit pattern is fabricated in each area, and the wafer is broken up into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chips.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chip consists of many gates and/or memory cells plus a number of input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output attachment points. This chip is then packaged in housing that protects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and provides pins for attachment to devices beyond the chip. A number of these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packages can then be interconnected on a printed circuit board to produce larger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more complex circuits.</a:t>
            </a:r>
            <a:endParaRPr/>
          </a:p>
        </p:txBody>
      </p:sp>
      <p:sp>
        <p:nvSpPr>
          <p:cNvPr id="523" name="Google Shape;523;p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4" name="Google Shape;524;p29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describing computers, a distinction is often made between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architecture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organization. </a:t>
            </a:r>
            <a:r>
              <a:rPr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 it is difficult to give precise definitions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these terms, a consensus exists about the general areas covered by each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see [VRAN80], [SIEW82], and [BELL78a]); an interesting alternative view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presented in [REDD76].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architecture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refers to those attributes of a system visible to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programmer or, put another way, those attributes that have a direct impact 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logical execution of a program.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term that is often used interchangeably with computer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 is </a:t>
            </a: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set architecture (ISA)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 The ISA defines instruction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formats, instruction opcodes, registers, instruction and data memory; the effect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executed instructions on the registers and memory; and an algorithm for controlling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execution.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organization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refers to the operational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units and their interconnections that realize the architectural specifications.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of architectural attributes include the instruction set, the number of bits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represent various data types (e.g., numbers, characters), I/O mechanisms,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techniques for addressing memory. Organizational attributes include those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 details transparent to the programmer, such as control signals; interfaces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the computer and peripherals; and the memory technology used.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it is an architectural design issue whether a computer will have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multiply instruction. It is an organizational issue whether that instruction will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implemented by a special multiply unit or by a mechanism that makes repeated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the add unit of the system. The organizational decision may be based on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anticipated frequency of use of the multiply instruction, the relative speed of the two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approaches, and the cost and physical size of a special multiply unit.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Historically, and still today, the distinction between architecture and organization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been an important one. Many computer manufacturers offer a family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models, all with the same architecture but with differences in organization.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Consequently, the different models in the family have different price and performance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characteristics. Furthermore, a particular architecture may span many years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encompass a number of different computer models, its organization changing with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changing technology.</a:t>
            </a:r>
            <a:endParaRPr/>
          </a:p>
        </p:txBody>
      </p:sp>
      <p:sp>
        <p:nvSpPr>
          <p:cNvPr id="230" name="Google Shape;230;p3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0" name="Google Shape;530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Initially, only a few gates or memory cells could be reliably manufactured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packaged together. These early integrated circuits are referred to as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scale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 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(SSI). As time went on, it became possible to pack more and more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Components on the same chip. This growth in density is illustrated in Figure 1.12; it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of the most remarkable technological trends ever recorded.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This figure reflects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famous Moore’s law, which was propounded by Gordon Moore, cofounder of Intel,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1965 [MOOR65]. Moore observed that the number of transistors that could be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on a single chip was doubling every year and correctly predicted that this pace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continue into the near future. To the surprise of many, including Moore,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pace continued year after year and decade after decade. The pace slowed to a doubling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18 months in the 1970s but has sustained that rate ever since.</a:t>
            </a:r>
            <a:endParaRPr/>
          </a:p>
        </p:txBody>
      </p:sp>
      <p:sp>
        <p:nvSpPr>
          <p:cNvPr id="531" name="Google Shape;531;p3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2" name="Google Shape;532;p30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8" name="Google Shape;53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9" name="Google Shape;53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consequences of Moore’s law are profound: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The cost of a chip has remained virtually unchanged during this period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 growth in density. This means that the cost of computer logic and memory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circuitry has fallen at a dramatic rate.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Because logic and memory elements are placed closer together on more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densely packed chips, the electrical path length is shortened, increasing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operating speed.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The computer becomes smaller, making it more convenient to place in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variety of environments.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There is a reduction in power and cooling requirements.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The interconnections on the integrated circuit are much more reliable than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solder connections. With more circuitry on each chip, there are fewer interchip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connections.</a:t>
            </a:r>
            <a:endParaRPr/>
          </a:p>
        </p:txBody>
      </p:sp>
      <p:sp>
        <p:nvSpPr>
          <p:cNvPr id="540" name="Google Shape;540;p31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5" name="Google Shape;565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1964, IBM had a firm grip on the computer market with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its 7000 series of machines. In that year, IBM announced the System/360, a new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 of computer products. Although the announcement itself was no surprise, it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contained some unpleasant news for current IBM customers: the 360 product line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incompatible with older IBM machines. Thus, the transition to the 360 would be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difficult for the current customer base. This was a bold step by IBM, but one IBM felt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necessary to break out of some of the constraints of the 7000 architecture and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produce a system capable of evolving with the new integrated circuit technology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[PADE81, GIFF87]. The strategy paid off both financially and technically. The 360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the success of the decade and cemented IBM as the overwhelmingly dominant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vendor, with a market share above 70%. And, with some modifications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extensions, the architecture of the 360 remains to this day the architecture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IBM’s mainframe computers. Examples using this architecture can be found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throughout this text.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t/>
            </a:r>
            <a:endParaRPr sz="9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System/360 was the industry’s first planned family of computers. The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 covered a wide range of performance and cost. The models were compatible in the sense that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program written for one model should be capable of being executed by another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in the series, with only a difference in the time it takes to execute.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t/>
            </a:r>
            <a:endParaRPr sz="9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p3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7" name="Google Shape;567;p32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4" name="Google Shape;574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concept of a family of compatible computers was both novel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extremely successful. A customer with modest requirements and a budget to match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start with the relatively inexpensive Model 30. Later, if the customer’s needs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grew, it was possible to upgrade to a faster machine with more memory without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sacrificing the investment in already-developed software. The characteristics of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 are as follows: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 or identical instruction set: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many cases, the exact same set of machine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instructions is supported on all members of the family. Thus, a program that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executes on one machine will also execute on any other. In some cases,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lower end of the family has an instruction set that is a subset of that of the top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 of the family. This means that programs can move up but not down.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 or identical operating system: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same basic operating system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available for all family members. In some cases, additional features are added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higher-end members.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Increasing speed: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rate of instruction execution increases in going from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lower to higher family members.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Increasing number of I /O ports: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of I/O ports increases in going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lower to higher family members.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Increasing memory size: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size of main memory increases in going from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lower to higher family members.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Increasing cost: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a given point in time, the cost of a system increases in going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lower to higher family members.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could such a family concept be implemented? Differences were achieved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three factors: basic speed, size, and degree of simultaneity [STEV64]. For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example, greater speed in the execution of a given instruction could be gained by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use of more complex circuitry in the ALU, allowing suboperations to be carried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 in parallel. Another way of increasing speed was to increase the width of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path between main memory and the CPU. On the Model 30, only 1 byte (8 bits)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be fetched from main memory at a time, whereas 8 bytes could be fetched at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time on the Model 75.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System/360 not only dictated the future course of IBM but also had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profound impact on the entire industry. Many of its features have become standard on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large computers.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6" name="Google Shape;576;p33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5" name="Google Shape;59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6" name="Google Shape;596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same year that IBM shipped its first System/360, another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momentous first shipment occurred: PDP-8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Digital Equipment Corporation(DEC). At a time when the average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required an air-conditioned room, the PDP-8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(dubbed a minicomputer by the industry, after the miniskirt of the day)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small enough that it could be placed on top of a lab bench or be built into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equipment. It could not do everything the mainframe could, but at $16,000, 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cheap enough for each lab technician to have one. In contrast, the System/360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series of mainframe computers introduced just a few months before cost hundreds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thousands of dollars.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low cost and small size of the PDP-8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enabled another manufacturer to purchase a PDP-8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integrate it into a total system for resale. These other manufacturers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came to be known as original equipment manufacturers (OEMs) , and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OEM market became and remains a major segment of the computer marketplace.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contrast to the central-switched architecture (Figure 1.9) used by IBM on its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700/7000 and 360 systems, later models of the PDP-8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a structure that became virtually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universal for microcomputers: the bus structure. This is illustrated in Figure 1.13.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PDP-8 bus, called the Omnibus, consists of 96 separate signal paths, used to carry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control, address, and data signals. Because all system components share a common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of signal paths, their use can be controlled by the CPU. This architecture is highly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flexible, allowing modules to be plugged into the bus to create various configurations.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only in recent years that the bus structure has given way to a structure known 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Point-to-point interconnect, described in Chapter 3.</a:t>
            </a:r>
            <a:endParaRPr/>
          </a:p>
        </p:txBody>
      </p:sp>
      <p:sp>
        <p:nvSpPr>
          <p:cNvPr id="597" name="Google Shape;597;p34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3" name="Google Shape;603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Beyond the third generation there is less general agreement on defining generations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computers. Table 1.2 suggests that there have been a number of later generations,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advances in integrated circuit technology. With the introduction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large-scale integration (LSI), more than 1000 components can be placed on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integrated circuit chip. Very-large-scale integration (VLSI) achieved more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 10,000 components per chip, while current ultra-large-scale integration (ULSI)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chips can contain more than one billion components.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the rapid pace of technology, the high rate of introduction of new products,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 importance of software and communications as well as hardware,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classification by generation becomes less clear and less meaningful. In this section,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mention two of the most important of developments in later generations.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Google Shape;604;p3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5" name="Google Shape;605;p35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6" name="Google Shape;61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7" name="Google Shape;617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application of integrated circuit technology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computers was construction of the processor (the control unit and the arithmetic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logic unit) out of integrated circuit chips. But it was also found that this same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technology could be used to construct memories.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1950s and 1960s, most computer memory was constructed from tiny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rings of ferromagnetic material, each about a sixteenth of an inch in diameter. These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rings were strung up on grids of fine wires suspended on small screens inside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computer. Magnetized one way, a ring (called a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core) represented a one; magnetized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other way, it stood for a zero. Magnetic-core memory was rather fast; it took 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little as a millionth of a second to read a bit stored in memory. But it was expensive,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bulky, and used destructive readout: The simple act of reading a core erased the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stored in it. It was therefore necessary to install circuits to restore the data as soon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it had been extracted.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Then, in 1970, Fairchild produced the first relatively capacious semiconductor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memory. This chip, about the size of a single core, could hold 256 bits of memory. 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nondestructive and much faster than core. It took only 70 billionths of a second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read a bit. However, the cost per bit was higher than for that of core.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1974, a seminal event occurred: The price per bit of semiconductor memory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dropped below the price per bit of core memory. Following this, there has been a continuing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rapid decline in memory cost accompanied by a corresponding increase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physical memory density. This has led the way to smaller, faster machines with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sizes of larger and more expensive machines from just a few years earlier.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Developments in memory technology, together with developments in processor technology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discussed next, changed the nature of computers in less than a decade.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 bulky, expensive computers remain a part of the landscape, the computer has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been brought out to the “end user,” with office machines and personal computers.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1970, semiconductor memory has been through 13 generations: 1K, 4K,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16K, 64K, 256K, 1M, 4M, 16M, 64M, 256M, 1G, 4G, and, as of this writing, 8 Gb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single chip (1K = 2</a:t>
            </a:r>
            <a:r>
              <a:rPr baseline="3000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1M = 2</a:t>
            </a:r>
            <a:r>
              <a:rPr baseline="3000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1G = 2</a:t>
            </a:r>
            <a:r>
              <a:rPr baseline="3000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Each generation has provided four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times the storage density of the previous generation, accompanied by declining cost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bit and declining access time.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Densities are projected to reach 16 Gb by 2018 and 32 Gb by 2023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[ITRS14].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6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6" name="Google Shape;64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7" name="Google Shape;647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 as the density of elements on memory chips has continued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rise, so has the density of elements on processor chips. As time went on, more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more elements were placed on each chip, so that fewer and fewer chips were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 to construct a single computer processor.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breakthrough was achieved in 1971, when Intel developed its 4004.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4004 was the first chip to contain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of the components of a CPU on a single chip: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microprocessor was born.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4004 can add two 4-bit numbers and can multiply only by repeated addition.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today’s standards, the 4004 is hopelessly primitive, but it marked the beginning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continuing evolution of microprocessor capability and power.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evolution can be seen most easily in the number of bits that the processor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deals with at a time. There is no clear-cut measure of this, but perhaps the best measure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data bus width: the number of bits of data that can be brought into or sent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 of the processor at a time. Another measure is the number of bits in the accumulator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in the set of general-purpose registers. Often, these measures coincide, but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always. For example, a number of microprocessors were developed that operate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16-bit numbers in registers but can only read and write 8 bits at a time.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major step in the evolution of the microprocessor was the introduction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1972 of the Intel 8008. This was the first 8-bit microprocessor and was almost twice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complex as the 4004.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Neither of these steps was to have the impact of the next major event: the introduction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1974 of the Intel 8080. This was the first general-purpose microprocessor.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Whereas the 4004 and the 8008 had been designed for specific applications, the 8080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designed to be the CPU of a general-purpose microcomputer. Like the 8008,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8080 is an 8-bit microprocessor. The 8080, however, is faster, has a richer instruction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set, and has a large addressing capability.</a:t>
            </a:r>
            <a:endParaRPr/>
          </a:p>
        </p:txBody>
      </p:sp>
      <p:sp>
        <p:nvSpPr>
          <p:cNvPr id="648" name="Google Shape;648;p37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6" name="Google Shape;656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the same time, 16-bit microprocessors began to be developed. However, 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not until the end of the 1970s that powerful, general-purpose 16-bit microprocessors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appeared. One of these was the 8086. The next step in this trend occurred in 1981,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both Bell Labs and Hewlett-Packard developed 32-bit, single-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chip microprocessors. Intel introduced its own 32-bit microprocessor, the 80386, in 1985 (Table 1.3).</a:t>
            </a:r>
            <a:endParaRPr/>
          </a:p>
        </p:txBody>
      </p:sp>
      <p:sp>
        <p:nvSpPr>
          <p:cNvPr id="657" name="Google Shape;657;p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8" name="Google Shape;658;p38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66" name="Google Shape;666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/>
              <a:t>Table 1.3 (continued)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8" name="Google Shape;668;p39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Google Shape;25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prominent example of both these phenomena is the IBM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System/370 architecture. This architecture was first introduced in 1970 and included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number of models. The customer with modest requirements could buy a cheaper,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slower model and, if demand increased, later upgrade to a more expensive, faster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without having to abandon software that had already been developed. Over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years, IBM has introduced many new models with improved technology to replace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older models, offering the customer greater speed, lower cost, or both. These newer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models retained the same architecture so that the customer’s software investment was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protected. Remarkably, the System/370 architecture, with a few enhancements, has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survived to this day as the architecture of IBM’s mainframe product line.</a:t>
            </a:r>
            <a:endParaRPr/>
          </a:p>
        </p:txBody>
      </p:sp>
      <p:sp>
        <p:nvSpPr>
          <p:cNvPr id="258" name="Google Shape;258;p4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76" name="Google Shape;676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/>
              <a:t>Table 1.3 (continued)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8" name="Google Shape;678;p40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6" name="Google Shape;686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/>
              <a:t>Table 1.3 (continued)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8" name="Google Shape;688;p41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96" name="Google Shape;696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Throughout this book, we rely on many concrete examples of computer design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 to illustrate concepts and to illuminate trade-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offs.  Numerous systems, both contemporary and historical, provide examples of important computer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architecture design features. But the book relies principally on examples from two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families: the Intel x86 and the ARM architectures. The current x86 offerings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 the results of decades of design effort on complex instruction set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computers (CISCs). The x86 incorporates the sophisticated design principles once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only on mainframes and supercomputers and serves as an excellent example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CISC design. An alternative approach to processor design is the reduced instruction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computer (RISC). The ARM architecture is used in a wide variety of embedded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systems and is one of the most powerful and best-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designed RISC-based systems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the market. In this section and the next, we provide a brief overview of these two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terms of market share, Intel has ranked as the number one maker of microprocessors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non-embedded systems for decades, a position it seems unlikely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yield. The evolution of its flagship microprocessor product serves as a good indicator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evolution of computer technology in general.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1.3 shows that evolution. Interestingly, as microprocessors have grown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faster and much more complex, Intel has actually picked up the pace. Intel used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develop microprocessors one after another, every four years. But Intel hopes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keep rivals at bay by trimming a year or two off this development time, and has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done so with the most recent x86 generations.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7" name="Google Shape;697;p4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8" name="Google Shape;698;p42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5" name="Google Shape;705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worthwhile to list some of the highlights of the evolution of the Intel product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8080:  The world’s first general-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 microprocessor. This was an 8-bit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machine, with an 8-bit data path to memory. The 8080 was used in the first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computer, the Altair.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8086:  A far more powerful, 16-bit machine. In addition to a wider data path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larger registers, the 8086 sported an instruction cache, or queue, that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prefetches a few instructions before they are executed. A variant of this processor,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8088, was used in IBM’s first personal computer, securing the success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Intel. The 8086 is the first appearance of the x86 architecture.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80286:  This extension of the 8086 enabled addressing a 16-MB memory instead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just 1 MB.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80386:  Intel’s first 32-bit machine, and a major overhaul of the product. With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32-bit architecture, the 80386 rivaled the complexity and power of minicomputers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mainframes introduced just a few years earlier. This was the first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 processor to support multitasking, meaning it could run multiple programs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same time.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80486:  The 80486 introduced the use of much more sophisticated and powerful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cache technology and sophisticated instruction pipelining. The 80486 also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offered a built-in math coprocessor, offloading complex math operations from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main CPU.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7" name="Google Shape;707;p43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34" name="Google Shape;734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Pentium: With the Pentium, Intel introduced the use of superscalar techniques,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allow multiple instructions to execute in parallel.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Pentium Pro: The Pentium Pro continued the move into superscalar organization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begun with the Pentium, with aggressive use of register renaming, branch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prediction, data flow analysis, and speculative execution.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Pentium II: The Pentium II incorporated Intel MMX technology, which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designed specifically to process video, audio, and graphics data efficiently.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Pentium III: The Pentium III incorporates additional floating-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instructions: The Streaming SIMD Extensions (SSE) instruction set extension added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 new instructions designed to increase performance when exactly the same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operations are to be performed on multiple data objects. Typical applications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digital signal processing and graphics processing.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Pentium 4: The Pentium 4 includes additional floating-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and other enhancements for multimedia.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Core: This is the first Intel x86 microprocessor with a dual core, referring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implementation of two cores on a single chip.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2: The Core 2 extends the Core architecture to 64 bits. The Core 2 Quad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four cores on a single chip. More recent Core offerings have up to 10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cores per chip. An important addition to the architecture was the Advanced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Vector Extensions instruction set that provided a set of 256-bit, and then 512-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bit, instructions for efficient processing of vector data.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Almost 40 years after its introduction in 1978, the x86 architecture continues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dominate the processor market outside of embedded systems. Although the organization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technology of the x86 machines have changed dramatically over the decades,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instruction set architecture has evolved to remain backward compatible with earlier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versions. Thus, any program written on an older version of the x86 architecture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execute on newer versions. All changes to the instruction set architecture have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involved additions to the instruction set, with no subtractions. The rate of change has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been the addition of roughly one instruction per month added to the architecture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[ANTH08], so that there are now thousands of instructions in the instruction set.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x86 provides an excellent illustration of the advances in computer hardware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the past 35 years. The 1978 8086 was introduced with a clock speed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MHz and had 29,000 transistors. A six-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Core i7 EE 4960X introduced in 2013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operates at 4 GHz, a speedup of a factor of 800, and has 1.86 billion transistors,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64,000 times as many as the 8086. Yet the Core i7 EE 4960X is in only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slightly larger package than the 8086 and has a comparable cost.</a:t>
            </a:r>
            <a:endParaRPr/>
          </a:p>
        </p:txBody>
      </p:sp>
      <p:sp>
        <p:nvSpPr>
          <p:cNvPr id="735" name="Google Shape;735;p4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6" name="Google Shape;736;p44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71" name="Google Shape;771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term embedded system  refers to the use of electronics and software within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product, as opposed to a general-purpose computer, such as a laptop or desktop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system. Millions of computers are sold every year, including laptops, personal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computers, workstations, servers, mainframes, and supercomputers. In contrast, billions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computer systems are produced each year that are embedded within larger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devices. Today, many, perhaps most, devices that use electric power have an embedded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computing system. It is likely that in the near future virtually all such devices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have embedded computing systems.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devices with embedded systems are almost too numerous to list.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include cell phones, digital cameras, video cameras, calculators, microwave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ovens, home security systems, washing machines, lighting systems, thermostats,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printers, various automotive systems (e.g., transmission control, cruise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control, fuel injection, anti-lock brakes, and suspension systems), tennis rackets,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toothbrushes, and numerous types of sensors and actuators in automated systems.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Often, embedded systems are tightly coupled to their environment. This can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rise to real-time constraints imposed by the need to interact with the environment.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Constraints, such as required speeds of motion, required precision of measurement,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required time durations, dictate the timing of software operations. If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activities must be managed simultaneously, this imposes more complex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real-time constraints.</a:t>
            </a:r>
            <a:endParaRPr/>
          </a:p>
        </p:txBody>
      </p:sp>
      <p:sp>
        <p:nvSpPr>
          <p:cNvPr id="772" name="Google Shape;772;p4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3" name="Google Shape;773;p45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6" name="Google Shape;786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Figure 1.14 shows in general terms an embedded system organization. In addition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processor and memory, there are a number of elements that differ from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typical desktop or laptop computer: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There may be a variety of interfaces that enable the system to measure, manipulate,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otherwise interact with the external environment. Embedded systems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interact (sense, manipulate, and communicate) with external world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 sensors and actuators and hence are typically reactive systems; a reactive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is in continual interaction with the environment and executes at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pace determined by that environment.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human interface may be as simple as a flashing light or as complicated 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real-time robotic vision. In many cases, there is no human interface.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diagnostic port may be used for diagnosing the system that is being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controlled—not just for diagnosing the computer.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Special-purpose field programmable (FPGA), application-specific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(ASIC), or even nondigital hardware may be used to increase performance or reliability.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often has a fixed function and is specific to the application.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Efficiency is of paramount importance for embedded systems. They are optimized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energy, code size, execution time, weight and dimensions, and cost.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several noteworthy areas of similarity to general-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 computer systems as well: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with nominally fixed function software, the ability to field upgrade to fix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bugs, to improve security, and to add functionality, has become very important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embedded system, and not just in consumer devices.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comparatively recent development has been of embedded system platforms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support a wide variety of apps. Good examples of this are smartphones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audio/visual devices, such as smart TVs.</a:t>
            </a:r>
            <a:endParaRPr/>
          </a:p>
        </p:txBody>
      </p:sp>
      <p:sp>
        <p:nvSpPr>
          <p:cNvPr id="787" name="Google Shape;787;p4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8" name="Google Shape;788;p46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94" name="Google Shape;794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worthwhile calling out separately one of the major drivers in the proliferation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embedded systems. The Internet of things (IoT)  is a term that refers to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expanding interconnection of smart devices, ranging from appliances to tiny sensors.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dominant theme is the embedding of short- range mobile transceivers into a wide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array of gadgets and everyday items, enabling new forms of communication between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and things, and between things themselves. The Internet now supports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interconnection of billions of industrial and personal objects, usually through cloud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systems. The objects deliver sensor information, act on their environment, and, in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cases, modify themselves, to create overall management of a larger system, like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factory or city.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IoT is primarily driven by deeply embedded devices (defined below).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devices are low-bandwidth, low-repetition data-capture, and low-bandwidth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data-usage appliances that communicate with each other and provide data via user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interfaces. Embedded appliances, such as high-resolution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 security cameras, video VoIP phones, and a handful of others, require high-bandwidth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streaming capabilities. Yet countless products simply require packets of data to be intermittently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delivered. 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reference to the end systems supported, the Internet has gone through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roughly four generations of deployment culminating in the IoT: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Information technology (IT) : PCs, servers, routers, firewalls, and so on, bought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IT devices by enterprise IT people and primarily using wired connectivity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Operational technology (OT) : Machines/appliances with embedded IT built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non-IT companies, such as medical machinery, SCADA (supervisory control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data acquisition), process control, and kiosks, bought as appliances by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enterprise OT people and primarily using wired connectivity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Personal technology: Smartphones, tablets, and eBook readers bought as 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devices by consumers (employees) exclusively using wireless connectivity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multiple forms of wireless connectivity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4. Sensor/actuator technology: Single-purpose devices bought by consumers, IT,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OT people exclusively using wireless connectivity, generally of a single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form, as part of larger systems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the fourth generation that is usually thought of as the IoT, and it is marked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the use of billions of embedded devices.</a:t>
            </a:r>
            <a:endParaRPr/>
          </a:p>
        </p:txBody>
      </p:sp>
      <p:sp>
        <p:nvSpPr>
          <p:cNvPr id="795" name="Google Shape;795;p4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6" name="Google Shape;796;p47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3" name="Google Shape;803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There are two general approaches to developing an embedded operating system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(OS). The first approach is to take an existing OS and adapt it for the embedded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application. For example, there are embedded versions of Linux, Windows,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Mac, as well as other commercial and proprietary operating systems specialized for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embedded systems. The other approach is to design and implement an OS intended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solely for embedded use. An example of the latter is TinyOS, widely used in wireless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 networks. This topic is explored in depth in [STAL15].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subsection, and the next two, we briefly introduce some terms commonly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in the literature on embedded systems. Application processors  are defined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the processor’s ability to execute complex operating systems, such as Linux,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Android, and Chrome. Thus, the application processor is general-purpose in nature.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good example of the use of an embedded application processor is the smartphone.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embedded system is designed to support numerous apps and perform a wide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variety of functions.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embedded systems employ a dedicated processor , which, as the name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implies, is dedicated to one or a small number of specific tasks required by the host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device. Because such an embedded system is dedicated to a specific task or tasks,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processor and associated components can be engineered to reduce size and cost.</a:t>
            </a:r>
            <a:endParaRPr/>
          </a:p>
        </p:txBody>
      </p:sp>
      <p:sp>
        <p:nvSpPr>
          <p:cNvPr id="804" name="Google Shape;804;p4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5" name="Google Shape;805;p48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4" name="Google Shape;814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we have seen, early microprocessor  chips included registers, an ALU, and some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of control unit or instruction processing logic. As transistor density increased, 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became possible to increase the complexity of the instruction set architecture,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ultimately to add memory and more than one processor. Contemporary microprocessor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chips, as shown in Figure 1.2, include multiple cores and a substantial amount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cache memory.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microcontroller  chip makes a substantially different use of the logic space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available. Figure 1.15 shows in general terms the elements typically found on a microcontroller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chip. As shown, a microcontroller is a single chip that contains the processor,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non-volatile memory for the program (ROM), volatile memory for input and output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(RAM), a clock, and an I/O control unit. The processor portion of the microcontroller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a much lower silicon area than other microprocessors and much higher energy efficiency.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examine microcontroller organization in more detail in Section 1.6.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called a “computer on a chip,” billions of microcontroller units are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embedded each year in myriad products from toys to appliances to automobiles. For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example, a single vehicle can use 70 or more microcontrollers. Typically, especially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smaller, less expensive microcontrollers, they are used as dedicated processors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specific tasks. For example, microcontrollers are heavily utilized in automation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processes. By providing simple reactions to input, they can control machinery,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 fans on and off, open and close valves, and so forth. They are integral parts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 industrial technology and are among the most inexpensive ways to produce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machinery that can handle extremely complex functionalities.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Microcontrollers come in a range of physical sizes and processing power. Processors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range from 4-bit to 32-bit architectures. Microcontrollers tend to be much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slower than microprocessors, typically operating in the MHz range rather than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GHz speeds of microprocessors. Another typical feature of a microcontroller is that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does not provide for human interaction. The microcontroller is programmed for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task, embedded in its device, and executes as and when required.</a:t>
            </a:r>
            <a:endParaRPr/>
          </a:p>
        </p:txBody>
      </p:sp>
      <p:sp>
        <p:nvSpPr>
          <p:cNvPr id="815" name="Google Shape;815;p4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6" name="Google Shape;816;p49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computer is a complex system; contemporary computers contain millions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Elementary electronic components. How, then, can one clearly describe them?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key is to recognize the hierarchical nature of most complex systems, including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computer [SIMO96]. A hierarchical system is a set of interrelated subsystems,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of the latter, in turn, hierarchical in structure until we reach some lowest level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elementary subsystem.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hierarchical nature of complex systems is essential to both their design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their description. The designer need only deal with a particular level of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at a time. At each level, the system consists of a set of components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 interrelationships. The behavior at each level depends only on a simplified,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abstracted characterization of the system at the next lower level. At each level,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designer is concerned with structure and function:</a:t>
            </a:r>
            <a:endParaRPr/>
          </a:p>
          <a:p>
            <a:pPr indent="0" lvl="0" marL="0" rtl="0" algn="l">
              <a:spcBef>
                <a:spcPts val="1320"/>
              </a:spcBef>
              <a:spcAft>
                <a:spcPts val="0"/>
              </a:spcAft>
              <a:buNone/>
            </a:pPr>
            <a:r>
              <a:t/>
            </a:r>
            <a:endParaRPr b="0" sz="4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way in which the components are interrelated.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operation of each individual component as part of the structure.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terms of description, we have two choices: starting at the bottom and building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a complete description, or beginning with a top view and decomposing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into its subparts. Evidence from a number of fields suggests that the top-down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approach is the clearest and most effective [WEIN75].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approach taken in this book follows from this viewpoint. The computer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will be described from the top down. We begin with the major components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a computer, describing their structure and function, and proceed to successively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lower layers of the hierarchy. The remainder of this section provides a very brief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of this plan of attack.</a:t>
            </a:r>
            <a:endParaRPr/>
          </a:p>
        </p:txBody>
      </p:sp>
      <p:sp>
        <p:nvSpPr>
          <p:cNvPr id="269" name="Google Shape;269;p5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2" name="Google Shape;822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have, in this section, defined the concept of an embedded system. A subset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embedded systems, and a quite numerous subset, is referred to as deeply embedded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systems . Although this term is widely used in the technical and commercial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literature, you will search the Internet in vain (or at least I did) for a straightforward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definition. Generally, we can say that a deeply embedded system has a processor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whose behavior is difficult to observe both by the programmer and the user.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deeply embedded system uses a microcontroller rather than a microprocessor,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programmable once the program logic for the device has been burned into ROM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(read-only memory), and has no interaction with a user.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Deeply embedded systems are dedicated, single-purpose devices that detect something in the environment,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 a basic level of processing, and then do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something with the results. Deeply embedded systems often have wireless capability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appear in networked configurations, such as networks of sensors deployed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a large area (e.g., factory, agricultural field). The Internet of things depends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heavily on deeply embedded systems. Typically, deeply embedded systems have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extreme resource constraints in terms of memory, processor size, time, and power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consumption.</a:t>
            </a:r>
            <a:endParaRPr/>
          </a:p>
        </p:txBody>
      </p:sp>
      <p:sp>
        <p:nvSpPr>
          <p:cNvPr id="823" name="Google Shape;823;p5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4" name="Google Shape;824;p50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31" name="Google Shape;831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ARM architecture refers to a processor architecture that has evolved from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 design principles and is used in embedded systems. Chapter 15 examines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 design principles in detail. In this section, we give a brief overview of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ARM architecture.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ARM is a family of RISC-based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microprocessors and microcontrollers designed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ARM Holdings, Cambridge, England. The company doesn’t make processors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instead designs microprocessor and multicore architectures and licenses them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manufacturers. Specifically, ARM Holdings has two types of licensable products: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processors and processor architectures. For processors, the customer buys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rights to use ARM-supplied design in their own chips. For a processor architecture,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customer buys the rights to design their own processor compliant with ARM’s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ARM chips are high-speed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processors that are known for their small die size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low power requirements. They are widely used in smartphones and other handheld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devices, including game systems, as well as a large variety of consumer products.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ARM chips are the processors in Apple’s popular iPod and iPhone devices,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are used in virtually all Android smartphones as well. ARM is probably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widely used embedded processor architecture and indeed the most widely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processor architecture of any kind in the world [VANC14].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origins of ARM technology can be traced back to the British-based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Acorn Computers company. In the early 1980s, Acorn was awarded a contract by the British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Broadcasting Corporation (BBC) to develop a new microcomputer architecture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BBC Computer Literacy Project. The success of this contract enabled Acorn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go on to develop the first commercial RISC processor, the Acorn RISC Machine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(ARM). The first version, ARM1, became operational in 1985 and was used for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research and development as well as being used as a coprocessor in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BBC machine.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early stage, Acorn used the company VLSI Technology to do the actual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fabrication of the processor chips. VLSI was licensed to market the chip on its own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had some success in getting other companies to use the ARM in their products,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particularly as an embedded processor.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ARM design matched a growing commercial need for a high-performance,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Low-power-consumption, small-size, and low-cost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for embedded applications.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further development was beyond the scope of Acorn’s capabilities.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Accordingly, a new company was organized, with Acorn, VLSI, and Apple Computer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founding partners, known as ARM Ltd. The Acorn RISC Machine became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Advanced RISC Machines.</a:t>
            </a:r>
            <a:endParaRPr/>
          </a:p>
        </p:txBody>
      </p:sp>
      <p:sp>
        <p:nvSpPr>
          <p:cNvPr id="832" name="Google Shape;832;p5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3" name="Google Shape;833;p51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5" name="Google Shape;855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ARM Holdings licenses a number of specialized microprocessors and related technologies,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the bulk of their product line is the Cortex family of microprocessor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architectures. There are three Cortex architectures, conveniently labeled with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initials A, R, and M.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Cortex-Aand Cortex-A50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application processors, intended for mobile devices such as smartphones and eBook readers,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well as consumer devices such as digital TV and home gateways (e.g., DSL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cable Internet modems). These processors run at higher clock frequency (over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GHz), and support a memory management unit (MMU), which is required for full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 OSs such as Linux, Android, MS Windows, and mobile OSs. An MMU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hardware module that supports virtual memory and paging by translating virtual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addresses into physical addresses; this topic is explored in Chapter 8.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two architectures use both the ARM and Thumb-2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sets; the principal difference is that the Cortex-A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32-bit machine, and the Cortex-A50 is a 64-bit machine.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Cortex-R is designed to support real-time applications, in which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timing of events needs to be controlled with rapid response to events. They can run at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fairly high clock frequency (e.g., 200MHz to 800MHz) and have very low response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latency. The Cortex-R includes enhancements both to the instruction set and to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organization to support deeply embedded real-time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devices. Most of these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processors do not have MMU; the limited data requirements and the limited number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simultaneous processes eliminates the need for elaborate hardware and software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for virtual memory. The Cortex-R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have a Memory Protection Unit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(MPU), cache, and other memory features designed for industrial applications. 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MPU is a hardware module that prohibits one program in memory from accidentally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accessing memory assigned to another active program. Using various methods,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protective boundary is created around the program, and instructions within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are prohibited from referencing data outside of that boundary.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of embedded systems that would use the Cortex-R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automotive braking systems, mass storage controllers, and networking and printing devices.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Cortex-M series processors have been developed primarily for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microcontroller domain where the need for fast, highly deterministic interrupt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is coupled with the desire for extremely low gate count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lowest possible power consumption. As with the Cortex-R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series, the Cortex-M architecture has an MPU but no MMU. The Cortex-M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only the Thumb-2 instruction set. The market for the Cortex-M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includes IoT devices, wireless sensor/actuator networks used in factories and other enterprises, automotive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body electronics, and so 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currently four versions of the Cortex-M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series: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Cortex-M0 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Designed for 8- and 16-bit applications, this model emphasizes low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cost, ultra low power, and simplicity. It is optimized for small silicon die size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(starting from 12k gates) and use in the lowest cost chips.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Cortex-M0</a:t>
            </a: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enhanced version of the M0 that is more energy efficient.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Cortex-M3 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Designed for 16- and 32-bit applications, this model emphasizes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and energy efficiency. It also has comprehensive debug and trace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features to enable software developers to develop their applications quickly.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Cortex-M4 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model provides all the features of the Cortex-M3,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additional instructions to support digital signal processing tasks.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text, we will primarily use the ARM Cortex-M3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our example embedded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processor. It is the best suited of all ARM models for general-purpose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microcontroller use. The Cortex-M3 is used by a variety of manufacturers of microcontroller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products. Initial microcontroller devices from lead partners already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combine the Cortex-M3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with flash, SRAM, and multiple peripherals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a competitive offering at the price of just $1.</a:t>
            </a:r>
            <a:endParaRPr/>
          </a:p>
        </p:txBody>
      </p:sp>
      <p:sp>
        <p:nvSpPr>
          <p:cNvPr id="856" name="Google Shape;856;p5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7" name="Google Shape;857;p52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5" name="Google Shape;875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1.16 provides a block diagram of the EFM32 microcontroller from Silicon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Labs. The figure also shows detail of the Cortex-M3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and core components.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examine each level in turn.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Cortex-M3 core  makes use of separate buses for instructions and data.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arrangement is sometimes referred to as a Harvard architecture, in contrast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the von Neumann architecture, which uses the same signal buses and memory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both instructions and data. By being able to read both an instruction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from memory at the same time, the Cortex-M3 processor can perform many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operations in parallel, speeding application execution. The core contains a decoder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Thumb instructions, an advanced ALU with support for hardware multiply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divide, control logic, and interfaces to the other components of the processor. In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particular, there is an interface to the nested vector interrupt controller (NVIC)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embedded trace macrocell (ETM) module.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core is part of a module called the Cortex-M3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. This term is somewhat misleading, because typically in the literature, the terms core and processor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viewed as equivalent. In addition to the core, the processor includes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following elements: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NVIC : Provides configurable interrupt handling abilities to the processor. 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facilitates low-latency exception and interrupt handling, and controls power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ETM : An optional debug component that enables reconstruction of program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execution. The ETM is designed to be a high-speed, low-power debug tool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only supports instruction trace.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 access port (DAP) : This provides an interface for external debug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to the processor.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 logic : Basic debug functionality includes processor halt, single-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step, processor core register access, unlimited software breakpoints, and full system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access.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ICode interface : Fetches instructions from the code memory space.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SRAM &amp; peripheral interface : Read/write interface to data memory and peripheral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 matrix : Connects the core and debug interfaces to external buses on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microcontroller.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protection unit : Protects critical data used by the operating system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user applications, separating processing tasks by disallowing access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each other’s data, disabling access to memory regions, allowing memory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regions to be defined as read-only,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detecting unexpected memory accesses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could potentially break the system.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upper part of Figure 1.16 shows the block diagram of a typical microcontroller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built with the Cortex-M3, in this case the EFM32 microcontroller. This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microcontroller is marketed for use in a wide variety of devices, including energy,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gas, and water metering; alarm and security systems; industrial automation devices;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 automation devices; smart accessories; and health and fitness devices. The silicon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chip consists of 10 main areas: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and memory:  This region includes the Cortex-M3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processor, static RAM (SRAM) data memory, and flash memory15  for storing program instructions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nonvarying application data. Flash memory is nonvolatile (data is not lost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power is shut off) and so is ideal for this purpose. The SRAM stores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variable data. This area also includes a debug interface, which makes it easy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reprogram and update the system in the field.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Parallel I/O ports:  Configurable for a variety of parallel I/O schemes.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Serial interfaces:  Supports various serial I/O schemes.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Analog interfaces : Analog-to-digital and digital-to-analog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logic to support sensors and actuators.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Timers and triggers : Keeps track of timing and counts events, generates output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waveforms, and triggers timed actions in other peripherals.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Clock management : Controls the clocks and oscillators on the chip. Multiple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clocks and oscillators are used to minimize power consumption and provide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 startup times.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management : Manages the various low-energy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modes of operation of the processor and peripherals to provide real-time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of the energy needs so as to minimize energy consumption.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Security : The chip includes a hardware implementation of the Advanced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Encryption Standard (AES).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32-bit bus : Connects all of the components on the chip.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■ </a:t>
            </a: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Peripheral bus : A network which lets the different peripheral module communicate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directly with each other without involving the processor. This supports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timing-critical operation and reduces software overhead.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Comparing Figure 1.16 with Figure 1.2, you will see many similarities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same general hierarchical structure. Note, however, that the top level of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microcontroller computer system is a single chip, whereas for a multicore computer,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top level is a motherboard containing a number of chips. Another noteworthy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 is that there is no cache, neither in the Cortex-M3 processor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 in the microcontroller as a whole, which plays an important role if the code 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resides in external memory. Though the number of cycles to read the instruction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data varies depending on cache hit or miss, the cache greatly improves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when external memory is used. Such overhead is not needed for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microcontroller.</a:t>
            </a:r>
            <a:endParaRPr/>
          </a:p>
        </p:txBody>
      </p:sp>
      <p:sp>
        <p:nvSpPr>
          <p:cNvPr id="876" name="Google Shape;876;p5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7" name="Google Shape;877;p53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3" name="Google Shape;883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Although the general concepts for cloud computing go back to the 1950s, cloud computing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 first became available in the early 2000s, particular targeted at large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enterprises. Since then, cloud computing has spread to small and medium size businesses,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most recently to consumers. Apple’s iCloud was launched in 2012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20 million users within a week of launch. Evernote, the cloud-based notetaking</a:t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archiving service, launched in 2008, approached 100 million users in less than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years. In this section, we provide a brief overview. Cloud computing is examined in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detail in Chapter 17.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There is an increasingly prominent trend in many organizations to move a substantial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portion or even all information technology (IT) operations to an Internet-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connected infrastructure known as enterprise cloud computing. At the same time, individual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users of PCs and mobile devices are relying more and more on cloud computing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 to backup data, synch devices, and share, using personal cloud computing.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NIST defines cloud computing, in NIST SP-800-145 (The NIST Definition of Cloud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Computing ), as follows: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Cloud computing: A model for enabling ubiquitous, convenient, on-demand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access to a shared pool of configurable computing resources (e.g., networks, servers,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storage, applications, and services) that can be rapidly provisioned and released with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minimal management effort or service provider interaction.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Basically, with cloud computing, you get economies of scale, professional network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management, and professional security management. These features can be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attractive to companies large and small, government agencies, and individual PC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mobile users. The individual or company only needs to pay for the storage capacity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services they need. The user, be it company or individual, doesn’t have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hassle of setting up a database system, acquiring the hardware they need, doing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maintenance, and backing up the data—all these are part of the cloud service.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theory, another big advantage of using cloud computing to store your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share it with others is that the cloud provider takes care of security. Alas,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customer is not always protected. There have been a number of security failures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among cloud providers. Evernote made headlines in early 2013 when it told all of its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users to reset their passwords after an intrusion was discovered.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4" name="Google Shape;884;p5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5" name="Google Shape;885;p54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3" name="Google Shape;893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Cloud networking  refers to the networks and network management functionality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must be in place to enable cloud computing. Most cloud computing solutions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rely on the Internet, but that is only a piece of the networking infrastructure.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example of cloud networking is the provisioning of high-performance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high- reliability networking between the provider and subscriber. In this case, some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all of the traffic between an enterprise and the cloud bypasses the Internet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dedicated private network facilities owned or leased by the cloud service provider.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generally, cloud networking refers to the collection of network capabilities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 to access a cloud, including making use of specialized services over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Internet, linking enterprise data centers to a cloud, and using firewalls and other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security devices at critical points to enforce access security policies.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think of cloud storage  as a subset of cloud computing. In essence, cloud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storage consists of database storage and database applications hosted remotely 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cloud servers. Cloud storage enables small businesses and individual users to take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 of data storage that scales with their needs and to take advantage of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variety of database applications without having to buy, maintain, and manage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storage assets.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5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5" name="Google Shape;895;p55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02" name="Google Shape;902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essential purpose of cloud computing is to provide for the convenient rental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computing resources. A cloud service provider (CSP) maintains computing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data storage resources that are available over the Internet or private networks.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Customers can rent a portion of these resources as needed. Virtually all cloud service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provided using one of three models (Figure 1.17): SaaS, PaaS, and IaaS, which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examine in this section.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as a service (SaaS) As the name implies, a SaaS cloud provides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to customers in the form of software, specifically application software,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running on and accessible in the cloud. SaaS follows the familiar model of Web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services, in this case applied to cloud resources. SaaS enables the customer to use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cloud provider’s applications running on the provider’s cloud infrastructure.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 are accessible from various client devices through a simple interface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as a Web browser. Instead of obtaining desktop and server licenses for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products it uses, an enterprise obtains the same functions from the cloud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service. SaaS saves the complexity of software installation, maintenance, upgrades,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patches. Examples of services at this level are Gmail, Google’s e-mail service,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Salesforce.com, which help firms keep track of their customers.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subscribers to SaaS are organizations that want to provide their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employees with access to typical office productivity software, such as document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and email. Individuals also commonly use the SaaS model to acquire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cloud resources. Typically, subscriber use specific applications on demand.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cloud provider also usually offers data-related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features such as automatic backup and data sharing between subscribers.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Platform as a service (PaaS)  A PaaS cloud provides service to customers in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form of a platform on which the customer’s applications can run. PaaS enables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customer to deploy onto the cloud infrastructure containing customer-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or acquired applications. A PaaS cloud provides useful software building blocks,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 a number of development tools, such as programming languages, run-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environments, and other tools that assist in deploying new applications. In effect,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PaaS is an operating system in the cloud. PaaS is useful for an organization that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wants to develop new or tailored applications while paying for the needed computing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 only as needed and only for as long as needed. Google App Engine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Salesforce1 Platform from Salesforce.com are examples of PaaS.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Infrastructure as a service (IaaS)  With IaaS, the customer has access to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underlying cloud infrastructure. IaaS provides virtual machines and other abstracted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 and operating systems, which may be controlled through a service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programming interface (API). IaaS offers the customer processing,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storage, networks, and other fundamental computing resources so that the customer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able to deploy and run arbitrary software, which can include operating systems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applications. IaaS enables customers to combine basic computing services,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as number crunching and data storage, to build highly adaptable computer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systems. Examples of IaaS are Amazon Elastic Compute Cloud (Amazon EC2)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Windows Azure.</a:t>
            </a:r>
            <a:endParaRPr/>
          </a:p>
        </p:txBody>
      </p:sp>
      <p:sp>
        <p:nvSpPr>
          <p:cNvPr id="903" name="Google Shape;903;p5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4" name="Google Shape;904;p56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5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0" name="Google Shape;910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1" name="Google Shape;911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1 summary.</a:t>
            </a:r>
            <a:endParaRPr/>
          </a:p>
        </p:txBody>
      </p:sp>
      <p:sp>
        <p:nvSpPr>
          <p:cNvPr id="912" name="Google Shape;912;p57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the structure and functioning of a computer are, in essence, simple. Figure 1.1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depicts the basic functions that a computer can perform. In general terms, there are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four: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Processing.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data may take a wide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variety of forms, and the range of processing requirements is broad. However, we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shall see that there are only a few fundamental methods or types of data processing.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Storage.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if the computer is processing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on the fly (i.e., data come in and get processed, and the results go out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immediately), the computer must temporarily store at least those pieces of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are being worked on at any given moment. Thus, there is at least a short-term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storage function. Equally important, the computer performs a long-term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storage function. Files of data are stored on the computer for subsequent retrieval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update.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Movement. 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computer’s operating environment consists of devices that serve 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either sources or destinations of data. When data are received from or delivered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device that is directly connected to the computer, the process is known as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input–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 (I/O), and the device is referred to as a peripheral. When data are moved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longer distances, to or from a remote device, the process is known as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Control. 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Within the computer, a control unit manages the computer’s resources and orchestrates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of its functional parts in response to those instructions.</a:t>
            </a:r>
            <a:endParaRPr/>
          </a:p>
        </p:txBody>
      </p:sp>
      <p:sp>
        <p:nvSpPr>
          <p:cNvPr id="280" name="Google Shape;280;p6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8" name="Google Shape;28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now look in a general way at the internal structure of a computer. We begin with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traditional computer with a single processor that employs a microprogrammed</a:t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unit, then examine a typical multicore structure.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Figure 1.1 provides a hierarchical view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internal structure of a traditional single-processor computer.</a:t>
            </a:r>
            <a:endParaRPr/>
          </a:p>
        </p:txBody>
      </p:sp>
      <p:sp>
        <p:nvSpPr>
          <p:cNvPr id="289" name="Google Shape;289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7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7" name="Google Shape;29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four main structural components: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 processing unit (CPU):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Controls the operation of the computer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performs its data processing functions; often simply referred to as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memory: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Stores data.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Moves data between the computer and its external environment.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interconnection: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mechanism that provides for communication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among CPU, main memory, and I/O. A common example of system interconnection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by means of a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bus,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consisting of a number of conducting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wires to which all the other components attach.</a:t>
            </a:r>
            <a:endParaRPr/>
          </a:p>
        </p:txBody>
      </p:sp>
      <p:sp>
        <p:nvSpPr>
          <p:cNvPr id="298" name="Google Shape;298;p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8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7" name="Google Shape;30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may be one or more of each of the aforementioned components.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Traditionally, there has been just a single processor. In recent years, there has been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increasing use of multiple processors in a single computer. Some design issues relating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multiple processors crop up and are discussed as the text proceeds; Part Five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focuses on such computers.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of these components will be examined in some detail in Part Two.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for our purposes, the most interesting and in some ways the most complex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 is the CPU. Its major structural components are as follows: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unit: </a:t>
            </a:r>
            <a:r>
              <a:rPr b="0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Controls the operation of the CPU and hence the computer.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Arithmetic and logic unit (ALU): </a:t>
            </a:r>
            <a:r>
              <a:rPr b="0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Performs the computer’s data processing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b="0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Registers: </a:t>
            </a:r>
            <a:r>
              <a:rPr b="0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storage internal to the CPU.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CPU interconnection: </a:t>
            </a:r>
            <a:r>
              <a:rPr b="0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mechanism that provides for communication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among the control unit, ALU, and registers.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b="0" i="0" lang="en-US" sz="111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 Three covers these components, where we will see that complexity is added by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b="0" i="0" lang="en-US" sz="111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use of parallel and pipelined organizational techniques. Finally, there are several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b="0" i="0" lang="en-US" sz="111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approaches to the implementation of the control unit; one common approach 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b="0" i="0" lang="en-US" sz="111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microprogrammed  implementation. In essence, a microprogrammed control unit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b="0" i="0" lang="en-US" sz="111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operates by executing microinstructions that define the functionality of the control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b="0" i="0" lang="en-US" sz="111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unit. With this approach, the structure of the control unit can be depicted, as 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b="0" i="0" lang="en-US" sz="111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1.1. This structure is examined in Part Four.</a:t>
            </a:r>
            <a:endParaRPr sz="1110"/>
          </a:p>
        </p:txBody>
      </p:sp>
      <p:sp>
        <p:nvSpPr>
          <p:cNvPr id="308" name="Google Shape;308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9" name="Google Shape;309;p9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9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9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59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9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9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1;p5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5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" name="Google Shape;23;p59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24" name="Google Shape;24;p59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59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6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02" name="Google Shape;102;p68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8"/>
          <p:cNvSpPr txBox="1"/>
          <p:nvPr>
            <p:ph idx="1" type="body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4" name="Google Shape;104;p68"/>
          <p:cNvSpPr txBox="1"/>
          <p:nvPr>
            <p:ph idx="2" type="body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68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68"/>
          <p:cNvSpPr txBox="1"/>
          <p:nvPr>
            <p:ph idx="3" type="body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68"/>
          <p:cNvSpPr txBox="1"/>
          <p:nvPr>
            <p:ph idx="4" type="body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, Alt.">
  <p:cSld name="Title and Content, Alt.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69"/>
          <p:cNvSpPr txBox="1"/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9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69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69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69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6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18" name="Google Shape;118;p69"/>
          <p:cNvSpPr txBox="1"/>
          <p:nvPr>
            <p:ph idx="2" type="body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0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21" name="Google Shape;121;p7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70"/>
          <p:cNvSpPr txBox="1"/>
          <p:nvPr>
            <p:ph idx="1" type="body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3" name="Google Shape;123;p7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7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70"/>
          <p:cNvSpPr txBox="1"/>
          <p:nvPr>
            <p:ph idx="2" type="body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6" name="Google Shape;126;p70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7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7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31" name="Google Shape;131;p71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7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7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7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71"/>
          <p:cNvSpPr txBox="1"/>
          <p:nvPr>
            <p:ph idx="1" type="body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6" name="Google Shape;136;p71"/>
          <p:cNvSpPr txBox="1"/>
          <p:nvPr>
            <p:ph idx="2" type="body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7" name="Google Shape;137;p71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8" name="Google Shape;138;p71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2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7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42" name="Google Shape;142;p72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72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7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72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3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73"/>
          <p:cNvSpPr txBox="1"/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73"/>
          <p:cNvSpPr/>
          <p:nvPr>
            <p:ph idx="2" type="pic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73"/>
          <p:cNvSpPr txBox="1"/>
          <p:nvPr>
            <p:ph idx="1" type="body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1" name="Google Shape;151;p73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73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73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73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ictures with Caption">
  <p:cSld name="2 Pictures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4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74"/>
          <p:cNvSpPr txBox="1"/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74"/>
          <p:cNvSpPr txBox="1"/>
          <p:nvPr>
            <p:ph idx="1" type="body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9" name="Google Shape;159;p74"/>
          <p:cNvSpPr txBox="1"/>
          <p:nvPr>
            <p:ph idx="10" type="dt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74"/>
          <p:cNvSpPr txBox="1"/>
          <p:nvPr>
            <p:ph idx="11" type="ftr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74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7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63" name="Google Shape;163;p74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74"/>
          <p:cNvSpPr/>
          <p:nvPr>
            <p:ph idx="2" type="pic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74"/>
          <p:cNvSpPr/>
          <p:nvPr>
            <p:ph idx="3" type="pic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">
  <p:cSld name="3 Pictures with Caption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5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75"/>
          <p:cNvSpPr txBox="1"/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75"/>
          <p:cNvSpPr txBox="1"/>
          <p:nvPr>
            <p:ph idx="1" type="body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0" name="Google Shape;170;p75"/>
          <p:cNvSpPr txBox="1"/>
          <p:nvPr>
            <p:ph idx="10" type="dt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5"/>
          <p:cNvSpPr txBox="1"/>
          <p:nvPr>
            <p:ph idx="11" type="ftr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75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75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74" name="Google Shape;174;p75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75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75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75"/>
          <p:cNvSpPr/>
          <p:nvPr>
            <p:ph idx="3" type="pic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75"/>
          <p:cNvSpPr/>
          <p:nvPr>
            <p:ph idx="4" type="pic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, Alt.">
  <p:cSld name="3 Pictures with Caption, Alt.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6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76"/>
          <p:cNvSpPr txBox="1"/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76"/>
          <p:cNvSpPr/>
          <p:nvPr>
            <p:ph idx="2" type="pic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76"/>
          <p:cNvSpPr txBox="1"/>
          <p:nvPr>
            <p:ph idx="1" type="body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4" name="Google Shape;184;p76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6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76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76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endParaRPr/>
          </a:p>
        </p:txBody>
      </p:sp>
      <p:sp>
        <p:nvSpPr>
          <p:cNvPr id="188" name="Google Shape;188;p76"/>
          <p:cNvSpPr/>
          <p:nvPr>
            <p:ph idx="3" type="pic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76"/>
          <p:cNvSpPr/>
          <p:nvPr>
            <p:ph idx="4" type="pic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7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93" name="Google Shape;193;p77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77"/>
          <p:cNvSpPr txBox="1"/>
          <p:nvPr>
            <p:ph idx="1" type="body"/>
          </p:nvPr>
        </p:nvSpPr>
        <p:spPr>
          <a:xfrm rot="5400000">
            <a:off x="2204149" y="275525"/>
            <a:ext cx="4144963" cy="755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77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7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77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 type="picTx">
  <p:cSld name="PICTURE_WITH_CAPTIO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0"/>
          <p:cNvSpPr txBox="1"/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0"/>
          <p:cNvSpPr/>
          <p:nvPr>
            <p:ph idx="2" type="pic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60"/>
          <p:cNvSpPr txBox="1"/>
          <p:nvPr>
            <p:ph idx="1" type="body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0" name="Google Shape;30;p6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0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60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35;p60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8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78"/>
          <p:cNvSpPr txBox="1"/>
          <p:nvPr>
            <p:ph type="title"/>
          </p:nvPr>
        </p:nvSpPr>
        <p:spPr>
          <a:xfrm rot="5400000">
            <a:off x="5750720" y="3199794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78"/>
          <p:cNvSpPr txBox="1"/>
          <p:nvPr>
            <p:ph idx="1" type="body"/>
          </p:nvPr>
        </p:nvSpPr>
        <p:spPr>
          <a:xfrm rot="5400000">
            <a:off x="1293765" y="122190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78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7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7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78"/>
          <p:cNvSpPr txBox="1"/>
          <p:nvPr/>
        </p:nvSpPr>
        <p:spPr>
          <a:xfrm rot="-5400000">
            <a:off x="8593111" y="561668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1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6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2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62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2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2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2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6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49" name="Google Shape;49;p62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3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63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63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54" name="Google Shape;54;p63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3"/>
          <p:cNvSpPr txBox="1"/>
          <p:nvPr>
            <p:ph idx="1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63"/>
          <p:cNvSpPr txBox="1"/>
          <p:nvPr>
            <p:ph idx="2" type="body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63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3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64"/>
          <p:cNvSpPr txBox="1"/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4"/>
          <p:cNvSpPr txBox="1"/>
          <p:nvPr>
            <p:ph idx="1" type="body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64"/>
          <p:cNvSpPr txBox="1"/>
          <p:nvPr>
            <p:ph idx="2" type="body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64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4"/>
          <p:cNvSpPr txBox="1"/>
          <p:nvPr>
            <p:ph idx="11" type="ftr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5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65"/>
          <p:cNvSpPr txBox="1"/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sz="32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5"/>
          <p:cNvSpPr txBox="1"/>
          <p:nvPr>
            <p:ph idx="1" type="body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05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65"/>
          <p:cNvSpPr txBox="1"/>
          <p:nvPr>
            <p:ph idx="10" type="dt"/>
          </p:nvPr>
        </p:nvSpPr>
        <p:spPr>
          <a:xfrm>
            <a:off x="658906" y="6248774"/>
            <a:ext cx="1474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5"/>
          <p:cNvSpPr txBox="1"/>
          <p:nvPr>
            <p:ph idx="11" type="ftr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5"/>
          <p:cNvSpPr txBox="1"/>
          <p:nvPr>
            <p:ph idx="12" type="sldNum"/>
          </p:nvPr>
        </p:nvSpPr>
        <p:spPr>
          <a:xfrm>
            <a:off x="8305800" y="624877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65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6" name="Google Shape;76;p6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66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80" name="Google Shape;80;p66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6"/>
          <p:cNvSpPr txBox="1"/>
          <p:nvPr>
            <p:ph idx="1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66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6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66"/>
          <p:cNvSpPr txBox="1"/>
          <p:nvPr>
            <p:ph idx="2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6" name="Google Shape;86;p66"/>
          <p:cNvSpPr txBox="1"/>
          <p:nvPr>
            <p:ph idx="3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2 Pictures">
  <p:cSld name="Title Slide with 2 Picture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7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7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67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67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7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6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67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67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67"/>
          <p:cNvSpPr/>
          <p:nvPr>
            <p:ph idx="3" type="pic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67"/>
          <p:cNvSpPr txBox="1"/>
          <p:nvPr>
            <p:ph idx="4" type="body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spcBef>
                <a:spcPts val="2000"/>
              </a:spcBef>
              <a:spcAft>
                <a:spcPts val="0"/>
              </a:spcAft>
              <a:buSzPts val="3450"/>
              <a:buNone/>
              <a:defRPr sz="4600">
                <a:solidFill>
                  <a:schemeClr val="lt1"/>
                </a:solidFill>
              </a:defRPr>
            </a:lvl1pPr>
            <a:lvl2pPr indent="-285750" lvl="1" marL="914400" algn="l">
              <a:spcBef>
                <a:spcPts val="600"/>
              </a:spcBef>
              <a:spcAft>
                <a:spcPts val="0"/>
              </a:spcAft>
              <a:buSzPts val="900"/>
              <a:buChar char="■"/>
              <a:defRPr sz="1200"/>
            </a:lvl2pPr>
            <a:lvl3pPr indent="-276225" lvl="2" marL="1371600" algn="l">
              <a:spcBef>
                <a:spcPts val="600"/>
              </a:spcBef>
              <a:spcAft>
                <a:spcPts val="0"/>
              </a:spcAft>
              <a:buSzPts val="750"/>
              <a:buChar char="■"/>
              <a:defRPr sz="1000"/>
            </a:lvl3pPr>
            <a:lvl4pPr indent="-271462" lvl="3" marL="1828800" algn="l"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4pPr>
            <a:lvl5pPr indent="-271462" lvl="4" marL="2286000" algn="l"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67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 amt="70000"/>
          </a:blip>
          <a:tile algn="tl" flip="none" tx="0" sx="100000" ty="0" sy="10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8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8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58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5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5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png"/><Relationship Id="rId4" Type="http://schemas.openxmlformats.org/officeDocument/2006/relationships/image" Target="../media/image40.png"/><Relationship Id="rId5" Type="http://schemas.openxmlformats.org/officeDocument/2006/relationships/image" Target="../media/image32.png"/><Relationship Id="rId6" Type="http://schemas.openxmlformats.org/officeDocument/2006/relationships/image" Target="../media/image43.png"/><Relationship Id="rId7" Type="http://schemas.openxmlformats.org/officeDocument/2006/relationships/image" Target="../media/image28.png"/><Relationship Id="rId8" Type="http://schemas.openxmlformats.org/officeDocument/2006/relationships/image" Target="../media/image3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8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ockwell"/>
              <a:buNone/>
            </a:pPr>
            <a:r>
              <a:rPr lang="en-US"/>
              <a:t>William Stallings </a:t>
            </a:r>
            <a:br>
              <a:rPr lang="en-US"/>
            </a:br>
            <a:r>
              <a:rPr lang="en-US"/>
              <a:t>Computer Organization </a:t>
            </a:r>
            <a:br>
              <a:rPr lang="en-US"/>
            </a:br>
            <a:r>
              <a:rPr lang="en-US"/>
              <a:t>and Architecture</a:t>
            </a:r>
            <a:br>
              <a:rPr lang="en-US"/>
            </a:br>
            <a:r>
              <a:rPr lang="en-US"/>
              <a:t>10</a:t>
            </a:r>
            <a:r>
              <a:rPr baseline="30000" lang="en-US"/>
              <a:t>th</a:t>
            </a:r>
            <a:r>
              <a:rPr lang="en-US"/>
              <a:t> Edition</a:t>
            </a:r>
            <a:endParaRPr/>
          </a:p>
        </p:txBody>
      </p:sp>
      <p:pic>
        <p:nvPicPr>
          <p:cNvPr descr="Snapshot 2012-06-08 00-57-47.jpg" id="213" name="Google Shape;2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90600"/>
            <a:ext cx="3649579" cy="2667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chemeClr val="dk1">
                <a:alpha val="42745"/>
              </a:schemeClr>
            </a:outerShdw>
            <a:reflection blurRad="0" dir="5400000" dist="12700" endA="0" endPos="75000" kx="0" rotWithShape="0" algn="bl" stA="50000" stPos="0" sy="-100000" ky="0"/>
          </a:effectLst>
        </p:spPr>
      </p:pic>
      <p:sp>
        <p:nvSpPr>
          <p:cNvPr id="214" name="Google Shape;214;p1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Multicore Computer Structure</a:t>
            </a:r>
            <a:endParaRPr/>
          </a:p>
        </p:txBody>
      </p:sp>
      <p:sp>
        <p:nvSpPr>
          <p:cNvPr id="324" name="Google Shape;324;p10"/>
          <p:cNvSpPr txBox="1"/>
          <p:nvPr>
            <p:ph idx="1" type="body"/>
          </p:nvPr>
        </p:nvSpPr>
        <p:spPr>
          <a:xfrm>
            <a:off x="498474" y="1772816"/>
            <a:ext cx="7745934" cy="4353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Central processing unit (CPU)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Portion of the computer that fetches and executes instructions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Consists of an ALU, a control unit, and registers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Referred to as a processor in a system with a single processing unit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Core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An individual processing unit on a processor chip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May be equivalent in functionality to a CPU on a single-CPU system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Specialized processing units are also referred to as cores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Processor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A physical piece of silicon containing one or more cores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Is the computer component that interprets and executes instructions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Referred to as a </a:t>
            </a:r>
            <a:r>
              <a:rPr i="1" lang="en-US"/>
              <a:t>multicore processor </a:t>
            </a:r>
            <a:r>
              <a:rPr lang="en-US"/>
              <a:t>if it contains multiple cores</a:t>
            </a:r>
            <a:endParaRPr/>
          </a:p>
        </p:txBody>
      </p:sp>
      <p:sp>
        <p:nvSpPr>
          <p:cNvPr id="325" name="Google Shape;325;p1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Cache Memory</a:t>
            </a:r>
            <a:endParaRPr/>
          </a:p>
        </p:txBody>
      </p:sp>
      <p:sp>
        <p:nvSpPr>
          <p:cNvPr id="333" name="Google Shape;333;p11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Multiple layers of memory between the processor and main memory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Is smaller and faster than main memory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Used to speed up memory access by placing in the cache data from main memory that is likely to be used in the near future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A greater performance improvement may be obtained by using multiple levels of cache, with level 1 (L1) closest to the core and additional levels (L2, L3, etc.) progressively farther from the core</a:t>
            </a:r>
            <a:endParaRPr/>
          </a:p>
        </p:txBody>
      </p:sp>
      <p:sp>
        <p:nvSpPr>
          <p:cNvPr id="334" name="Google Shape;334;p1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2.pdf" id="341" name="Google Shape;3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-315416"/>
            <a:ext cx="5760640" cy="745494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2"/>
          <p:cNvSpPr txBox="1"/>
          <p:nvPr>
            <p:ph idx="11" type="ftr"/>
          </p:nvPr>
        </p:nvSpPr>
        <p:spPr>
          <a:xfrm>
            <a:off x="179512" y="649287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therboard.jpg" id="349" name="Google Shape;34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340769"/>
            <a:ext cx="7636261" cy="3609327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3"/>
          <p:cNvSpPr txBox="1"/>
          <p:nvPr/>
        </p:nvSpPr>
        <p:spPr>
          <a:xfrm>
            <a:off x="971600" y="5301208"/>
            <a:ext cx="76328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Figure 1.3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Motherboard with Two Intel Quad-Core Xeon Processors</a:t>
            </a:r>
            <a:endParaRPr/>
          </a:p>
        </p:txBody>
      </p:sp>
      <p:sp>
        <p:nvSpPr>
          <p:cNvPr id="351" name="Google Shape;351;p13"/>
          <p:cNvSpPr txBox="1"/>
          <p:nvPr>
            <p:ph idx="11" type="ftr"/>
          </p:nvPr>
        </p:nvSpPr>
        <p:spPr>
          <a:xfrm>
            <a:off x="611560" y="6515745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95959"/>
                </a:solidFill>
              </a:rPr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 txBox="1"/>
          <p:nvPr/>
        </p:nvSpPr>
        <p:spPr>
          <a:xfrm>
            <a:off x="6588224" y="1844824"/>
            <a:ext cx="2448272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Figure 1.4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zEnterprise EC12 Processor Unit (PU)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Chip Diagram</a:t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EC12-PU.jpg" id="359" name="Google Shape;3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6632"/>
            <a:ext cx="6336704" cy="662804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4"/>
          <p:cNvSpPr txBox="1"/>
          <p:nvPr>
            <p:ph idx="11" type="ftr"/>
          </p:nvPr>
        </p:nvSpPr>
        <p:spPr>
          <a:xfrm>
            <a:off x="251520" y="6597352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C12-Core.jpg" id="367" name="Google Shape;3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88640"/>
            <a:ext cx="5616624" cy="6397744"/>
          </a:xfrm>
          <a:prstGeom prst="rect">
            <a:avLst/>
          </a:prstGeom>
          <a:noFill/>
          <a:ln cap="flat" cmpd="sng" w="9525">
            <a:solidFill>
              <a:srgbClr val="F5DAF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8" name="Google Shape;368;p15"/>
          <p:cNvSpPr/>
          <p:nvPr/>
        </p:nvSpPr>
        <p:spPr>
          <a:xfrm>
            <a:off x="5940152" y="1628800"/>
            <a:ext cx="3203848" cy="298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Figure 1.5</a:t>
            </a:r>
            <a:endParaRPr sz="3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zEnterprise 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EC12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Core Layout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9" name="Google Shape;369;p15"/>
          <p:cNvSpPr txBox="1"/>
          <p:nvPr/>
        </p:nvSpPr>
        <p:spPr>
          <a:xfrm>
            <a:off x="5940152" y="188640"/>
            <a:ext cx="344798" cy="539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15"/>
          <p:cNvSpPr txBox="1"/>
          <p:nvPr>
            <p:ph idx="11" type="ftr"/>
          </p:nvPr>
        </p:nvSpPr>
        <p:spPr>
          <a:xfrm>
            <a:off x="179512" y="6512720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History of Computers</a:t>
            </a:r>
            <a:endParaRPr/>
          </a:p>
        </p:txBody>
      </p:sp>
      <p:sp>
        <p:nvSpPr>
          <p:cNvPr id="378" name="Google Shape;378;p16"/>
          <p:cNvSpPr txBox="1"/>
          <p:nvPr>
            <p:ph idx="1" type="body"/>
          </p:nvPr>
        </p:nvSpPr>
        <p:spPr>
          <a:xfrm>
            <a:off x="539552" y="2276872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Vacuum tubes were used for digital logic                     elements and memory</a:t>
            </a:r>
            <a:endParaRPr/>
          </a:p>
          <a:p>
            <a:pPr indent="-228600" lvl="0" marL="228600" rtl="0" algn="l">
              <a:spcBef>
                <a:spcPts val="12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IAS computer</a:t>
            </a:r>
            <a:endParaRPr/>
          </a:p>
          <a:p>
            <a:pPr indent="-228600" lvl="1" marL="457200" rtl="0" algn="l">
              <a:spcBef>
                <a:spcPts val="12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Fundamental design approach was the stored program concept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Attributed to the mathematician John von Neumann</a:t>
            </a:r>
            <a:endParaRPr/>
          </a:p>
          <a:p>
            <a:pPr indent="-228600" lvl="2" marL="685800" rtl="0" algn="l">
              <a:spcBef>
                <a:spcPts val="12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First publication of the idea was in 1945 for the EDVAC</a:t>
            </a:r>
            <a:endParaRPr/>
          </a:p>
          <a:p>
            <a:pPr indent="-228600" lvl="1" marL="457200" rtl="0" algn="l">
              <a:spcBef>
                <a:spcPts val="12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Design began at the Princeton Institute for Advanced Studies</a:t>
            </a:r>
            <a:endParaRPr/>
          </a:p>
          <a:p>
            <a:pPr indent="-228600" lvl="1" marL="457200" rtl="0" algn="l">
              <a:spcBef>
                <a:spcPts val="12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Completed in 1952</a:t>
            </a:r>
            <a:endParaRPr/>
          </a:p>
          <a:p>
            <a:pPr indent="-228600" lvl="1" marL="457200" rtl="0" algn="l">
              <a:spcBef>
                <a:spcPts val="12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Prototype of all subsequent general-purpose computers</a:t>
            </a:r>
            <a:endParaRPr/>
          </a:p>
          <a:p>
            <a:pPr indent="-133350" lvl="0" marL="228600" rtl="0" algn="l"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379" name="Google Shape;379;p16"/>
          <p:cNvSpPr txBox="1"/>
          <p:nvPr>
            <p:ph idx="4294967295" type="body"/>
          </p:nvPr>
        </p:nvSpPr>
        <p:spPr>
          <a:xfrm>
            <a:off x="1066800" y="1143000"/>
            <a:ext cx="714375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3600">
                <a:solidFill>
                  <a:schemeClr val="accent1"/>
                </a:solidFill>
              </a:rPr>
              <a:t>First Generation:  Vacuum Tubes</a:t>
            </a:r>
            <a:endParaRPr/>
          </a:p>
        </p:txBody>
      </p:sp>
      <p:pic>
        <p:nvPicPr>
          <p:cNvPr id="380" name="Google Shape;380;p16"/>
          <p:cNvPicPr preferRelativeResize="0"/>
          <p:nvPr/>
        </p:nvPicPr>
        <p:blipFill rotWithShape="1">
          <a:blip r:embed="rId3">
            <a:alphaModFix amt="87000"/>
          </a:blip>
          <a:srcRect b="0" l="0" r="0" t="0"/>
          <a:stretch/>
        </p:blipFill>
        <p:spPr>
          <a:xfrm>
            <a:off x="6228184" y="1916832"/>
            <a:ext cx="2514600" cy="17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6.pdf" id="388" name="Google Shape;3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4" y="-603448"/>
            <a:ext cx="5832648" cy="7548132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7"/>
          <p:cNvSpPr txBox="1"/>
          <p:nvPr>
            <p:ph idx="11" type="ftr"/>
          </p:nvPr>
        </p:nvSpPr>
        <p:spPr>
          <a:xfrm>
            <a:off x="179512" y="649287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7.pdf" id="396" name="Google Shape;396;p18"/>
          <p:cNvPicPr preferRelativeResize="0"/>
          <p:nvPr/>
        </p:nvPicPr>
        <p:blipFill rotWithShape="1">
          <a:blip r:embed="rId3">
            <a:alphaModFix/>
          </a:blip>
          <a:srcRect b="25128" l="0" r="0" t="19628"/>
          <a:stretch/>
        </p:blipFill>
        <p:spPr>
          <a:xfrm>
            <a:off x="-7982" y="301726"/>
            <a:ext cx="9151982" cy="654288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"/>
          <p:cNvSpPr txBox="1"/>
          <p:nvPr>
            <p:ph type="title"/>
          </p:nvPr>
        </p:nvSpPr>
        <p:spPr>
          <a:xfrm>
            <a:off x="0" y="228600"/>
            <a:ext cx="5749925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Rockwell"/>
              <a:buNone/>
            </a:pPr>
            <a:r>
              <a:rPr lang="en-US" sz="4400">
                <a:solidFill>
                  <a:schemeClr val="accent3"/>
                </a:solidFill>
              </a:rPr>
              <a:t>Registers</a:t>
            </a:r>
            <a:endParaRPr sz="4400">
              <a:solidFill>
                <a:schemeClr val="accent3"/>
              </a:solidFill>
            </a:endParaRPr>
          </a:p>
        </p:txBody>
      </p:sp>
      <p:grpSp>
        <p:nvGrpSpPr>
          <p:cNvPr id="405" name="Google Shape;405;p19"/>
          <p:cNvGrpSpPr/>
          <p:nvPr/>
        </p:nvGrpSpPr>
        <p:grpSpPr>
          <a:xfrm>
            <a:off x="381000" y="1220623"/>
            <a:ext cx="7467599" cy="5178753"/>
            <a:chOff x="0" y="1423"/>
            <a:chExt cx="7467599" cy="5178753"/>
          </a:xfrm>
        </p:grpSpPr>
        <p:sp>
          <p:nvSpPr>
            <p:cNvPr id="406" name="Google Shape;406;p19"/>
            <p:cNvSpPr/>
            <p:nvPr/>
          </p:nvSpPr>
          <p:spPr>
            <a:xfrm rot="5400000">
              <a:off x="4746527" y="-1973908"/>
              <a:ext cx="662880" cy="477926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9"/>
            <p:cNvSpPr txBox="1"/>
            <p:nvPr/>
          </p:nvSpPr>
          <p:spPr>
            <a:xfrm>
              <a:off x="2688336" y="116642"/>
              <a:ext cx="4746905" cy="59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Contains a word to be stored in memory or sent to the  I/O unit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Or is used to receive a word from memory or from the I/O unit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0" y="1423"/>
              <a:ext cx="2688336" cy="828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9"/>
            <p:cNvSpPr txBox="1"/>
            <p:nvPr/>
          </p:nvSpPr>
          <p:spPr>
            <a:xfrm>
              <a:off x="40449" y="41872"/>
              <a:ext cx="2607438" cy="747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Memory buffer register (MBR)</a:t>
              </a:r>
              <a:endParaRPr b="1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0" name="Google Shape;410;p19"/>
            <p:cNvSpPr/>
            <p:nvPr/>
          </p:nvSpPr>
          <p:spPr>
            <a:xfrm rot="5400000">
              <a:off x="4746527" y="-1103877"/>
              <a:ext cx="662880" cy="477926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9"/>
            <p:cNvSpPr txBox="1"/>
            <p:nvPr/>
          </p:nvSpPr>
          <p:spPr>
            <a:xfrm>
              <a:off x="2688336" y="986673"/>
              <a:ext cx="4746905" cy="59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Specifies the address in memory of the word to be written from or read into the MBR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0" y="871453"/>
              <a:ext cx="2688336" cy="828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9"/>
            <p:cNvSpPr txBox="1"/>
            <p:nvPr/>
          </p:nvSpPr>
          <p:spPr>
            <a:xfrm>
              <a:off x="40449" y="911902"/>
              <a:ext cx="2607438" cy="747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Memory address register (MAR)</a:t>
              </a: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 rot="5400000">
              <a:off x="4746527" y="-233847"/>
              <a:ext cx="662880" cy="477926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9"/>
            <p:cNvSpPr txBox="1"/>
            <p:nvPr/>
          </p:nvSpPr>
          <p:spPr>
            <a:xfrm>
              <a:off x="2688336" y="1856703"/>
              <a:ext cx="4746905" cy="59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Contains the 8-bit opcode instruction being executed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0" y="1741484"/>
              <a:ext cx="2688336" cy="828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9"/>
            <p:cNvSpPr txBox="1"/>
            <p:nvPr/>
          </p:nvSpPr>
          <p:spPr>
            <a:xfrm>
              <a:off x="40449" y="1781933"/>
              <a:ext cx="2607438" cy="747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Instruction register (IR)</a:t>
              </a: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 rot="5400000">
              <a:off x="4746527" y="636183"/>
              <a:ext cx="662880" cy="477926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9"/>
            <p:cNvSpPr txBox="1"/>
            <p:nvPr/>
          </p:nvSpPr>
          <p:spPr>
            <a:xfrm>
              <a:off x="2688336" y="2726734"/>
              <a:ext cx="4746905" cy="59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Employed to temporarily hold the right-hand instruction from a word in memory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0" y="2611515"/>
              <a:ext cx="2688336" cy="828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9"/>
            <p:cNvSpPr txBox="1"/>
            <p:nvPr/>
          </p:nvSpPr>
          <p:spPr>
            <a:xfrm>
              <a:off x="40449" y="2651964"/>
              <a:ext cx="2607438" cy="747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Instruction buffer register (IBR)</a:t>
              </a: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 rot="5400000">
              <a:off x="4746527" y="1506213"/>
              <a:ext cx="662880" cy="477926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9"/>
            <p:cNvSpPr txBox="1"/>
            <p:nvPr/>
          </p:nvSpPr>
          <p:spPr>
            <a:xfrm>
              <a:off x="2688336" y="3596764"/>
              <a:ext cx="4746905" cy="59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Contains the address of the next instruction pair to be fetched from memory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0" y="3481545"/>
              <a:ext cx="2688336" cy="828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9"/>
            <p:cNvSpPr txBox="1"/>
            <p:nvPr/>
          </p:nvSpPr>
          <p:spPr>
            <a:xfrm>
              <a:off x="40449" y="3521994"/>
              <a:ext cx="2607438" cy="747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Program counter (PC)</a:t>
              </a: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 rot="5400000">
              <a:off x="4746527" y="2376244"/>
              <a:ext cx="662880" cy="477926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9"/>
            <p:cNvSpPr txBox="1"/>
            <p:nvPr/>
          </p:nvSpPr>
          <p:spPr>
            <a:xfrm>
              <a:off x="2688336" y="4466795"/>
              <a:ext cx="4746905" cy="59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Employed to temporarily hold operands and results of ALU operations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0" y="4351576"/>
              <a:ext cx="2688336" cy="828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9"/>
            <p:cNvSpPr txBox="1"/>
            <p:nvPr/>
          </p:nvSpPr>
          <p:spPr>
            <a:xfrm>
              <a:off x="40449" y="4392025"/>
              <a:ext cx="2607438" cy="747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Accumulator (AC) and multiplier quotient (MQ)</a:t>
              </a:r>
              <a:endParaRPr/>
            </a:p>
          </p:txBody>
        </p:sp>
      </p:grpSp>
      <p:sp>
        <p:nvSpPr>
          <p:cNvPr id="430" name="Google Shape;430;p19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"/>
          <p:cNvSpPr txBox="1"/>
          <p:nvPr>
            <p:ph type="title"/>
          </p:nvPr>
        </p:nvSpPr>
        <p:spPr>
          <a:xfrm>
            <a:off x="539552" y="4005064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ckwell"/>
              <a:buNone/>
            </a:pPr>
            <a:r>
              <a:rPr lang="en-US" sz="5400"/>
              <a:t>Chapter 1</a:t>
            </a:r>
            <a:endParaRPr sz="5400"/>
          </a:p>
        </p:txBody>
      </p:sp>
      <p:sp>
        <p:nvSpPr>
          <p:cNvPr id="223" name="Google Shape;223;p2"/>
          <p:cNvSpPr txBox="1"/>
          <p:nvPr>
            <p:ph idx="1" type="body"/>
          </p:nvPr>
        </p:nvSpPr>
        <p:spPr>
          <a:xfrm>
            <a:off x="539552" y="4797152"/>
            <a:ext cx="7881919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4400"/>
              <a:t>Basic Concepts and Computer Evolution</a:t>
            </a:r>
            <a:endParaRPr sz="4400"/>
          </a:p>
        </p:txBody>
      </p:sp>
      <p:sp>
        <p:nvSpPr>
          <p:cNvPr id="224" name="Google Shape;224;p2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8.pdf" id="437" name="Google Shape;437;p20"/>
          <p:cNvPicPr preferRelativeResize="0"/>
          <p:nvPr/>
        </p:nvPicPr>
        <p:blipFill rotWithShape="1">
          <a:blip r:embed="rId3">
            <a:alphaModFix/>
          </a:blip>
          <a:srcRect b="5500" l="0" r="0" t="6490"/>
          <a:stretch/>
        </p:blipFill>
        <p:spPr>
          <a:xfrm>
            <a:off x="2180651" y="66455"/>
            <a:ext cx="5904655" cy="672508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/>
          <p:nvPr/>
        </p:nvSpPr>
        <p:spPr>
          <a:xfrm>
            <a:off x="0" y="6858000"/>
            <a:ext cx="9144000" cy="381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6" name="Google Shape;4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88640"/>
            <a:ext cx="4968552" cy="646223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1"/>
          <p:cNvSpPr txBox="1"/>
          <p:nvPr/>
        </p:nvSpPr>
        <p:spPr>
          <a:xfrm>
            <a:off x="6084168" y="2132856"/>
            <a:ext cx="2539502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Table 1.1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IAS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Instruction Set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2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449" name="Google Shape;449;p21"/>
          <p:cNvSpPr txBox="1"/>
          <p:nvPr/>
        </p:nvSpPr>
        <p:spPr>
          <a:xfrm>
            <a:off x="5652120" y="6093296"/>
            <a:ext cx="349188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(Table can be found on page 17 in the textbook.)</a:t>
            </a:r>
            <a:endParaRPr sz="11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History of Computers</a:t>
            </a:r>
            <a:endParaRPr/>
          </a:p>
        </p:txBody>
      </p:sp>
      <p:sp>
        <p:nvSpPr>
          <p:cNvPr id="457" name="Google Shape;457;p22"/>
          <p:cNvSpPr txBox="1"/>
          <p:nvPr>
            <p:ph idx="1" type="body"/>
          </p:nvPr>
        </p:nvSpPr>
        <p:spPr>
          <a:xfrm>
            <a:off x="533400" y="2057400"/>
            <a:ext cx="7556313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228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US" sz="2000"/>
              <a:t>Smaller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US" sz="2000"/>
              <a:t>Cheaper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US" sz="2000"/>
              <a:t>Dissipates less heat than a vacuum tube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US" sz="2000"/>
              <a:t>Is a </a:t>
            </a:r>
            <a:r>
              <a:rPr i="1" lang="en-US" sz="2000"/>
              <a:t>solid state device </a:t>
            </a:r>
            <a:r>
              <a:rPr lang="en-US" sz="2000"/>
              <a:t>made from silicon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US" sz="2000"/>
              <a:t>Was invented at Bell Labs in 1947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US" sz="2000"/>
              <a:t>It was not until the late 1950’s that fully transistorized computers were commercially available</a:t>
            </a:r>
            <a:endParaRPr/>
          </a:p>
          <a:p>
            <a:pPr indent="-13335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</a:pPr>
            <a:r>
              <a:t/>
            </a:r>
            <a:endParaRPr sz="2000"/>
          </a:p>
        </p:txBody>
      </p:sp>
      <p:sp>
        <p:nvSpPr>
          <p:cNvPr id="458" name="Google Shape;458;p22"/>
          <p:cNvSpPr txBox="1"/>
          <p:nvPr>
            <p:ph idx="4294967295" type="body"/>
          </p:nvPr>
        </p:nvSpPr>
        <p:spPr>
          <a:xfrm>
            <a:off x="990600" y="1066800"/>
            <a:ext cx="714375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3600">
                <a:solidFill>
                  <a:schemeClr val="accent1"/>
                </a:solidFill>
              </a:rPr>
              <a:t>Second Generation:  Transistors</a:t>
            </a:r>
            <a:endParaRPr/>
          </a:p>
        </p:txBody>
      </p:sp>
      <p:pic>
        <p:nvPicPr>
          <p:cNvPr id="459" name="Google Shape;4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2133600"/>
            <a:ext cx="3055671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3"/>
          <p:cNvSpPr txBox="1"/>
          <p:nvPr>
            <p:ph type="title"/>
          </p:nvPr>
        </p:nvSpPr>
        <p:spPr>
          <a:xfrm>
            <a:off x="498474" y="484094"/>
            <a:ext cx="7556313" cy="1432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ckwell"/>
              <a:buNone/>
            </a:pPr>
            <a:r>
              <a:rPr lang="en-US" sz="4800"/>
              <a:t>Table 1.2</a:t>
            </a:r>
            <a:br>
              <a:rPr lang="en-US" sz="4800"/>
            </a:br>
            <a:r>
              <a:rPr lang="en-US" sz="4800"/>
              <a:t>Computer Generations</a:t>
            </a:r>
            <a:endParaRPr/>
          </a:p>
        </p:txBody>
      </p:sp>
      <p:sp>
        <p:nvSpPr>
          <p:cNvPr id="468" name="Google Shape;468;p23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200">
                <a:latin typeface="Rockwell"/>
                <a:ea typeface="Rockwell"/>
                <a:cs typeface="Rockwell"/>
                <a:sym typeface="Rockwell"/>
              </a:rPr>
              <a:t> </a:t>
            </a:r>
            <a:endParaRPr/>
          </a:p>
        </p:txBody>
      </p:sp>
      <p:pic>
        <p:nvPicPr>
          <p:cNvPr id="469" name="Google Shape;4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852936"/>
            <a:ext cx="7909342" cy="303824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4"/>
          <p:cNvSpPr txBox="1"/>
          <p:nvPr>
            <p:ph type="title"/>
          </p:nvPr>
        </p:nvSpPr>
        <p:spPr>
          <a:xfrm>
            <a:off x="611560" y="620688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Second Generation Computers</a:t>
            </a:r>
            <a:endParaRPr/>
          </a:p>
        </p:txBody>
      </p:sp>
      <p:sp>
        <p:nvSpPr>
          <p:cNvPr id="478" name="Google Shape;478;p24"/>
          <p:cNvSpPr txBox="1"/>
          <p:nvPr>
            <p:ph idx="1" type="body"/>
          </p:nvPr>
        </p:nvSpPr>
        <p:spPr>
          <a:xfrm>
            <a:off x="467544" y="1916832"/>
            <a:ext cx="7556313" cy="453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800"/>
              <a:t>Introduced: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 sz="2400"/>
              <a:t>More complex arithmetic and logic units and control units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 sz="2400"/>
              <a:t>The use of high-level programming languages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 sz="2400"/>
              <a:t>Provision of </a:t>
            </a:r>
            <a:r>
              <a:rPr i="1" lang="en-US" sz="2400"/>
              <a:t>system software </a:t>
            </a:r>
            <a:r>
              <a:rPr lang="en-US" sz="2400"/>
              <a:t>which provided the ability to: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650"/>
              <a:buChar char="■"/>
            </a:pPr>
            <a:r>
              <a:rPr lang="en-US" sz="2200"/>
              <a:t>Load programs 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650"/>
              <a:buChar char="■"/>
            </a:pPr>
            <a:r>
              <a:rPr lang="en-US" sz="2200"/>
              <a:t>Move data to peripherals  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650"/>
              <a:buChar char="■"/>
            </a:pPr>
            <a:r>
              <a:rPr lang="en-US" sz="2200"/>
              <a:t>Libraries perform common computations</a:t>
            </a:r>
            <a:endParaRPr/>
          </a:p>
        </p:txBody>
      </p:sp>
      <p:sp>
        <p:nvSpPr>
          <p:cNvPr id="479" name="Google Shape;479;p24"/>
          <p:cNvSpPr txBox="1"/>
          <p:nvPr/>
        </p:nvSpPr>
        <p:spPr>
          <a:xfrm>
            <a:off x="4876800" y="4453467"/>
            <a:ext cx="1846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0" name="Google Shape;48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84418">
            <a:off x="7441113" y="5115563"/>
            <a:ext cx="1630349" cy="165664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9.pdf" id="488" name="Google Shape;488;p25"/>
          <p:cNvPicPr preferRelativeResize="0"/>
          <p:nvPr/>
        </p:nvPicPr>
        <p:blipFill rotWithShape="1">
          <a:blip r:embed="rId3">
            <a:alphaModFix/>
          </a:blip>
          <a:srcRect b="13416" l="0" r="0" t="17411"/>
          <a:stretch/>
        </p:blipFill>
        <p:spPr>
          <a:xfrm>
            <a:off x="683568" y="-243408"/>
            <a:ext cx="7699667" cy="689258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5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6"/>
          <p:cNvSpPr txBox="1"/>
          <p:nvPr>
            <p:ph idx="4294967295" type="body"/>
          </p:nvPr>
        </p:nvSpPr>
        <p:spPr>
          <a:xfrm>
            <a:off x="685800" y="1143000"/>
            <a:ext cx="754380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75"/>
              <a:buNone/>
            </a:pPr>
            <a:r>
              <a:rPr lang="en-US" sz="3300">
                <a:solidFill>
                  <a:schemeClr val="accent1"/>
                </a:solidFill>
              </a:rPr>
              <a:t>Third Generation:  Integrated Circuits</a:t>
            </a:r>
            <a:endParaRPr/>
          </a:p>
        </p:txBody>
      </p:sp>
      <p:sp>
        <p:nvSpPr>
          <p:cNvPr id="497" name="Google Shape;497;p26"/>
          <p:cNvSpPr txBox="1"/>
          <p:nvPr>
            <p:ph idx="4294967295" type="title"/>
          </p:nvPr>
        </p:nvSpPr>
        <p:spPr>
          <a:xfrm>
            <a:off x="533400" y="381000"/>
            <a:ext cx="7556500" cy="111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History of Computers</a:t>
            </a:r>
            <a:endParaRPr/>
          </a:p>
        </p:txBody>
      </p:sp>
      <p:sp>
        <p:nvSpPr>
          <p:cNvPr id="498" name="Google Shape;498;p26"/>
          <p:cNvSpPr txBox="1"/>
          <p:nvPr>
            <p:ph idx="4294967295" type="body"/>
          </p:nvPr>
        </p:nvSpPr>
        <p:spPr>
          <a:xfrm>
            <a:off x="838200" y="2667000"/>
            <a:ext cx="7556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1958 – the invention of the integrated circuit 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i="1" lang="en-US"/>
              <a:t>Discrete component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Single, self-contained transistor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Manufactured separately, packaged in their own containers, and soldered or wired together onto masonite-like circuit boards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Manufacturing process was expensive and cumbersome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US" sz="2000"/>
              <a:t>The two most important members of the third generation were the IBM System/360 and the DEC PDP-8 </a:t>
            </a:r>
            <a:endParaRPr/>
          </a:p>
          <a:p>
            <a:pPr indent="-142875" lvl="1" marL="457200" rtl="0" algn="l"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pic>
        <p:nvPicPr>
          <p:cNvPr id="499" name="Google Shape;4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280" y="1916832"/>
            <a:ext cx="1524000" cy="190546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0.pdf" id="507" name="Google Shape;507;p27"/>
          <p:cNvPicPr preferRelativeResize="0"/>
          <p:nvPr/>
        </p:nvPicPr>
        <p:blipFill rotWithShape="1">
          <a:blip r:embed="rId3">
            <a:alphaModFix/>
          </a:blip>
          <a:srcRect b="31460" l="0" r="0" t="25643"/>
          <a:stretch/>
        </p:blipFill>
        <p:spPr>
          <a:xfrm>
            <a:off x="-176569" y="1196752"/>
            <a:ext cx="9530195" cy="5290533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2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8"/>
          <p:cNvSpPr txBox="1"/>
          <p:nvPr>
            <p:ph type="title"/>
          </p:nvPr>
        </p:nvSpPr>
        <p:spPr>
          <a:xfrm>
            <a:off x="990600" y="457200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Integrated </a:t>
            </a:r>
            <a:br>
              <a:rPr lang="en-US"/>
            </a:br>
            <a:r>
              <a:rPr lang="en-US"/>
              <a:t>Circuits</a:t>
            </a:r>
            <a:endParaRPr/>
          </a:p>
        </p:txBody>
      </p:sp>
      <p:sp>
        <p:nvSpPr>
          <p:cNvPr id="516" name="Google Shape;516;p28"/>
          <p:cNvSpPr txBox="1"/>
          <p:nvPr>
            <p:ph idx="1" type="body"/>
          </p:nvPr>
        </p:nvSpPr>
        <p:spPr>
          <a:xfrm>
            <a:off x="4343400" y="381000"/>
            <a:ext cx="3657600" cy="2885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 computer consists of gates, memory cells, and interconnections among these elements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gates and memory cells are constructed of simple digital electronic components</a:t>
            </a:r>
            <a:endParaRPr/>
          </a:p>
        </p:txBody>
      </p:sp>
      <p:sp>
        <p:nvSpPr>
          <p:cNvPr id="517" name="Google Shape;517;p28"/>
          <p:cNvSpPr txBox="1"/>
          <p:nvPr>
            <p:ph idx="2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Data storage – provided by memory cells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Data processing – provided by gates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Data movement – the paths among components are used to move data from memory to memory and from memory through gates to memory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Control – the paths among components can carry control signals</a:t>
            </a:r>
            <a:endParaRPr/>
          </a:p>
        </p:txBody>
      </p:sp>
      <p:sp>
        <p:nvSpPr>
          <p:cNvPr id="518" name="Google Shape;518;p28"/>
          <p:cNvSpPr txBox="1"/>
          <p:nvPr>
            <p:ph idx="3" type="body"/>
          </p:nvPr>
        </p:nvSpPr>
        <p:spPr>
          <a:xfrm>
            <a:off x="4410075" y="2895600"/>
            <a:ext cx="3657600" cy="3240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Exploits the fact that such components as transistors, resistors, and conductors can be fabricated from a semiconductor such as silicon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Many transistors can be produced at the same time on a single wafer of silicon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Transistors can be connected with a processor metallization to form circuits</a:t>
            </a:r>
            <a:endParaRPr/>
          </a:p>
        </p:txBody>
      </p:sp>
      <p:sp>
        <p:nvSpPr>
          <p:cNvPr id="519" name="Google Shape;519;p2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1.pdf" id="526" name="Google Shape;526;p29"/>
          <p:cNvPicPr preferRelativeResize="0"/>
          <p:nvPr/>
        </p:nvPicPr>
        <p:blipFill rotWithShape="1">
          <a:blip r:embed="rId3">
            <a:alphaModFix/>
          </a:blip>
          <a:srcRect b="13098" l="0" r="0" t="28808"/>
          <a:stretch/>
        </p:blipFill>
        <p:spPr>
          <a:xfrm>
            <a:off x="251520" y="-373292"/>
            <a:ext cx="9605532" cy="722130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9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"/>
          <p:cNvSpPr txBox="1"/>
          <p:nvPr>
            <p:ph idx="4294967295" type="title"/>
          </p:nvPr>
        </p:nvSpPr>
        <p:spPr>
          <a:xfrm>
            <a:off x="395536" y="116632"/>
            <a:ext cx="7556500" cy="99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Computer Architecture</a:t>
            </a:r>
            <a:endParaRPr/>
          </a:p>
        </p:txBody>
      </p:sp>
      <p:grpSp>
        <p:nvGrpSpPr>
          <p:cNvPr id="233" name="Google Shape;233;p3"/>
          <p:cNvGrpSpPr/>
          <p:nvPr/>
        </p:nvGrpSpPr>
        <p:grpSpPr>
          <a:xfrm>
            <a:off x="1320709" y="1441437"/>
            <a:ext cx="6813854" cy="5029199"/>
            <a:chOff x="1004570" y="0"/>
            <a:chExt cx="6813854" cy="5029199"/>
          </a:xfrm>
        </p:grpSpPr>
        <p:sp>
          <p:nvSpPr>
            <p:cNvPr id="234" name="Google Shape;234;p3"/>
            <p:cNvSpPr/>
            <p:nvPr/>
          </p:nvSpPr>
          <p:spPr>
            <a:xfrm>
              <a:off x="5334000" y="3419855"/>
              <a:ext cx="2484424" cy="160934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 txBox="1"/>
            <p:nvPr/>
          </p:nvSpPr>
          <p:spPr>
            <a:xfrm>
              <a:off x="6114680" y="3857543"/>
              <a:ext cx="1668393" cy="1136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9525" lIns="49525" spcFirstLastPara="1" rIns="49525" wrap="square" tIns="49525">
              <a:noAutofit/>
            </a:bodyPr>
            <a:lstStyle/>
            <a:p>
              <a:pPr indent="-6350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operational units and their interconnections that realize the architectural specifications</a:t>
              </a:r>
              <a:endPara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1004570" y="3419855"/>
              <a:ext cx="2484424" cy="160934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 txBox="1"/>
            <p:nvPr/>
          </p:nvSpPr>
          <p:spPr>
            <a:xfrm>
              <a:off x="1039922" y="3857543"/>
              <a:ext cx="1668393" cy="1136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9525" lIns="49525" spcFirstLastPara="1" rIns="49525" wrap="square" tIns="49525">
              <a:noAutofit/>
            </a:bodyPr>
            <a:lstStyle/>
            <a:p>
              <a:pPr indent="-6350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Hardware details transparent to the programmer, control signals, interfaces between the computer and peripherals, memory technology used</a:t>
              </a:r>
              <a:endPara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5058105" y="0"/>
              <a:ext cx="2484424" cy="160934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 txBox="1"/>
            <p:nvPr/>
          </p:nvSpPr>
          <p:spPr>
            <a:xfrm>
              <a:off x="5838784" y="35352"/>
              <a:ext cx="1668393" cy="1136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9525" lIns="49525" spcFirstLastPara="1" rIns="49525" wrap="square" tIns="49525">
              <a:noAutofit/>
            </a:bodyPr>
            <a:lstStyle/>
            <a:p>
              <a:pPr indent="-6350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Instruction set, number of bits used to represent various data types,   I/O mechanisms, techniques for addressing memory</a:t>
              </a:r>
              <a:endPara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004570" y="0"/>
              <a:ext cx="2484424" cy="160934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 txBox="1"/>
            <p:nvPr/>
          </p:nvSpPr>
          <p:spPr>
            <a:xfrm>
              <a:off x="1039922" y="35352"/>
              <a:ext cx="1668393" cy="1136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9525" lIns="49525" spcFirstLastPara="1" rIns="49525" wrap="square" tIns="49525">
              <a:noAutofit/>
            </a:bodyPr>
            <a:lstStyle/>
            <a:p>
              <a:pPr indent="-6350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Attributes of a system visible to the programmer</a:t>
              </a:r>
              <a:endPara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Have a direct impact on the logical execution of a program</a:t>
              </a:r>
              <a:endPara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045614" y="286664"/>
              <a:ext cx="2177643" cy="217764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 txBox="1"/>
            <p:nvPr/>
          </p:nvSpPr>
          <p:spPr>
            <a:xfrm>
              <a:off x="2683431" y="924481"/>
              <a:ext cx="1539826" cy="1539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Computer Architecture</a:t>
              </a:r>
              <a:endParaRPr b="1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 rot="5400000">
              <a:off x="4323842" y="286664"/>
              <a:ext cx="2177643" cy="217764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4323842" y="924481"/>
              <a:ext cx="1539826" cy="1539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Architectural attributes include:</a:t>
              </a:r>
              <a:endParaRPr b="1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 rot="10800000">
              <a:off x="4323842" y="2564892"/>
              <a:ext cx="2177643" cy="217764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 txBox="1"/>
            <p:nvPr/>
          </p:nvSpPr>
          <p:spPr>
            <a:xfrm>
              <a:off x="4323842" y="2564892"/>
              <a:ext cx="1539826" cy="1539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Computer Organization </a:t>
              </a:r>
              <a:endParaRPr b="1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 rot="-5400000">
              <a:off x="2045614" y="2564892"/>
              <a:ext cx="2177643" cy="217764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 txBox="1"/>
            <p:nvPr/>
          </p:nvSpPr>
          <p:spPr>
            <a:xfrm>
              <a:off x="2683431" y="2564892"/>
              <a:ext cx="1539826" cy="1539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Organizational attributes include:</a:t>
              </a:r>
              <a:endParaRPr b="1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897617" y="2061972"/>
              <a:ext cx="751865" cy="653795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gradFill>
              <a:gsLst>
                <a:gs pos="0">
                  <a:srgbClr val="796D79"/>
                </a:gs>
                <a:gs pos="100000">
                  <a:srgbClr val="D3C5D3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 rot="10800000">
              <a:off x="3897617" y="2313432"/>
              <a:ext cx="751865" cy="653795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gradFill>
              <a:gsLst>
                <a:gs pos="0">
                  <a:srgbClr val="796D79"/>
                </a:gs>
                <a:gs pos="100000">
                  <a:srgbClr val="D3C5D3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3"/>
          <p:cNvSpPr txBox="1"/>
          <p:nvPr>
            <p:ph idx="4294967295" type="body"/>
          </p:nvPr>
        </p:nvSpPr>
        <p:spPr>
          <a:xfrm>
            <a:off x="1187624" y="692696"/>
            <a:ext cx="7559675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r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3600">
                <a:solidFill>
                  <a:schemeClr val="accent1"/>
                </a:solidFill>
              </a:rPr>
              <a:t>Computer Organization</a:t>
            </a:r>
            <a:endParaRPr/>
          </a:p>
        </p:txBody>
      </p:sp>
      <p:sp>
        <p:nvSpPr>
          <p:cNvPr id="253" name="Google Shape;253;p3"/>
          <p:cNvSpPr txBox="1"/>
          <p:nvPr>
            <p:ph idx="11" type="ftr"/>
          </p:nvPr>
        </p:nvSpPr>
        <p:spPr>
          <a:xfrm>
            <a:off x="107504" y="6597352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2.pdf" id="534" name="Google Shape;534;p30"/>
          <p:cNvPicPr preferRelativeResize="0"/>
          <p:nvPr/>
        </p:nvPicPr>
        <p:blipFill rotWithShape="1">
          <a:blip r:embed="rId3">
            <a:alphaModFix/>
          </a:blip>
          <a:srcRect b="22437" l="0" r="0" t="23269"/>
          <a:stretch/>
        </p:blipFill>
        <p:spPr>
          <a:xfrm>
            <a:off x="0" y="116632"/>
            <a:ext cx="9144000" cy="6424788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3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"/>
          <p:cNvSpPr txBox="1"/>
          <p:nvPr>
            <p:ph idx="4294967295" type="title"/>
          </p:nvPr>
        </p:nvSpPr>
        <p:spPr>
          <a:xfrm>
            <a:off x="228600" y="0"/>
            <a:ext cx="304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Rockwell"/>
              <a:buNone/>
            </a:pPr>
            <a:r>
              <a:rPr lang="en-US">
                <a:solidFill>
                  <a:schemeClr val="accent3"/>
                </a:solidFill>
              </a:rPr>
              <a:t>Moore’s Law</a:t>
            </a:r>
            <a:endParaRPr/>
          </a:p>
        </p:txBody>
      </p:sp>
      <p:grpSp>
        <p:nvGrpSpPr>
          <p:cNvPr id="543" name="Google Shape;543;p31"/>
          <p:cNvGrpSpPr/>
          <p:nvPr/>
        </p:nvGrpSpPr>
        <p:grpSpPr>
          <a:xfrm>
            <a:off x="274199" y="611880"/>
            <a:ext cx="8640960" cy="5914023"/>
            <a:chOff x="0" y="0"/>
            <a:chExt cx="8640960" cy="5914023"/>
          </a:xfrm>
        </p:grpSpPr>
        <p:sp>
          <p:nvSpPr>
            <p:cNvPr id="544" name="Google Shape;544;p31"/>
            <p:cNvSpPr/>
            <p:nvPr/>
          </p:nvSpPr>
          <p:spPr>
            <a:xfrm>
              <a:off x="0" y="0"/>
              <a:ext cx="8640960" cy="5914023"/>
            </a:xfrm>
            <a:prstGeom prst="roundRect">
              <a:avLst>
                <a:gd fmla="val 85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1"/>
            <p:cNvSpPr txBox="1"/>
            <p:nvPr/>
          </p:nvSpPr>
          <p:spPr>
            <a:xfrm>
              <a:off x="147233" y="147233"/>
              <a:ext cx="8346494" cy="5619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8992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1965; Gordon Moore – co-founder of Intel</a:t>
              </a:r>
              <a:endParaRPr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216024" y="1478505"/>
              <a:ext cx="8208912" cy="4139816"/>
            </a:xfrm>
            <a:prstGeom prst="roundRect">
              <a:avLst>
                <a:gd fmla="val 10500" name="adj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1"/>
            <p:cNvSpPr txBox="1"/>
            <p:nvPr/>
          </p:nvSpPr>
          <p:spPr>
            <a:xfrm>
              <a:off x="343338" y="1605819"/>
              <a:ext cx="7954284" cy="3885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287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Observed number of transistors that could be put on a single chip was doubling every year</a:t>
              </a:r>
              <a:endParaRPr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421246" y="2927441"/>
              <a:ext cx="1641782" cy="2380394"/>
            </a:xfrm>
            <a:prstGeom prst="roundRect">
              <a:avLst>
                <a:gd fmla="val 105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1"/>
            <p:cNvSpPr txBox="1"/>
            <p:nvPr/>
          </p:nvSpPr>
          <p:spPr>
            <a:xfrm>
              <a:off x="471736" y="2977931"/>
              <a:ext cx="1540802" cy="2279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pace slowed to a doubling every 18 months in the 1970’s but has sustained that rate ever since</a:t>
              </a:r>
              <a:endParaRPr b="1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2246649" y="2957011"/>
              <a:ext cx="5962262" cy="2365609"/>
            </a:xfrm>
            <a:prstGeom prst="roundRect">
              <a:avLst>
                <a:gd fmla="val 10500" name="adj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1"/>
            <p:cNvSpPr txBox="1"/>
            <p:nvPr/>
          </p:nvSpPr>
          <p:spPr>
            <a:xfrm>
              <a:off x="2319400" y="3029762"/>
              <a:ext cx="5816760" cy="2220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35250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Consequences of Moore’s law: </a:t>
              </a:r>
              <a:endParaRPr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2395706" y="4021535"/>
              <a:ext cx="1111810" cy="1064524"/>
            </a:xfrm>
            <a:prstGeom prst="roundRect">
              <a:avLst>
                <a:gd fmla="val 105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1"/>
            <p:cNvSpPr txBox="1"/>
            <p:nvPr/>
          </p:nvSpPr>
          <p:spPr>
            <a:xfrm>
              <a:off x="2428444" y="4054273"/>
              <a:ext cx="1046334" cy="999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cost of computer logic and memory circuitry has fallen at a dramatic rate</a:t>
              </a: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3532958" y="4021535"/>
              <a:ext cx="1111810" cy="1064524"/>
            </a:xfrm>
            <a:prstGeom prst="roundRect">
              <a:avLst>
                <a:gd fmla="val 105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1"/>
            <p:cNvSpPr txBox="1"/>
            <p:nvPr/>
          </p:nvSpPr>
          <p:spPr>
            <a:xfrm>
              <a:off x="3565696" y="4054273"/>
              <a:ext cx="1046334" cy="999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electrical path length is shortened, increasing operating speed</a:t>
              </a: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4670211" y="4021535"/>
              <a:ext cx="1111810" cy="1064524"/>
            </a:xfrm>
            <a:prstGeom prst="roundRect">
              <a:avLst>
                <a:gd fmla="val 105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1"/>
            <p:cNvSpPr txBox="1"/>
            <p:nvPr/>
          </p:nvSpPr>
          <p:spPr>
            <a:xfrm>
              <a:off x="4702949" y="4054273"/>
              <a:ext cx="1046334" cy="999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Computer becomes smaller and is more convenient to use in a variety of environments</a:t>
              </a: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5807463" y="4021535"/>
              <a:ext cx="1111810" cy="1064524"/>
            </a:xfrm>
            <a:prstGeom prst="roundRect">
              <a:avLst>
                <a:gd fmla="val 105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1"/>
            <p:cNvSpPr txBox="1"/>
            <p:nvPr/>
          </p:nvSpPr>
          <p:spPr>
            <a:xfrm>
              <a:off x="5840201" y="4054273"/>
              <a:ext cx="1046334" cy="999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Reduction in power and cooling requirements</a:t>
              </a: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6944715" y="4021535"/>
              <a:ext cx="1111810" cy="1064524"/>
            </a:xfrm>
            <a:prstGeom prst="roundRect">
              <a:avLst>
                <a:gd fmla="val 105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1"/>
            <p:cNvSpPr txBox="1"/>
            <p:nvPr/>
          </p:nvSpPr>
          <p:spPr>
            <a:xfrm>
              <a:off x="6977453" y="4054273"/>
              <a:ext cx="1046334" cy="999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Fewer interchip connections</a:t>
              </a:r>
              <a:endParaRPr/>
            </a:p>
          </p:txBody>
        </p:sp>
      </p:grpSp>
      <p:sp>
        <p:nvSpPr>
          <p:cNvPr id="562" name="Google Shape;562;p31"/>
          <p:cNvSpPr txBox="1"/>
          <p:nvPr>
            <p:ph idx="11" type="ftr"/>
          </p:nvPr>
        </p:nvSpPr>
        <p:spPr>
          <a:xfrm>
            <a:off x="179512" y="649287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2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IBM System/360</a:t>
            </a:r>
            <a:endParaRPr/>
          </a:p>
        </p:txBody>
      </p:sp>
      <p:sp>
        <p:nvSpPr>
          <p:cNvPr id="570" name="Google Shape;570;p32"/>
          <p:cNvSpPr txBox="1"/>
          <p:nvPr>
            <p:ph idx="1" type="body"/>
          </p:nvPr>
        </p:nvSpPr>
        <p:spPr>
          <a:xfrm>
            <a:off x="498474" y="1981200"/>
            <a:ext cx="7556313" cy="44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Announced in 1964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Product line was incompatible with older IBM machines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Was the success of the decade and cemented IBM as the overwhelmingly dominant computer vendor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The architecture remains to this day the architecture of IBM’s mainframe computers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Was the industry’s first planned family of computers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Models were compatible in the sense that a program written for one model should be capable of being executed by another model in the series</a:t>
            </a:r>
            <a:endParaRPr/>
          </a:p>
        </p:txBody>
      </p:sp>
      <p:sp>
        <p:nvSpPr>
          <p:cNvPr id="571" name="Google Shape;571;p3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spli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3"/>
          <p:cNvSpPr txBox="1"/>
          <p:nvPr>
            <p:ph type="title"/>
          </p:nvPr>
        </p:nvSpPr>
        <p:spPr>
          <a:xfrm>
            <a:off x="467544" y="260648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Family Characteristics</a:t>
            </a:r>
            <a:endParaRPr/>
          </a:p>
        </p:txBody>
      </p:sp>
      <p:grpSp>
        <p:nvGrpSpPr>
          <p:cNvPr id="579" name="Google Shape;579;p33"/>
          <p:cNvGrpSpPr/>
          <p:nvPr/>
        </p:nvGrpSpPr>
        <p:grpSpPr>
          <a:xfrm>
            <a:off x="1595762" y="1124972"/>
            <a:ext cx="5361735" cy="5106414"/>
            <a:chOff x="1097288" y="3076"/>
            <a:chExt cx="5361735" cy="5106414"/>
          </a:xfrm>
        </p:grpSpPr>
        <p:sp>
          <p:nvSpPr>
            <p:cNvPr id="580" name="Google Shape;580;p33"/>
            <p:cNvSpPr/>
            <p:nvPr/>
          </p:nvSpPr>
          <p:spPr>
            <a:xfrm>
              <a:off x="1097288" y="3076"/>
              <a:ext cx="2553207" cy="1531924"/>
            </a:xfrm>
            <a:prstGeom prst="rect">
              <a:avLst/>
            </a:prstGeom>
            <a:gradFill>
              <a:gsLst>
                <a:gs pos="0">
                  <a:srgbClr val="6C6C39"/>
                </a:gs>
                <a:gs pos="100000">
                  <a:srgbClr val="CBCB98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3"/>
            <p:cNvSpPr txBox="1"/>
            <p:nvPr/>
          </p:nvSpPr>
          <p:spPr>
            <a:xfrm>
              <a:off x="1097288" y="3076"/>
              <a:ext cx="2553207" cy="153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Similar or identical instruction set</a:t>
              </a:r>
              <a:endParaRPr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3905816" y="3076"/>
              <a:ext cx="2553207" cy="1531924"/>
            </a:xfrm>
            <a:prstGeom prst="rect">
              <a:avLst/>
            </a:prstGeom>
            <a:gradFill>
              <a:gsLst>
                <a:gs pos="0">
                  <a:srgbClr val="807727"/>
                </a:gs>
                <a:gs pos="100000">
                  <a:srgbClr val="DED58A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3"/>
            <p:cNvSpPr txBox="1"/>
            <p:nvPr/>
          </p:nvSpPr>
          <p:spPr>
            <a:xfrm>
              <a:off x="3905816" y="3076"/>
              <a:ext cx="2553207" cy="153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Similar or identical operating system</a:t>
              </a:r>
              <a:endParaRPr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097288" y="1790321"/>
              <a:ext cx="2553207" cy="1531924"/>
            </a:xfrm>
            <a:prstGeom prst="rect">
              <a:avLst/>
            </a:prstGeom>
            <a:gradFill>
              <a:gsLst>
                <a:gs pos="0">
                  <a:srgbClr val="937A16"/>
                </a:gs>
                <a:gs pos="100000">
                  <a:srgbClr val="F2D57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3"/>
            <p:cNvSpPr txBox="1"/>
            <p:nvPr/>
          </p:nvSpPr>
          <p:spPr>
            <a:xfrm>
              <a:off x="1097288" y="1790321"/>
              <a:ext cx="2553207" cy="153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Increasing speed</a:t>
              </a:r>
              <a:endParaRPr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3905816" y="1790321"/>
              <a:ext cx="2553207" cy="1531924"/>
            </a:xfrm>
            <a:prstGeom prst="rect">
              <a:avLst/>
            </a:prstGeom>
            <a:gradFill>
              <a:gsLst>
                <a:gs pos="0">
                  <a:srgbClr val="A57707"/>
                </a:gs>
                <a:gs pos="100000">
                  <a:srgbClr val="FFCF75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3"/>
            <p:cNvSpPr txBox="1"/>
            <p:nvPr/>
          </p:nvSpPr>
          <p:spPr>
            <a:xfrm>
              <a:off x="3905816" y="1790321"/>
              <a:ext cx="2553207" cy="153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Increasing number of I/O ports</a:t>
              </a:r>
              <a:endParaRPr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097288" y="3577566"/>
              <a:ext cx="2553207" cy="1531924"/>
            </a:xfrm>
            <a:prstGeom prst="rect">
              <a:avLst/>
            </a:prstGeom>
            <a:gradFill>
              <a:gsLst>
                <a:gs pos="0">
                  <a:srgbClr val="B66D00"/>
                </a:gs>
                <a:gs pos="100000">
                  <a:srgbClr val="FEC069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3"/>
            <p:cNvSpPr txBox="1"/>
            <p:nvPr/>
          </p:nvSpPr>
          <p:spPr>
            <a:xfrm>
              <a:off x="1097288" y="3577566"/>
              <a:ext cx="2553207" cy="153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Increasing memory size</a:t>
              </a:r>
              <a:endParaRPr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3905816" y="3577566"/>
              <a:ext cx="2553207" cy="1531924"/>
            </a:xfrm>
            <a:prstGeom prst="rect">
              <a:avLst/>
            </a:prstGeom>
            <a:gradFill>
              <a:gsLst>
                <a:gs pos="0">
                  <a:srgbClr val="C65C00"/>
                </a:gs>
                <a:gs pos="100000">
                  <a:srgbClr val="FFA963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3"/>
            <p:cNvSpPr txBox="1"/>
            <p:nvPr/>
          </p:nvSpPr>
          <p:spPr>
            <a:xfrm>
              <a:off x="3905816" y="3577566"/>
              <a:ext cx="2553207" cy="153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Increasing cost</a:t>
              </a:r>
              <a:endParaRPr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92" name="Google Shape;592;p3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3.pdf" id="599" name="Google Shape;599;p34"/>
          <p:cNvPicPr preferRelativeResize="0"/>
          <p:nvPr/>
        </p:nvPicPr>
        <p:blipFill rotWithShape="1">
          <a:blip r:embed="rId3">
            <a:alphaModFix/>
          </a:blip>
          <a:srcRect b="24628" l="0" r="0" t="37471"/>
          <a:stretch/>
        </p:blipFill>
        <p:spPr>
          <a:xfrm>
            <a:off x="-448288" y="1340767"/>
            <a:ext cx="10780928" cy="5287787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5"/>
          <p:cNvSpPr txBox="1"/>
          <p:nvPr>
            <p:ph idx="4" type="body"/>
          </p:nvPr>
        </p:nvSpPr>
        <p:spPr>
          <a:xfrm>
            <a:off x="685800" y="1371600"/>
            <a:ext cx="3429000" cy="229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450"/>
              <a:buNone/>
            </a:pPr>
            <a:r>
              <a:rPr lang="en-US"/>
              <a:t>Later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450"/>
              <a:buNone/>
            </a:pPr>
            <a:r>
              <a:rPr lang="en-US"/>
              <a:t>Generations</a:t>
            </a:r>
            <a:endParaRPr/>
          </a:p>
        </p:txBody>
      </p:sp>
      <p:sp>
        <p:nvSpPr>
          <p:cNvPr id="608" name="Google Shape;608;p35"/>
          <p:cNvSpPr txBox="1"/>
          <p:nvPr/>
        </p:nvSpPr>
        <p:spPr>
          <a:xfrm>
            <a:off x="7086600" y="533400"/>
            <a:ext cx="15240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LSI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Large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Scale Integration</a:t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9" name="Google Shape;609;p35"/>
          <p:cNvSpPr txBox="1"/>
          <p:nvPr/>
        </p:nvSpPr>
        <p:spPr>
          <a:xfrm>
            <a:off x="4800600" y="2667000"/>
            <a:ext cx="16764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VLSI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Very Large Scale Integration</a:t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0" name="Google Shape;610;p35"/>
          <p:cNvSpPr txBox="1"/>
          <p:nvPr/>
        </p:nvSpPr>
        <p:spPr>
          <a:xfrm>
            <a:off x="6781800" y="4495800"/>
            <a:ext cx="2133600" cy="2133600"/>
          </a:xfrm>
          <a:prstGeom prst="rect">
            <a:avLst/>
          </a:prstGeom>
          <a:solidFill>
            <a:srgbClr val="660066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ULSI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Ultra Large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Scale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Integration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1" name="Google Shape;611;p35"/>
          <p:cNvSpPr txBox="1"/>
          <p:nvPr>
            <p:ph type="ctrTitle"/>
          </p:nvPr>
        </p:nvSpPr>
        <p:spPr>
          <a:xfrm>
            <a:off x="1752600" y="5105400"/>
            <a:ext cx="4038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B142D"/>
              </a:buClr>
              <a:buSzPct val="100000"/>
              <a:buFont typeface="Rockwell"/>
              <a:buNone/>
            </a:pPr>
            <a:r>
              <a:rPr lang="en-US">
                <a:solidFill>
                  <a:srgbClr val="2B142D"/>
                </a:solidFill>
              </a:rPr>
              <a:t>Semiconductor Memory</a:t>
            </a:r>
            <a:br>
              <a:rPr lang="en-US">
                <a:solidFill>
                  <a:srgbClr val="2B142D"/>
                </a:solidFill>
              </a:rPr>
            </a:br>
            <a:r>
              <a:rPr lang="en-US">
                <a:solidFill>
                  <a:srgbClr val="2B142D"/>
                </a:solidFill>
              </a:rPr>
              <a:t>Microprocessors</a:t>
            </a:r>
            <a:endParaRPr>
              <a:solidFill>
                <a:srgbClr val="2B142D"/>
              </a:solidFill>
            </a:endParaRPr>
          </a:p>
        </p:txBody>
      </p:sp>
      <p:pic>
        <p:nvPicPr>
          <p:cNvPr id="612" name="Google Shape;61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503203">
            <a:off x="389684" y="4619341"/>
            <a:ext cx="1548749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35"/>
          <p:cNvSpPr txBox="1"/>
          <p:nvPr>
            <p:ph idx="11" type="ftr"/>
          </p:nvPr>
        </p:nvSpPr>
        <p:spPr>
          <a:xfrm>
            <a:off x="0" y="6493624"/>
            <a:ext cx="56529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621" name="Google Shape;621;p36"/>
          <p:cNvSpPr txBox="1"/>
          <p:nvPr>
            <p:ph idx="4294967295" type="title"/>
          </p:nvPr>
        </p:nvSpPr>
        <p:spPr>
          <a:xfrm>
            <a:off x="762000" y="115888"/>
            <a:ext cx="83820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Rockwell"/>
              <a:buNone/>
            </a:pPr>
            <a:r>
              <a:rPr lang="en-US">
                <a:solidFill>
                  <a:schemeClr val="accent3"/>
                </a:solidFill>
              </a:rPr>
              <a:t>Semiconductor Memory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622" name="Google Shape;622;p36"/>
          <p:cNvGrpSpPr/>
          <p:nvPr/>
        </p:nvGrpSpPr>
        <p:grpSpPr>
          <a:xfrm>
            <a:off x="170095" y="940542"/>
            <a:ext cx="8610600" cy="5409243"/>
            <a:chOff x="0" y="956"/>
            <a:chExt cx="8610600" cy="5409243"/>
          </a:xfrm>
        </p:grpSpPr>
        <p:sp>
          <p:nvSpPr>
            <p:cNvPr id="623" name="Google Shape;623;p36"/>
            <p:cNvSpPr/>
            <p:nvPr/>
          </p:nvSpPr>
          <p:spPr>
            <a:xfrm>
              <a:off x="0" y="4073500"/>
              <a:ext cx="8610600" cy="1336699"/>
            </a:xfrm>
            <a:prstGeom prst="rect">
              <a:avLst/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6"/>
            <p:cNvSpPr txBox="1"/>
            <p:nvPr/>
          </p:nvSpPr>
          <p:spPr>
            <a:xfrm>
              <a:off x="0" y="4073500"/>
              <a:ext cx="8610600" cy="721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Since 1970 semiconductor memory has been through 13 generations</a:t>
              </a:r>
              <a:endParaRPr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0" y="4767627"/>
              <a:ext cx="8610600" cy="614881"/>
            </a:xfrm>
            <a:prstGeom prst="rect">
              <a:avLst/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6"/>
            <p:cNvSpPr txBox="1"/>
            <p:nvPr/>
          </p:nvSpPr>
          <p:spPr>
            <a:xfrm>
              <a:off x="0" y="4767627"/>
              <a:ext cx="8610600" cy="614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92450" spcFirstLastPara="1" rIns="9245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Each generation has provided four times the storage density of the previous generation, accompanied by declining cost per bit and declining access time</a:t>
              </a:r>
              <a:endPara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7" name="Google Shape;627;p36"/>
            <p:cNvSpPr/>
            <p:nvPr/>
          </p:nvSpPr>
          <p:spPr>
            <a:xfrm rot="10800000">
              <a:off x="0" y="2036750"/>
              <a:ext cx="8610600" cy="2055844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 cap="flat" cmpd="sng" w="9525">
              <a:solidFill>
                <a:srgbClr val="8000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 txBox="1"/>
            <p:nvPr/>
          </p:nvSpPr>
          <p:spPr>
            <a:xfrm>
              <a:off x="0" y="2036750"/>
              <a:ext cx="8610600" cy="721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 1974 the price per bit of semiconductor memory dropped below the price per bit of core memory</a:t>
              </a:r>
              <a:endParaRPr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0" y="2758351"/>
              <a:ext cx="4305299" cy="614697"/>
            </a:xfrm>
            <a:prstGeom prst="rect">
              <a:avLst/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 txBox="1"/>
            <p:nvPr/>
          </p:nvSpPr>
          <p:spPr>
            <a:xfrm>
              <a:off x="0" y="2758351"/>
              <a:ext cx="4305299" cy="614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92450" spcFirstLastPara="1" rIns="9245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There has been a continuing and rapid decline in memory cost accompanied by a corresponding increase in physical memory density</a:t>
              </a:r>
              <a:endPara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305300" y="2758351"/>
              <a:ext cx="4305299" cy="614697"/>
            </a:xfrm>
            <a:prstGeom prst="rect">
              <a:avLst/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6"/>
            <p:cNvSpPr txBox="1"/>
            <p:nvPr/>
          </p:nvSpPr>
          <p:spPr>
            <a:xfrm>
              <a:off x="4305300" y="2758351"/>
              <a:ext cx="4305299" cy="614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92450" spcFirstLastPara="1" rIns="9245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Developments in memory and processor technologies changed the nature of computers in less than a decade</a:t>
              </a:r>
              <a:endPara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3" name="Google Shape;633;p36"/>
            <p:cNvSpPr/>
            <p:nvPr/>
          </p:nvSpPr>
          <p:spPr>
            <a:xfrm rot="10800000">
              <a:off x="0" y="956"/>
              <a:ext cx="8610600" cy="2055844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 cap="flat" cmpd="sng" w="9525">
              <a:solidFill>
                <a:srgbClr val="8000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 txBox="1"/>
            <p:nvPr/>
          </p:nvSpPr>
          <p:spPr>
            <a:xfrm>
              <a:off x="0" y="956"/>
              <a:ext cx="8610600" cy="721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 1970 Fairchild produced the first relatively capacious semiconductor memory</a:t>
              </a:r>
              <a:endParaRPr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0" y="722557"/>
              <a:ext cx="2152649" cy="614697"/>
            </a:xfrm>
            <a:prstGeom prst="rect">
              <a:avLst/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6"/>
            <p:cNvSpPr txBox="1"/>
            <p:nvPr/>
          </p:nvSpPr>
          <p:spPr>
            <a:xfrm>
              <a:off x="0" y="722557"/>
              <a:ext cx="2152649" cy="614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92450" spcFirstLastPara="1" rIns="9245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Chip was about the size of a single core</a:t>
              </a:r>
              <a:endPara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2152650" y="722557"/>
              <a:ext cx="2152649" cy="614697"/>
            </a:xfrm>
            <a:prstGeom prst="rect">
              <a:avLst/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6"/>
            <p:cNvSpPr txBox="1"/>
            <p:nvPr/>
          </p:nvSpPr>
          <p:spPr>
            <a:xfrm>
              <a:off x="2152650" y="722557"/>
              <a:ext cx="2152649" cy="614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92450" spcFirstLastPara="1" rIns="9245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Could hold 256 bits of memory</a:t>
              </a:r>
              <a:endPara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4305300" y="722557"/>
              <a:ext cx="2152649" cy="614697"/>
            </a:xfrm>
            <a:prstGeom prst="rect">
              <a:avLst/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6"/>
            <p:cNvSpPr txBox="1"/>
            <p:nvPr/>
          </p:nvSpPr>
          <p:spPr>
            <a:xfrm>
              <a:off x="4305300" y="722557"/>
              <a:ext cx="2152649" cy="614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92450" spcFirstLastPara="1" rIns="9245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Non-destructive</a:t>
              </a:r>
              <a:endPara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457949" y="722557"/>
              <a:ext cx="2152649" cy="614697"/>
            </a:xfrm>
            <a:prstGeom prst="rect">
              <a:avLst/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 txBox="1"/>
            <p:nvPr/>
          </p:nvSpPr>
          <p:spPr>
            <a:xfrm>
              <a:off x="6457949" y="722557"/>
              <a:ext cx="2152649" cy="614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92450" spcFirstLastPara="1" rIns="9245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Much faster than core </a:t>
              </a:r>
              <a:endPara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43" name="Google Shape;643;p36"/>
          <p:cNvSpPr txBox="1"/>
          <p:nvPr/>
        </p:nvSpPr>
        <p:spPr>
          <a:xfrm>
            <a:off x="6959600" y="795867"/>
            <a:ext cx="1846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7"/>
          <p:cNvSpPr txBox="1"/>
          <p:nvPr>
            <p:ph type="title"/>
          </p:nvPr>
        </p:nvSpPr>
        <p:spPr>
          <a:xfrm>
            <a:off x="685800" y="484094"/>
            <a:ext cx="7368987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Microprocessors</a:t>
            </a:r>
            <a:endParaRPr/>
          </a:p>
        </p:txBody>
      </p:sp>
      <p:sp>
        <p:nvSpPr>
          <p:cNvPr id="651" name="Google Shape;651;p37"/>
          <p:cNvSpPr txBox="1"/>
          <p:nvPr>
            <p:ph idx="1" type="body"/>
          </p:nvPr>
        </p:nvSpPr>
        <p:spPr>
          <a:xfrm>
            <a:off x="498474" y="1447800"/>
            <a:ext cx="7556313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The density of elements on processor chips continued to rise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More and more elements were placed on each chip so that fewer and fewer chips were needed to construct a single computer processor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1971 Intel developed 4004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First chip to contain all of the components of a CPU on a single chip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Birth of microprocessor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1972 Intel developed 8008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First 8-bit microprocessor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1974 Intel developed 8080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First general purpose microprocessor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Faster, has a richer instruction set, has a large addressing capability</a:t>
            </a:r>
            <a:endParaRPr/>
          </a:p>
          <a:p>
            <a:pPr indent="-133350" lvl="0" marL="228600" rtl="0" algn="l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652" name="Google Shape;65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57724">
            <a:off x="6310058" y="3994177"/>
            <a:ext cx="2095500" cy="16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3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8"/>
          <p:cNvSpPr txBox="1"/>
          <p:nvPr>
            <p:ph idx="4294967295" type="title"/>
          </p:nvPr>
        </p:nvSpPr>
        <p:spPr>
          <a:xfrm>
            <a:off x="0" y="332656"/>
            <a:ext cx="8077200" cy="99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Evolution of Intel Microprocessors</a:t>
            </a:r>
            <a:endParaRPr/>
          </a:p>
        </p:txBody>
      </p:sp>
      <p:sp>
        <p:nvSpPr>
          <p:cNvPr id="661" name="Google Shape;661;p38"/>
          <p:cNvSpPr/>
          <p:nvPr/>
        </p:nvSpPr>
        <p:spPr>
          <a:xfrm>
            <a:off x="2123728" y="5661248"/>
            <a:ext cx="50405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en-US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(a) 1970s Processors </a:t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62" name="Google Shape;66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2816"/>
            <a:ext cx="91440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3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9"/>
          <p:cNvSpPr txBox="1"/>
          <p:nvPr>
            <p:ph idx="4294967295" type="title"/>
          </p:nvPr>
        </p:nvSpPr>
        <p:spPr>
          <a:xfrm>
            <a:off x="0" y="332656"/>
            <a:ext cx="8077200" cy="99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Evolution of Intel Microprocessors</a:t>
            </a:r>
            <a:endParaRPr/>
          </a:p>
        </p:txBody>
      </p:sp>
      <p:sp>
        <p:nvSpPr>
          <p:cNvPr id="671" name="Google Shape;671;p39"/>
          <p:cNvSpPr/>
          <p:nvPr/>
        </p:nvSpPr>
        <p:spPr>
          <a:xfrm>
            <a:off x="2123728" y="5877272"/>
            <a:ext cx="50405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en-US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(b) 1980s Processors </a:t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72" name="Google Shape;67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5" y="1412776"/>
            <a:ext cx="9036496" cy="4631204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39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/>
          <p:nvPr>
            <p:ph type="title"/>
          </p:nvPr>
        </p:nvSpPr>
        <p:spPr>
          <a:xfrm>
            <a:off x="609600" y="457200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IBM System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1" name="Google Shape;261;p4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IBM System/370 architecture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28"/>
              <a:buChar char="■"/>
            </a:pPr>
            <a:r>
              <a:rPr lang="en-US" sz="1637"/>
              <a:t>Was introduced in 1970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28"/>
              <a:buChar char="■"/>
            </a:pPr>
            <a:r>
              <a:rPr lang="en-US" sz="1637"/>
              <a:t>Included a number of models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28"/>
              <a:buChar char="■"/>
            </a:pPr>
            <a:r>
              <a:rPr lang="en-US" sz="1637"/>
              <a:t>Could upgrade to a more expensive, faster model without having to abandon original software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28"/>
              <a:buChar char="■"/>
            </a:pPr>
            <a:r>
              <a:rPr lang="en-US" sz="1637"/>
              <a:t>New models are introduced with improved technology, but retain the same architecture so that the customer’s software investment is protected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28"/>
              <a:buChar char="■"/>
            </a:pPr>
            <a:r>
              <a:rPr lang="en-US" sz="1637"/>
              <a:t>Architecture has survived to this day as the architecture of IBM’s mainframe product line</a:t>
            </a:r>
            <a:endParaRPr/>
          </a:p>
        </p:txBody>
      </p:sp>
      <p:sp>
        <p:nvSpPr>
          <p:cNvPr id="262" name="Google Shape;262;p4"/>
          <p:cNvSpPr txBox="1"/>
          <p:nvPr>
            <p:ph idx="4294967295" type="body"/>
          </p:nvPr>
        </p:nvSpPr>
        <p:spPr>
          <a:xfrm>
            <a:off x="-1066800" y="914400"/>
            <a:ext cx="7559675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r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3600">
                <a:solidFill>
                  <a:schemeClr val="accent1"/>
                </a:solidFill>
              </a:rPr>
              <a:t>370 Architecture</a:t>
            </a:r>
            <a:endParaRPr/>
          </a:p>
        </p:txBody>
      </p:sp>
      <p:pic>
        <p:nvPicPr>
          <p:cNvPr id="263" name="Google Shape;2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5029200"/>
            <a:ext cx="204377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0"/>
          <p:cNvSpPr txBox="1"/>
          <p:nvPr>
            <p:ph idx="4294967295" type="title"/>
          </p:nvPr>
        </p:nvSpPr>
        <p:spPr>
          <a:xfrm>
            <a:off x="0" y="332656"/>
            <a:ext cx="8077200" cy="99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Evolution of Intel Microprocessors</a:t>
            </a:r>
            <a:endParaRPr/>
          </a:p>
        </p:txBody>
      </p:sp>
      <p:sp>
        <p:nvSpPr>
          <p:cNvPr id="681" name="Google Shape;681;p40"/>
          <p:cNvSpPr/>
          <p:nvPr/>
        </p:nvSpPr>
        <p:spPr>
          <a:xfrm>
            <a:off x="2123728" y="5661248"/>
            <a:ext cx="50405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en-US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(c) 1990s Processors </a:t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82" name="Google Shape;68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00808"/>
            <a:ext cx="91440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4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"/>
          <p:cNvSpPr txBox="1"/>
          <p:nvPr>
            <p:ph idx="4294967295" type="title"/>
          </p:nvPr>
        </p:nvSpPr>
        <p:spPr>
          <a:xfrm>
            <a:off x="0" y="332656"/>
            <a:ext cx="8077200" cy="99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Evolution of Intel Microprocessors</a:t>
            </a:r>
            <a:endParaRPr/>
          </a:p>
        </p:txBody>
      </p:sp>
      <p:sp>
        <p:nvSpPr>
          <p:cNvPr id="691" name="Google Shape;691;p41"/>
          <p:cNvSpPr/>
          <p:nvPr/>
        </p:nvSpPr>
        <p:spPr>
          <a:xfrm>
            <a:off x="2123728" y="5805264"/>
            <a:ext cx="50405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en-US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(d) Recent Processors </a:t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92" name="Google Shape;69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68760"/>
            <a:ext cx="9144000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2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The Evolution of the Intel x86 Architecture </a:t>
            </a:r>
            <a:endParaRPr/>
          </a:p>
        </p:txBody>
      </p:sp>
      <p:sp>
        <p:nvSpPr>
          <p:cNvPr id="701" name="Google Shape;701;p42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Two processor families are the Intel x86 and the ARM architectures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Current x86 offerings represent the results of decades of design effort on complex instruction set computers (CISCs)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An alternative approach to processor design is the reduced instruction set computer (RISC)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ARM architecture is used in a wide variety of embedded systems and is one of the most powerful and best-designed RISC-based systems on the market</a:t>
            </a:r>
            <a:endParaRPr/>
          </a:p>
        </p:txBody>
      </p:sp>
      <p:sp>
        <p:nvSpPr>
          <p:cNvPr id="702" name="Google Shape;702;p4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3"/>
          <p:cNvSpPr txBox="1"/>
          <p:nvPr>
            <p:ph idx="4294967295" type="title"/>
          </p:nvPr>
        </p:nvSpPr>
        <p:spPr>
          <a:xfrm>
            <a:off x="323528" y="332656"/>
            <a:ext cx="7556500" cy="111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Highlights of the Evolution of the Intel Product Line:</a:t>
            </a:r>
            <a:endParaRPr/>
          </a:p>
        </p:txBody>
      </p:sp>
      <p:grpSp>
        <p:nvGrpSpPr>
          <p:cNvPr id="710" name="Google Shape;710;p43"/>
          <p:cNvGrpSpPr/>
          <p:nvPr/>
        </p:nvGrpSpPr>
        <p:grpSpPr>
          <a:xfrm>
            <a:off x="327463" y="1577465"/>
            <a:ext cx="8386829" cy="4827962"/>
            <a:chOff x="3935" y="92681"/>
            <a:chExt cx="8386829" cy="4827962"/>
          </a:xfrm>
        </p:grpSpPr>
        <p:sp>
          <p:nvSpPr>
            <p:cNvPr id="711" name="Google Shape;711;p43"/>
            <p:cNvSpPr/>
            <p:nvPr/>
          </p:nvSpPr>
          <p:spPr>
            <a:xfrm>
              <a:off x="3935" y="92681"/>
              <a:ext cx="1508422" cy="403021"/>
            </a:xfrm>
            <a:prstGeom prst="rect">
              <a:avLst/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3"/>
            <p:cNvSpPr txBox="1"/>
            <p:nvPr/>
          </p:nvSpPr>
          <p:spPr>
            <a:xfrm>
              <a:off x="3935" y="92681"/>
              <a:ext cx="1508422" cy="403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128000" spcFirstLastPara="1" rIns="128000" wrap="square" tIns="73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8080</a:t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3935" y="495703"/>
              <a:ext cx="1508422" cy="4424940"/>
            </a:xfrm>
            <a:prstGeom prst="rect">
              <a:avLst/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rgbClr val="D2CCD2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3"/>
            <p:cNvSpPr txBox="1"/>
            <p:nvPr/>
          </p:nvSpPr>
          <p:spPr>
            <a:xfrm>
              <a:off x="3935" y="495703"/>
              <a:ext cx="1508422" cy="4424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000" lIns="69325" spcFirstLastPara="1" rIns="92450" wrap="square" tIns="69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imes New Roman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World’s first general-purpose microprocessor</a:t>
              </a:r>
              <a:endPara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imes New Roman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8-bit machine, 8-bit data path to memory</a:t>
              </a:r>
              <a:endPara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imes New Roman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Was used in the first personal computer (Altair)</a:t>
              </a:r>
              <a:endPara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1723536" y="92681"/>
              <a:ext cx="1508422" cy="403021"/>
            </a:xfrm>
            <a:prstGeom prst="rect">
              <a:avLst/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3"/>
            <p:cNvSpPr txBox="1"/>
            <p:nvPr/>
          </p:nvSpPr>
          <p:spPr>
            <a:xfrm>
              <a:off x="1723536" y="92681"/>
              <a:ext cx="1508422" cy="403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128000" spcFirstLastPara="1" rIns="128000" wrap="square" tIns="73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8086</a:t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1723536" y="495703"/>
              <a:ext cx="1508422" cy="4424940"/>
            </a:xfrm>
            <a:prstGeom prst="rect">
              <a:avLst/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rgbClr val="D2CCD2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3"/>
            <p:cNvSpPr txBox="1"/>
            <p:nvPr/>
          </p:nvSpPr>
          <p:spPr>
            <a:xfrm>
              <a:off x="1723536" y="495703"/>
              <a:ext cx="1508422" cy="4424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000" lIns="69325" spcFirstLastPara="1" rIns="92450" wrap="square" tIns="69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imes New Roman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more powerful 16-bit machine</a:t>
              </a:r>
              <a:endPara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imes New Roman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Has an instruction cache, or queue, that prefetches a few instructions before they are executed</a:t>
              </a:r>
              <a:endPara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imes New Roman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first appearance of the x86 architecture</a:t>
              </a:r>
              <a:endPara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imes New Roman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8088 was a variant of this processor and used in IBM’s first personal computer (securing the success of Intel</a:t>
              </a:r>
              <a:endPara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3443138" y="92681"/>
              <a:ext cx="1508422" cy="403021"/>
            </a:xfrm>
            <a:prstGeom prst="rect">
              <a:avLst/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3"/>
            <p:cNvSpPr txBox="1"/>
            <p:nvPr/>
          </p:nvSpPr>
          <p:spPr>
            <a:xfrm>
              <a:off x="3443138" y="92681"/>
              <a:ext cx="1508422" cy="403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128000" spcFirstLastPara="1" rIns="128000" wrap="square" tIns="73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80286</a:t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3443138" y="495703"/>
              <a:ext cx="1508422" cy="4424940"/>
            </a:xfrm>
            <a:prstGeom prst="rect">
              <a:avLst/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rgbClr val="D2CCD2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3"/>
            <p:cNvSpPr txBox="1"/>
            <p:nvPr/>
          </p:nvSpPr>
          <p:spPr>
            <a:xfrm>
              <a:off x="3443138" y="495703"/>
              <a:ext cx="1508422" cy="4424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000" lIns="69325" spcFirstLastPara="1" rIns="92450" wrap="square" tIns="69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imes New Roman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Extension of the 8086 enabling addressing a 16-MB memory instead of just 1MB</a:t>
              </a:r>
              <a:endPara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3" name="Google Shape;723;p43"/>
            <p:cNvSpPr/>
            <p:nvPr/>
          </p:nvSpPr>
          <p:spPr>
            <a:xfrm>
              <a:off x="5162740" y="92681"/>
              <a:ext cx="1508422" cy="403021"/>
            </a:xfrm>
            <a:prstGeom prst="rect">
              <a:avLst/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3"/>
            <p:cNvSpPr txBox="1"/>
            <p:nvPr/>
          </p:nvSpPr>
          <p:spPr>
            <a:xfrm>
              <a:off x="5162740" y="92681"/>
              <a:ext cx="1508422" cy="403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128000" spcFirstLastPara="1" rIns="128000" wrap="square" tIns="73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80386</a:t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5" name="Google Shape;725;p43"/>
            <p:cNvSpPr/>
            <p:nvPr/>
          </p:nvSpPr>
          <p:spPr>
            <a:xfrm>
              <a:off x="5162740" y="495703"/>
              <a:ext cx="1508422" cy="4424940"/>
            </a:xfrm>
            <a:prstGeom prst="rect">
              <a:avLst/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rgbClr val="D2CCD2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3"/>
            <p:cNvSpPr txBox="1"/>
            <p:nvPr/>
          </p:nvSpPr>
          <p:spPr>
            <a:xfrm>
              <a:off x="5162740" y="495703"/>
              <a:ext cx="1508422" cy="4424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000" lIns="69325" spcFirstLastPara="1" rIns="92450" wrap="square" tIns="69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imes New Roman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Intel’s first 32-bit machine</a:t>
              </a:r>
              <a:endPara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imes New Roman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First Intel processor to support multitasking</a:t>
              </a:r>
              <a:endPara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6882342" y="92681"/>
              <a:ext cx="1508422" cy="403021"/>
            </a:xfrm>
            <a:prstGeom prst="rect">
              <a:avLst/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3"/>
            <p:cNvSpPr txBox="1"/>
            <p:nvPr/>
          </p:nvSpPr>
          <p:spPr>
            <a:xfrm>
              <a:off x="6882342" y="92681"/>
              <a:ext cx="1508422" cy="403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128000" spcFirstLastPara="1" rIns="128000" wrap="square" tIns="73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80486</a:t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6882342" y="495703"/>
              <a:ext cx="1508422" cy="4424940"/>
            </a:xfrm>
            <a:prstGeom prst="rect">
              <a:avLst/>
            </a:prstGeom>
            <a:solidFill>
              <a:srgbClr val="D2CCD2">
                <a:alpha val="89803"/>
              </a:srgbClr>
            </a:solidFill>
            <a:ln cap="flat" cmpd="sng" w="12700">
              <a:solidFill>
                <a:srgbClr val="D2CCD2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3"/>
            <p:cNvSpPr txBox="1"/>
            <p:nvPr/>
          </p:nvSpPr>
          <p:spPr>
            <a:xfrm>
              <a:off x="6882342" y="495703"/>
              <a:ext cx="1508422" cy="4424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000" lIns="69325" spcFirstLastPara="1" rIns="92450" wrap="square" tIns="69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imes New Roman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Introduced the use of much more sophisticated and powerful cache technology and sophisticated instruction pipelining</a:t>
              </a:r>
              <a:endPara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imes New Roman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Also offered a built-in math coprocessor</a:t>
              </a:r>
              <a:endPara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31" name="Google Shape;731;p4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4"/>
          <p:cNvSpPr txBox="1"/>
          <p:nvPr>
            <p:ph idx="4294967295" type="title"/>
          </p:nvPr>
        </p:nvSpPr>
        <p:spPr>
          <a:xfrm>
            <a:off x="107504" y="0"/>
            <a:ext cx="7556500" cy="111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Highlights of the Evolution of the Intel Product Line:</a:t>
            </a:r>
            <a:endParaRPr/>
          </a:p>
        </p:txBody>
      </p:sp>
      <p:grpSp>
        <p:nvGrpSpPr>
          <p:cNvPr id="739" name="Google Shape;739;p44"/>
          <p:cNvGrpSpPr/>
          <p:nvPr/>
        </p:nvGrpSpPr>
        <p:grpSpPr>
          <a:xfrm>
            <a:off x="92830" y="1254011"/>
            <a:ext cx="9036496" cy="5207551"/>
            <a:chOff x="0" y="72006"/>
            <a:chExt cx="9036496" cy="5207551"/>
          </a:xfrm>
        </p:grpSpPr>
        <p:sp>
          <p:nvSpPr>
            <p:cNvPr id="740" name="Google Shape;740;p44"/>
            <p:cNvSpPr/>
            <p:nvPr/>
          </p:nvSpPr>
          <p:spPr>
            <a:xfrm>
              <a:off x="0" y="246900"/>
              <a:ext cx="9036496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00C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4"/>
            <p:cNvSpPr txBox="1"/>
            <p:nvPr/>
          </p:nvSpPr>
          <p:spPr>
            <a:xfrm>
              <a:off x="0" y="246900"/>
              <a:ext cx="9036496" cy="4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5325" lIns="701325" spcFirstLastPara="1" rIns="70132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Intel introduced the use of superscalar techniques, which allow multiple instructions to execute in parallel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0" y="72006"/>
              <a:ext cx="6325547" cy="236160"/>
            </a:xfrm>
            <a:prstGeom prst="roundRect">
              <a:avLst>
                <a:gd fmla="val 16667" name="adj"/>
              </a:avLst>
            </a:prstGeom>
            <a:solidFill>
              <a:srgbClr val="300C4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4"/>
            <p:cNvSpPr txBox="1"/>
            <p:nvPr/>
          </p:nvSpPr>
          <p:spPr>
            <a:xfrm>
              <a:off x="11528" y="83534"/>
              <a:ext cx="6302491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39075" spcFirstLastPara="1" rIns="239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Pentium</a:t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0" y="836579"/>
              <a:ext cx="9036496" cy="592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C15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4"/>
            <p:cNvSpPr txBox="1"/>
            <p:nvPr/>
          </p:nvSpPr>
          <p:spPr>
            <a:xfrm>
              <a:off x="0" y="836579"/>
              <a:ext cx="9036496" cy="59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5325" lIns="701325" spcFirstLastPara="1" rIns="70132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Continued the move into superscalar organization with aggressive use of register renaming, branch prediction, data flow analysis, and speculative execution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451824" y="718500"/>
              <a:ext cx="6325547" cy="236160"/>
            </a:xfrm>
            <a:prstGeom prst="roundRect">
              <a:avLst>
                <a:gd fmla="val 16667" name="adj"/>
              </a:avLst>
            </a:prstGeom>
            <a:solidFill>
              <a:srgbClr val="3C155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4"/>
            <p:cNvSpPr txBox="1"/>
            <p:nvPr/>
          </p:nvSpPr>
          <p:spPr>
            <a:xfrm>
              <a:off x="463352" y="730028"/>
              <a:ext cx="6302491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39075" spcFirstLastPara="1" rIns="239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Pentium Pro</a:t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0" y="1590060"/>
              <a:ext cx="9036496" cy="592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4320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4"/>
            <p:cNvSpPr txBox="1"/>
            <p:nvPr/>
          </p:nvSpPr>
          <p:spPr>
            <a:xfrm>
              <a:off x="0" y="1590060"/>
              <a:ext cx="9036496" cy="59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5325" lIns="701325" spcFirstLastPara="1" rIns="70132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Incorporated Intel MMX technology, which is designed specifically to process video, audio, and graphics data efficiently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451824" y="1471980"/>
              <a:ext cx="6325547" cy="236160"/>
            </a:xfrm>
            <a:prstGeom prst="roundRect">
              <a:avLst>
                <a:gd fmla="val 16667" name="adj"/>
              </a:avLst>
            </a:prstGeom>
            <a:solidFill>
              <a:srgbClr val="43206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4"/>
            <p:cNvSpPr txBox="1"/>
            <p:nvPr/>
          </p:nvSpPr>
          <p:spPr>
            <a:xfrm>
              <a:off x="463352" y="1483508"/>
              <a:ext cx="6302491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39075" spcFirstLastPara="1" rIns="239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Pentium II</a:t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2" name="Google Shape;752;p44"/>
            <p:cNvSpPr/>
            <p:nvPr/>
          </p:nvSpPr>
          <p:spPr>
            <a:xfrm>
              <a:off x="0" y="2343540"/>
              <a:ext cx="9036496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492E7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4"/>
            <p:cNvSpPr txBox="1"/>
            <p:nvPr/>
          </p:nvSpPr>
          <p:spPr>
            <a:xfrm>
              <a:off x="0" y="2343540"/>
              <a:ext cx="9036496" cy="5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701325" spcFirstLastPara="1" rIns="701325" wrap="square" tIns="16660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Incorporated additional floating-point instructions</a:t>
              </a:r>
              <a:endPara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Streaming SIMD Extensions (SSE)</a:t>
              </a:r>
              <a:endPara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451824" y="2225460"/>
              <a:ext cx="6325547" cy="236160"/>
            </a:xfrm>
            <a:prstGeom prst="roundRect">
              <a:avLst>
                <a:gd fmla="val 16667" name="adj"/>
              </a:avLst>
            </a:prstGeom>
            <a:solidFill>
              <a:srgbClr val="492E7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4"/>
            <p:cNvSpPr txBox="1"/>
            <p:nvPr/>
          </p:nvSpPr>
          <p:spPr>
            <a:xfrm>
              <a:off x="463352" y="2236988"/>
              <a:ext cx="6302491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39075" spcFirstLastPara="1" rIns="239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Pentium III</a:t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6" name="Google Shape;756;p44"/>
            <p:cNvSpPr/>
            <p:nvPr/>
          </p:nvSpPr>
          <p:spPr>
            <a:xfrm>
              <a:off x="0" y="3084420"/>
              <a:ext cx="9036496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4E3D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4"/>
            <p:cNvSpPr txBox="1"/>
            <p:nvPr/>
          </p:nvSpPr>
          <p:spPr>
            <a:xfrm>
              <a:off x="0" y="3084420"/>
              <a:ext cx="9036496" cy="4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5325" lIns="701325" spcFirstLastPara="1" rIns="70132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Includes additional floating-point and other enhancements for multimedia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451824" y="2966340"/>
              <a:ext cx="6325547" cy="236160"/>
            </a:xfrm>
            <a:prstGeom prst="roundRect">
              <a:avLst>
                <a:gd fmla="val 16667" name="adj"/>
              </a:avLst>
            </a:prstGeom>
            <a:solidFill>
              <a:srgbClr val="4E3D8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4"/>
            <p:cNvSpPr txBox="1"/>
            <p:nvPr/>
          </p:nvSpPr>
          <p:spPr>
            <a:xfrm>
              <a:off x="463352" y="2977868"/>
              <a:ext cx="6302491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39075" spcFirstLastPara="1" rIns="239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Pentium 4</a:t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0" name="Google Shape;760;p44"/>
            <p:cNvSpPr/>
            <p:nvPr/>
          </p:nvSpPr>
          <p:spPr>
            <a:xfrm>
              <a:off x="0" y="3674100"/>
              <a:ext cx="9036496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574F9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4"/>
            <p:cNvSpPr txBox="1"/>
            <p:nvPr/>
          </p:nvSpPr>
          <p:spPr>
            <a:xfrm>
              <a:off x="0" y="3674100"/>
              <a:ext cx="9036496" cy="4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5325" lIns="701325" spcFirstLastPara="1" rIns="70132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First Intel x86 micro-core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2" name="Google Shape;762;p44"/>
            <p:cNvSpPr/>
            <p:nvPr/>
          </p:nvSpPr>
          <p:spPr>
            <a:xfrm>
              <a:off x="37356" y="3528391"/>
              <a:ext cx="6325547" cy="236160"/>
            </a:xfrm>
            <a:prstGeom prst="roundRect">
              <a:avLst>
                <a:gd fmla="val 16667" name="adj"/>
              </a:avLst>
            </a:prstGeom>
            <a:solidFill>
              <a:srgbClr val="574F9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4"/>
            <p:cNvSpPr txBox="1"/>
            <p:nvPr/>
          </p:nvSpPr>
          <p:spPr>
            <a:xfrm>
              <a:off x="48884" y="3539919"/>
              <a:ext cx="6302491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39075" spcFirstLastPara="1" rIns="239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Core</a:t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0" y="4271557"/>
              <a:ext cx="9036496" cy="1008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6363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4"/>
            <p:cNvSpPr txBox="1"/>
            <p:nvPr/>
          </p:nvSpPr>
          <p:spPr>
            <a:xfrm>
              <a:off x="0" y="4271557"/>
              <a:ext cx="9036496" cy="10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5325" lIns="701325" spcFirstLastPara="1" rIns="70132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Extends the Core architecture to 64 bits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Core 2 Quad provides four cores on a single chip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More recent Core offerings have up to 10 cores per chip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 important addition to the architecture was the Advanced Vector Extensions instruction set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451824" y="4145700"/>
              <a:ext cx="6325547" cy="236160"/>
            </a:xfrm>
            <a:prstGeom prst="roundRect">
              <a:avLst>
                <a:gd fmla="val 16667" name="adj"/>
              </a:avLst>
            </a:prstGeom>
            <a:solidFill>
              <a:srgbClr val="6363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4"/>
            <p:cNvSpPr txBox="1"/>
            <p:nvPr/>
          </p:nvSpPr>
          <p:spPr>
            <a:xfrm>
              <a:off x="463352" y="4157228"/>
              <a:ext cx="6302491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39075" spcFirstLastPara="1" rIns="239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Core 2</a:t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68" name="Google Shape;768;p44"/>
          <p:cNvSpPr txBox="1"/>
          <p:nvPr>
            <p:ph idx="11" type="ftr"/>
          </p:nvPr>
        </p:nvSpPr>
        <p:spPr>
          <a:xfrm>
            <a:off x="107504" y="649287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5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Embedded Systems</a:t>
            </a:r>
            <a:endParaRPr/>
          </a:p>
        </p:txBody>
      </p:sp>
      <p:sp>
        <p:nvSpPr>
          <p:cNvPr id="776" name="Google Shape;776;p45"/>
          <p:cNvSpPr txBox="1"/>
          <p:nvPr>
            <p:ph idx="1" type="body"/>
          </p:nvPr>
        </p:nvSpPr>
        <p:spPr>
          <a:xfrm>
            <a:off x="467545" y="1412776"/>
            <a:ext cx="6840760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The use of electronics and software within a product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Billions of computer systems are produced each year that are embedded within larger devices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Today many devices that use electric power have an embedded computing system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Often embedded systems are tightly coupled to their environment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This can give rise to real-time constraints imposed by the need to interact with the environment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Constraints such as required speeds of motion, required precision of measurement, and required time durations, dictate the timing of software operations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If multiple activities must be managed simultaneously this imposes more complex real-time constraints</a:t>
            </a:r>
            <a:endParaRPr/>
          </a:p>
          <a:p>
            <a:pPr indent="-133350" lvl="0" marL="228600" rtl="0" algn="l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777" name="Google Shape;77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2060848"/>
            <a:ext cx="864097" cy="92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088" y="0"/>
            <a:ext cx="969571" cy="126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2280" y="836712"/>
            <a:ext cx="560558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780460">
            <a:off x="7735919" y="4747622"/>
            <a:ext cx="919987" cy="70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12360" y="2924944"/>
            <a:ext cx="1162867" cy="151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66491" y="5733256"/>
            <a:ext cx="1577509" cy="1130548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5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4.pdf" id="790" name="Google Shape;790;p46"/>
          <p:cNvPicPr preferRelativeResize="0"/>
          <p:nvPr/>
        </p:nvPicPr>
        <p:blipFill rotWithShape="1">
          <a:blip r:embed="rId3">
            <a:alphaModFix/>
          </a:blip>
          <a:srcRect b="14659" l="0" r="0" t="10031"/>
          <a:stretch/>
        </p:blipFill>
        <p:spPr>
          <a:xfrm>
            <a:off x="899592" y="-171400"/>
            <a:ext cx="6984775" cy="6807239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4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7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The Internet of Things (IoT)</a:t>
            </a:r>
            <a:endParaRPr/>
          </a:p>
        </p:txBody>
      </p:sp>
      <p:sp>
        <p:nvSpPr>
          <p:cNvPr id="799" name="Google Shape;799;p47"/>
          <p:cNvSpPr txBox="1"/>
          <p:nvPr>
            <p:ph idx="1" type="body"/>
          </p:nvPr>
        </p:nvSpPr>
        <p:spPr>
          <a:xfrm>
            <a:off x="467544" y="1340768"/>
            <a:ext cx="7556313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Term that refers to the expanding interconnection of smart devices, ranging from appliances to tiny sensors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Is primarily driven by deeply embedded devices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Generations of deployment culminating in the IoT: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Information technology (IT)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PCs, servers, routers, firewalls, and so on, bought as IT devices by enterprise IT people and primarily using wired connectivity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Operational technology (OT)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Machines/appliances with embedded IT built by non-IT companies, such as medical machinery, SCADA, process control, and kiosks, bought as appliances by enterprise OT people and primarily using wired connectivity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Personal technology 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Smartphones, tablets, and eBook readers bought as IT devices by consumers exclusively using wireless connectivity and often multiple forms of wireless connectivity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Sensor/actuator technology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Single-purpose devices bought by consumers, IT, and OT people exclusively using wireless connectivity, generally of a single form, as part of larger systems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Char char="■"/>
            </a:pPr>
            <a:r>
              <a:rPr lang="en-US" sz="2000"/>
              <a:t>It is the fourth generation that is usually thought of as the IoT and it is marked by the use of billions of embedded devices</a:t>
            </a:r>
            <a:endParaRPr/>
          </a:p>
        </p:txBody>
      </p:sp>
      <p:sp>
        <p:nvSpPr>
          <p:cNvPr id="800" name="Google Shape;800;p4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8"/>
          <p:cNvSpPr txBox="1"/>
          <p:nvPr>
            <p:ph idx="1" type="body"/>
          </p:nvPr>
        </p:nvSpPr>
        <p:spPr>
          <a:xfrm>
            <a:off x="539552" y="2132856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There are two general approaches to developing an embedded operating system (OS):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Take an existing OS and adapt it for the embedded application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Design and implement an OS intended solely for embedded use</a:t>
            </a:r>
            <a:endParaRPr/>
          </a:p>
        </p:txBody>
      </p:sp>
      <p:sp>
        <p:nvSpPr>
          <p:cNvPr id="808" name="Google Shape;808;p48"/>
          <p:cNvSpPr txBox="1"/>
          <p:nvPr>
            <p:ph idx="2" type="body"/>
          </p:nvPr>
        </p:nvSpPr>
        <p:spPr>
          <a:xfrm>
            <a:off x="4355976" y="2132856"/>
            <a:ext cx="3772522" cy="432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 sz="2100"/>
              <a:t>Application processors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Defined by the processor’s ability to execute complex operating systems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General-purpose in nature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An example is the smartphone – the embedded system is designed to support numerous apps and perform a wide variety of functions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 sz="2100"/>
              <a:t>Dedicated processor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Is dedicated to one or a small number of specific tasks required by the host device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Because such an embedded system is dedicated to a specific task or tasks, the processor and associated components can be engineered to reduce size and cost</a:t>
            </a:r>
            <a:endParaRPr/>
          </a:p>
        </p:txBody>
      </p:sp>
      <p:sp>
        <p:nvSpPr>
          <p:cNvPr id="809" name="Google Shape;809;p48"/>
          <p:cNvSpPr txBox="1"/>
          <p:nvPr>
            <p:ph idx="3" type="body"/>
          </p:nvPr>
        </p:nvSpPr>
        <p:spPr>
          <a:xfrm>
            <a:off x="539552" y="332656"/>
            <a:ext cx="3657600" cy="16288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/>
              <a:t>Embedded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/>
              <a:t>Operating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/>
              <a:t>Systems</a:t>
            </a:r>
            <a:endParaRPr/>
          </a:p>
        </p:txBody>
      </p:sp>
      <p:sp>
        <p:nvSpPr>
          <p:cNvPr id="810" name="Google Shape;810;p48"/>
          <p:cNvSpPr txBox="1"/>
          <p:nvPr>
            <p:ph idx="4" type="body"/>
          </p:nvPr>
        </p:nvSpPr>
        <p:spPr>
          <a:xfrm>
            <a:off x="4355976" y="332656"/>
            <a:ext cx="3657600" cy="1628872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>
                <a:solidFill>
                  <a:srgbClr val="321933"/>
                </a:solidFill>
              </a:rPr>
              <a:t>Application Processors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>
                <a:solidFill>
                  <a:srgbClr val="321933"/>
                </a:solidFill>
              </a:rPr>
              <a:t>versus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>
                <a:solidFill>
                  <a:srgbClr val="321933"/>
                </a:solidFill>
              </a:rPr>
              <a:t>Dedicated Processors</a:t>
            </a:r>
            <a:endParaRPr>
              <a:solidFill>
                <a:srgbClr val="321933"/>
              </a:solidFill>
            </a:endParaRPr>
          </a:p>
        </p:txBody>
      </p:sp>
      <p:sp>
        <p:nvSpPr>
          <p:cNvPr id="811" name="Google Shape;811;p4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5.pdf" id="818" name="Google Shape;818;p49"/>
          <p:cNvPicPr preferRelativeResize="0"/>
          <p:nvPr/>
        </p:nvPicPr>
        <p:blipFill rotWithShape="1">
          <a:blip r:embed="rId3">
            <a:alphaModFix/>
          </a:blip>
          <a:srcRect b="26852" l="0" r="0" t="10493"/>
          <a:stretch/>
        </p:blipFill>
        <p:spPr>
          <a:xfrm>
            <a:off x="323528" y="-177051"/>
            <a:ext cx="8676456" cy="7035051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49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Structure and Function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2" name="Google Shape;272;p5"/>
          <p:cNvSpPr txBox="1"/>
          <p:nvPr>
            <p:ph idx="1" type="body"/>
          </p:nvPr>
        </p:nvSpPr>
        <p:spPr>
          <a:xfrm>
            <a:off x="685800" y="1981200"/>
            <a:ext cx="3657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Hierarchical system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Set of interrelated subsystems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Hierarchical nature of complex systems is essential to both their design and their description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Designer need only deal with a particular level of the system at a time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Concerned with structure and function at each level</a:t>
            </a:r>
            <a:endParaRPr/>
          </a:p>
        </p:txBody>
      </p:sp>
      <p:sp>
        <p:nvSpPr>
          <p:cNvPr id="273" name="Google Shape;273;p5"/>
          <p:cNvSpPr txBox="1"/>
          <p:nvPr>
            <p:ph idx="2" type="body"/>
          </p:nvPr>
        </p:nvSpPr>
        <p:spPr>
          <a:xfrm>
            <a:off x="4876800" y="2133600"/>
            <a:ext cx="36576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Structure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The way in which components relate to each other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Function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The operation of individual components as part of the structure</a:t>
            </a:r>
            <a:endParaRPr/>
          </a:p>
        </p:txBody>
      </p:sp>
      <p:pic>
        <p:nvPicPr>
          <p:cNvPr id="274" name="Google Shape;2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5181600"/>
            <a:ext cx="1371600" cy="1450731"/>
          </a:xfrm>
          <a:prstGeom prst="rect">
            <a:avLst/>
          </a:prstGeom>
          <a:solidFill>
            <a:srgbClr val="6666CC"/>
          </a:solidFill>
          <a:ln>
            <a:noFill/>
          </a:ln>
        </p:spPr>
      </p:pic>
      <p:sp>
        <p:nvSpPr>
          <p:cNvPr id="275" name="Google Shape;275;p5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Deeply Embedded Systems</a:t>
            </a:r>
            <a:endParaRPr/>
          </a:p>
        </p:txBody>
      </p:sp>
      <p:sp>
        <p:nvSpPr>
          <p:cNvPr id="827" name="Google Shape;827;p50"/>
          <p:cNvSpPr txBox="1"/>
          <p:nvPr>
            <p:ph idx="1" type="body"/>
          </p:nvPr>
        </p:nvSpPr>
        <p:spPr>
          <a:xfrm>
            <a:off x="467544" y="1484784"/>
            <a:ext cx="7556313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Subset of embedded systems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Has a processor whose behavior is difficult to observe both by the programmer and the user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Uses a microcontroller rather than a microprocessor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Is not programmable once the program logic for the device has been burned into ROM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Has no interaction with a user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Dedicated, single-purpose devices that detect something in the environment, perform a basic level of processing, and then do something with the results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Often have wireless capability and appear in networked configurations, such as networks of sensors deployed over a large area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Typically have extreme resource constraints in terms of memory, processor size, time, and power consumption</a:t>
            </a:r>
            <a:endParaRPr/>
          </a:p>
        </p:txBody>
      </p:sp>
      <p:sp>
        <p:nvSpPr>
          <p:cNvPr id="828" name="Google Shape;828;p5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51"/>
          <p:cNvSpPr txBox="1"/>
          <p:nvPr>
            <p:ph idx="4294967295" type="title"/>
          </p:nvPr>
        </p:nvSpPr>
        <p:spPr>
          <a:xfrm>
            <a:off x="-900608" y="260648"/>
            <a:ext cx="4752528" cy="111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ARM </a:t>
            </a:r>
            <a:endParaRPr/>
          </a:p>
        </p:txBody>
      </p:sp>
      <p:grpSp>
        <p:nvGrpSpPr>
          <p:cNvPr id="836" name="Google Shape;836;p51"/>
          <p:cNvGrpSpPr/>
          <p:nvPr/>
        </p:nvGrpSpPr>
        <p:grpSpPr>
          <a:xfrm>
            <a:off x="338838" y="1369621"/>
            <a:ext cx="8172399" cy="4916425"/>
            <a:chOff x="0" y="12985"/>
            <a:chExt cx="8172399" cy="4916425"/>
          </a:xfrm>
        </p:grpSpPr>
        <p:sp>
          <p:nvSpPr>
            <p:cNvPr id="837" name="Google Shape;837;p51"/>
            <p:cNvSpPr/>
            <p:nvPr/>
          </p:nvSpPr>
          <p:spPr>
            <a:xfrm>
              <a:off x="0" y="12985"/>
              <a:ext cx="4903440" cy="4903440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2436903" y="25970"/>
              <a:ext cx="5720679" cy="490344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1"/>
            <p:cNvSpPr txBox="1"/>
            <p:nvPr/>
          </p:nvSpPr>
          <p:spPr>
            <a:xfrm>
              <a:off x="2436903" y="25970"/>
              <a:ext cx="5720679" cy="784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Refers to a processor architecture that has evolved from RISC design principles and is used in embedded systems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514861" y="797535"/>
              <a:ext cx="3873717" cy="3873717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2451720" y="797535"/>
              <a:ext cx="5720679" cy="387371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1"/>
            <p:cNvSpPr txBox="1"/>
            <p:nvPr/>
          </p:nvSpPr>
          <p:spPr>
            <a:xfrm>
              <a:off x="2451720" y="797535"/>
              <a:ext cx="5720679" cy="784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Family of RISC-based microprocessors and microcontrollers designed by ARM Holdings, Cambridge, England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1029722" y="1582086"/>
              <a:ext cx="2843995" cy="2843995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2451720" y="1582086"/>
              <a:ext cx="5720679" cy="284399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1"/>
            <p:cNvSpPr txBox="1"/>
            <p:nvPr/>
          </p:nvSpPr>
          <p:spPr>
            <a:xfrm>
              <a:off x="2451720" y="1582086"/>
              <a:ext cx="5720679" cy="784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Chips are high-speed processors that are known for their small die size and low power requirements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1544583" y="2366636"/>
              <a:ext cx="1814272" cy="1814272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2451720" y="2366636"/>
              <a:ext cx="5720679" cy="181427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1"/>
            <p:cNvSpPr txBox="1"/>
            <p:nvPr/>
          </p:nvSpPr>
          <p:spPr>
            <a:xfrm>
              <a:off x="2451720" y="2366636"/>
              <a:ext cx="5720679" cy="784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Probably the most widely used embedded processor architecture and indeed the most widely used processor architecture of any kind in the world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2059444" y="3151187"/>
              <a:ext cx="784550" cy="784550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2451720" y="3151187"/>
              <a:ext cx="5720679" cy="7845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1"/>
            <p:cNvSpPr txBox="1"/>
            <p:nvPr/>
          </p:nvSpPr>
          <p:spPr>
            <a:xfrm>
              <a:off x="2451720" y="3151187"/>
              <a:ext cx="5720679" cy="784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Acorn RISC Machine/Advanced RISC Machine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52" name="Google Shape;852;p5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2"/>
          <p:cNvSpPr txBox="1"/>
          <p:nvPr>
            <p:ph type="title"/>
          </p:nvPr>
        </p:nvSpPr>
        <p:spPr>
          <a:xfrm>
            <a:off x="971600" y="980728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ARM Products</a:t>
            </a:r>
            <a:endParaRPr/>
          </a:p>
        </p:txBody>
      </p:sp>
      <p:grpSp>
        <p:nvGrpSpPr>
          <p:cNvPr id="860" name="Google Shape;860;p52"/>
          <p:cNvGrpSpPr/>
          <p:nvPr/>
        </p:nvGrpSpPr>
        <p:grpSpPr>
          <a:xfrm>
            <a:off x="500004" y="2363591"/>
            <a:ext cx="7553253" cy="3380178"/>
            <a:chOff x="1530" y="382391"/>
            <a:chExt cx="7553253" cy="3380178"/>
          </a:xfrm>
        </p:grpSpPr>
        <p:sp>
          <p:nvSpPr>
            <p:cNvPr id="861" name="Google Shape;861;p52"/>
            <p:cNvSpPr/>
            <p:nvPr/>
          </p:nvSpPr>
          <p:spPr>
            <a:xfrm rot="5400000">
              <a:off x="470642" y="1199350"/>
              <a:ext cx="1413037" cy="2351262"/>
            </a:xfrm>
            <a:prstGeom prst="corner">
              <a:avLst>
                <a:gd fmla="val 16120" name="adj1"/>
                <a:gd fmla="val 16110" name="adj2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2"/>
            <p:cNvSpPr/>
            <p:nvPr/>
          </p:nvSpPr>
          <p:spPr>
            <a:xfrm>
              <a:off x="234771" y="1901871"/>
              <a:ext cx="2122732" cy="1860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2"/>
            <p:cNvSpPr txBox="1"/>
            <p:nvPr/>
          </p:nvSpPr>
          <p:spPr>
            <a:xfrm>
              <a:off x="234771" y="1901871"/>
              <a:ext cx="2122732" cy="1860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Cortex-A/Cortex-A50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4" name="Google Shape;864;p52"/>
            <p:cNvSpPr/>
            <p:nvPr/>
          </p:nvSpPr>
          <p:spPr>
            <a:xfrm>
              <a:off x="1956988" y="1026248"/>
              <a:ext cx="400515" cy="400515"/>
            </a:xfrm>
            <a:prstGeom prst="triangle">
              <a:avLst>
                <a:gd fmla="val 100000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2"/>
            <p:cNvSpPr/>
            <p:nvPr/>
          </p:nvSpPr>
          <p:spPr>
            <a:xfrm rot="5400000">
              <a:off x="3069281" y="556314"/>
              <a:ext cx="1413037" cy="2351262"/>
            </a:xfrm>
            <a:prstGeom prst="corner">
              <a:avLst>
                <a:gd fmla="val 16120" name="adj1"/>
                <a:gd fmla="val 16110" name="adj2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2"/>
            <p:cNvSpPr/>
            <p:nvPr/>
          </p:nvSpPr>
          <p:spPr>
            <a:xfrm>
              <a:off x="2833410" y="1258835"/>
              <a:ext cx="2122732" cy="1860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2"/>
            <p:cNvSpPr txBox="1"/>
            <p:nvPr/>
          </p:nvSpPr>
          <p:spPr>
            <a:xfrm>
              <a:off x="2833410" y="1258835"/>
              <a:ext cx="2122732" cy="1860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Cortex-R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8" name="Google Shape;868;p52"/>
            <p:cNvSpPr/>
            <p:nvPr/>
          </p:nvSpPr>
          <p:spPr>
            <a:xfrm>
              <a:off x="4555628" y="383212"/>
              <a:ext cx="400515" cy="400515"/>
            </a:xfrm>
            <a:prstGeom prst="triangle">
              <a:avLst>
                <a:gd fmla="val 100000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2"/>
            <p:cNvSpPr/>
            <p:nvPr/>
          </p:nvSpPr>
          <p:spPr>
            <a:xfrm rot="5400000">
              <a:off x="5667921" y="-86721"/>
              <a:ext cx="1413037" cy="2351262"/>
            </a:xfrm>
            <a:prstGeom prst="corner">
              <a:avLst>
                <a:gd fmla="val 16120" name="adj1"/>
                <a:gd fmla="val 16110" name="adj2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2"/>
            <p:cNvSpPr/>
            <p:nvPr/>
          </p:nvSpPr>
          <p:spPr>
            <a:xfrm>
              <a:off x="5432050" y="615799"/>
              <a:ext cx="2122732" cy="1860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2"/>
            <p:cNvSpPr txBox="1"/>
            <p:nvPr/>
          </p:nvSpPr>
          <p:spPr>
            <a:xfrm>
              <a:off x="5432050" y="615799"/>
              <a:ext cx="2122732" cy="1860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Cortex-M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Cortex-M0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Cortex-M0+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Cortex-M3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Cortex-M4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72" name="Google Shape;872;p5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6.pdf" id="879" name="Google Shape;87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0"/>
            <a:ext cx="5153596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53"/>
          <p:cNvSpPr txBox="1"/>
          <p:nvPr>
            <p:ph idx="11" type="ftr"/>
          </p:nvPr>
        </p:nvSpPr>
        <p:spPr>
          <a:xfrm>
            <a:off x="179512" y="649287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54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Cloud Computing</a:t>
            </a:r>
            <a:endParaRPr/>
          </a:p>
        </p:txBody>
      </p:sp>
      <p:sp>
        <p:nvSpPr>
          <p:cNvPr id="888" name="Google Shape;888;p54"/>
          <p:cNvSpPr txBox="1"/>
          <p:nvPr>
            <p:ph idx="1" type="body"/>
          </p:nvPr>
        </p:nvSpPr>
        <p:spPr>
          <a:xfrm>
            <a:off x="539552" y="1772816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NIST defines cloud computing as: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rPr lang="en-US"/>
              <a:t>	“A model for enabling ubiquitous, convenient, 		on-demand network access to a shared pool of 	configurable computing resources that can be                  	rapidly 	provisioned and released with minimal          	management effort or service provider interaction.”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You get economies of scale, professional network management, and professional security management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The individual or company only needs to pay for the storage capacity and services they need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Cloud provider takes care of security</a:t>
            </a:r>
            <a:endParaRPr/>
          </a:p>
        </p:txBody>
      </p:sp>
      <p:pic>
        <p:nvPicPr>
          <p:cNvPr id="889" name="Google Shape;88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0272" y="19720"/>
            <a:ext cx="2116460" cy="2169372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5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5"/>
          <p:cNvSpPr txBox="1"/>
          <p:nvPr>
            <p:ph idx="4294967295" type="title"/>
          </p:nvPr>
        </p:nvSpPr>
        <p:spPr>
          <a:xfrm>
            <a:off x="323528" y="260648"/>
            <a:ext cx="7556500" cy="111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Cloud Networking</a:t>
            </a:r>
            <a:endParaRPr/>
          </a:p>
        </p:txBody>
      </p:sp>
      <p:sp>
        <p:nvSpPr>
          <p:cNvPr id="898" name="Google Shape;898;p55"/>
          <p:cNvSpPr txBox="1"/>
          <p:nvPr>
            <p:ph idx="4294967295" type="body"/>
          </p:nvPr>
        </p:nvSpPr>
        <p:spPr>
          <a:xfrm>
            <a:off x="323528" y="1124744"/>
            <a:ext cx="7556500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Refers to the networks and network management functionality that must be in place to enable cloud computing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One example is the provisioning of high-performance and/or high-reliability networking between the provider and subscriber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The collection of network capabilities required to access a cloud, including making use of specialized services over the Internet, linking enterprise data center to a cloud, and using firewalls and other network security devices at critical points to enforce access security policies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 sz="36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-US" sz="36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Cloud Storage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Subset of cloud computing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Consists of database storage and database applications hosted remotely on cloud servers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Enables small businesses and individual users to take advantage of data storage that scales with their needs and to take advantage of a variety of database applications without having to buy, maintain, and manage the storage assets</a:t>
            </a:r>
            <a:endParaRPr/>
          </a:p>
        </p:txBody>
      </p:sp>
      <p:sp>
        <p:nvSpPr>
          <p:cNvPr id="899" name="Google Shape;899;p55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7.pdf" id="906" name="Google Shape;906;p56"/>
          <p:cNvPicPr preferRelativeResize="0"/>
          <p:nvPr/>
        </p:nvPicPr>
        <p:blipFill rotWithShape="1">
          <a:blip r:embed="rId3">
            <a:alphaModFix/>
          </a:blip>
          <a:srcRect b="12345" l="0" r="0" t="8333"/>
          <a:stretch/>
        </p:blipFill>
        <p:spPr>
          <a:xfrm>
            <a:off x="971600" y="-171400"/>
            <a:ext cx="6696744" cy="6874253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56"/>
          <p:cNvSpPr txBox="1"/>
          <p:nvPr>
            <p:ph idx="11" type="ftr"/>
          </p:nvPr>
        </p:nvSpPr>
        <p:spPr>
          <a:xfrm>
            <a:off x="179512" y="649287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7"/>
          <p:cNvSpPr txBox="1"/>
          <p:nvPr>
            <p:ph type="title"/>
          </p:nvPr>
        </p:nvSpPr>
        <p:spPr>
          <a:xfrm>
            <a:off x="755576" y="116632"/>
            <a:ext cx="4073526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 sz="4400"/>
              <a:t>Summary</a:t>
            </a:r>
            <a:endParaRPr sz="4400"/>
          </a:p>
        </p:txBody>
      </p:sp>
      <p:sp>
        <p:nvSpPr>
          <p:cNvPr id="915" name="Google Shape;915;p57"/>
          <p:cNvSpPr txBox="1"/>
          <p:nvPr>
            <p:ph idx="1" type="body"/>
          </p:nvPr>
        </p:nvSpPr>
        <p:spPr>
          <a:xfrm>
            <a:off x="539552" y="2132856"/>
            <a:ext cx="3657600" cy="4410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Organization and architecture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Structure and function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Brief history of computers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The First Generation: Vacuum tubes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The Second Generation:  Transistors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The Third Generation: Integrated Circuits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Later generations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Char char="■"/>
            </a:pPr>
            <a:r>
              <a:rPr lang="en-US"/>
              <a:t>The evolution of the Intel x86 architecture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Char char="■"/>
            </a:pPr>
            <a:r>
              <a:rPr lang="en-US"/>
              <a:t>Cloud computing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Basic concepts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Cloud services</a:t>
            </a:r>
            <a:endParaRPr/>
          </a:p>
        </p:txBody>
      </p:sp>
      <p:sp>
        <p:nvSpPr>
          <p:cNvPr id="916" name="Google Shape;916;p57"/>
          <p:cNvSpPr txBox="1"/>
          <p:nvPr>
            <p:ph idx="2" type="body"/>
          </p:nvPr>
        </p:nvSpPr>
        <p:spPr>
          <a:xfrm>
            <a:off x="4495800" y="2362200"/>
            <a:ext cx="3657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Embedded systems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The Internet of things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Embedded operating systems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Application processors versus dedicated processors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Microprocessors versus microcontrollers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Embedded versus deeply embedded systems</a:t>
            </a:r>
            <a:endParaRPr/>
          </a:p>
          <a:p>
            <a:pPr indent="-228629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 sz="1765"/>
              <a:t>ARM architecture</a:t>
            </a:r>
            <a:endParaRPr/>
          </a:p>
          <a:p>
            <a:pPr indent="-228629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 sz="1765"/>
              <a:t>ARM evolution</a:t>
            </a:r>
            <a:endParaRPr/>
          </a:p>
          <a:p>
            <a:pPr indent="-228629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 sz="1765"/>
              <a:t>Instruction set architecture</a:t>
            </a:r>
            <a:endParaRPr/>
          </a:p>
          <a:p>
            <a:pPr indent="-228629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 sz="1765"/>
              <a:t>ARM products</a:t>
            </a:r>
            <a:endParaRPr/>
          </a:p>
        </p:txBody>
      </p:sp>
      <p:sp>
        <p:nvSpPr>
          <p:cNvPr id="917" name="Google Shape;917;p57"/>
          <p:cNvSpPr txBox="1"/>
          <p:nvPr>
            <p:ph idx="3" type="body"/>
          </p:nvPr>
        </p:nvSpPr>
        <p:spPr>
          <a:xfrm>
            <a:off x="539552" y="980728"/>
            <a:ext cx="3657600" cy="10981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/>
              <a:t>  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/>
              <a:t>Chapter 1   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200"/>
          </a:p>
        </p:txBody>
      </p:sp>
      <p:sp>
        <p:nvSpPr>
          <p:cNvPr id="918" name="Google Shape;918;p57"/>
          <p:cNvSpPr txBox="1"/>
          <p:nvPr>
            <p:ph idx="4" type="body"/>
          </p:nvPr>
        </p:nvSpPr>
        <p:spPr>
          <a:xfrm>
            <a:off x="4419600" y="304800"/>
            <a:ext cx="3657600" cy="1707776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>
                <a:solidFill>
                  <a:srgbClr val="321933"/>
                </a:solidFill>
              </a:rPr>
              <a:t>Basic Concepts and Computer Evolution  </a:t>
            </a:r>
            <a:r>
              <a:rPr lang="en-US">
                <a:solidFill>
                  <a:srgbClr val="321933"/>
                </a:solidFill>
              </a:rPr>
              <a:t>  </a:t>
            </a:r>
            <a:r>
              <a:rPr lang="en-US">
                <a:solidFill>
                  <a:srgbClr val="6666CC"/>
                </a:solidFill>
              </a:rPr>
              <a:t>  </a:t>
            </a:r>
            <a:endParaRPr>
              <a:solidFill>
                <a:srgbClr val="6666CC"/>
              </a:solidFill>
            </a:endParaRPr>
          </a:p>
        </p:txBody>
      </p:sp>
      <p:sp>
        <p:nvSpPr>
          <p:cNvPr id="919" name="Google Shape;919;p57"/>
          <p:cNvSpPr txBox="1"/>
          <p:nvPr>
            <p:ph idx="11" type="ftr"/>
          </p:nvPr>
        </p:nvSpPr>
        <p:spPr>
          <a:xfrm>
            <a:off x="179512" y="649287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Function</a:t>
            </a:r>
            <a:endParaRPr/>
          </a:p>
        </p:txBody>
      </p:sp>
      <p:sp>
        <p:nvSpPr>
          <p:cNvPr id="283" name="Google Shape;283;p6"/>
          <p:cNvSpPr txBox="1"/>
          <p:nvPr>
            <p:ph idx="1" type="body"/>
          </p:nvPr>
        </p:nvSpPr>
        <p:spPr>
          <a:xfrm>
            <a:off x="467544" y="1556792"/>
            <a:ext cx="7556313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There are four basic functions that a computer can perform: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Data processing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Data may take a wide variety of forms and the range of processing requirements is broad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Data storage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Short-term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Long-term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Data movement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Input-output (I/O) - when data are received from or delivered to a device (peripheral) that is directly connected to the computer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Data communications – when data are moved over longer distances, to or from a remote device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Control</a:t>
            </a:r>
            <a:endParaRPr/>
          </a:p>
          <a:p>
            <a:pPr indent="-228600" lvl="2" marL="6858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 control unit manages the computer’s resources and orchestrates the performance of its functional parts in response to instructions</a:t>
            </a:r>
            <a:endParaRPr/>
          </a:p>
        </p:txBody>
      </p:sp>
      <p:sp>
        <p:nvSpPr>
          <p:cNvPr id="284" name="Google Shape;284;p6"/>
          <p:cNvSpPr/>
          <p:nvPr/>
        </p:nvSpPr>
        <p:spPr>
          <a:xfrm>
            <a:off x="251520" y="1268760"/>
            <a:ext cx="1828800" cy="137160"/>
          </a:xfrm>
          <a:prstGeom prst="mathMinus">
            <a:avLst>
              <a:gd fmla="val 23520" name="adj1"/>
            </a:avLst>
          </a:prstGeom>
          <a:solidFill>
            <a:schemeClr val="lt1"/>
          </a:solidFill>
          <a:ln cap="flat" cmpd="sng" w="12700">
            <a:solidFill>
              <a:srgbClr val="642F64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"/>
          <p:cNvSpPr txBox="1"/>
          <p:nvPr>
            <p:ph idx="4294967295" type="title"/>
          </p:nvPr>
        </p:nvSpPr>
        <p:spPr>
          <a:xfrm>
            <a:off x="611560" y="2708920"/>
            <a:ext cx="7556500" cy="111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ckwell"/>
              <a:buNone/>
            </a:pPr>
            <a:r>
              <a:rPr lang="en-US" sz="4000"/>
              <a:t>Structure</a:t>
            </a:r>
            <a:endParaRPr sz="4000"/>
          </a:p>
        </p:txBody>
      </p:sp>
      <p:pic>
        <p:nvPicPr>
          <p:cNvPr descr="f1.pdf" id="293" name="Google Shape;2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856" y="-387424"/>
            <a:ext cx="5760640" cy="745494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7"/>
          <p:cNvSpPr txBox="1"/>
          <p:nvPr>
            <p:ph idx="11" type="ftr"/>
          </p:nvPr>
        </p:nvSpPr>
        <p:spPr>
          <a:xfrm>
            <a:off x="0" y="649287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"/>
          <p:cNvSpPr txBox="1"/>
          <p:nvPr>
            <p:ph idx="1" type="body"/>
          </p:nvPr>
        </p:nvSpPr>
        <p:spPr>
          <a:xfrm>
            <a:off x="3962400" y="990600"/>
            <a:ext cx="48768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4C264C"/>
              </a:buClr>
              <a:buSzPts val="2688"/>
              <a:buFont typeface="Noto Sans Symbols"/>
              <a:buChar char="✦"/>
            </a:pPr>
            <a:r>
              <a:rPr lang="en-US" sz="21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CPU – controls the operation of the computer and performs its data processing functions 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Clr>
                <a:srgbClr val="4C264C"/>
              </a:buClr>
              <a:buSzPts val="3072"/>
              <a:buFont typeface="Noto Sans Symbols"/>
              <a:buChar char="✦"/>
            </a:pPr>
            <a:r>
              <a:rPr lang="en-US" sz="2400">
                <a:solidFill>
                  <a:schemeClr val="dk1"/>
                </a:solidFill>
              </a:rPr>
              <a:t> Main Memory – stores data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Clr>
                <a:srgbClr val="4C264C"/>
              </a:buClr>
              <a:buSzPts val="3072"/>
              <a:buFont typeface="Noto Sans Symbols"/>
              <a:buChar char="✦"/>
            </a:pPr>
            <a:r>
              <a:rPr lang="en-US" sz="2400">
                <a:solidFill>
                  <a:schemeClr val="dk1"/>
                </a:solidFill>
              </a:rPr>
              <a:t> I/O – moves data between the computer and its external environment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Clr>
                <a:srgbClr val="4C264C"/>
              </a:buClr>
              <a:buSzPts val="3072"/>
              <a:buFont typeface="Noto Sans Symbols"/>
              <a:buChar char="✦"/>
            </a:pPr>
            <a:r>
              <a:rPr lang="en-US" sz="2400">
                <a:solidFill>
                  <a:schemeClr val="dk1"/>
                </a:solidFill>
              </a:rPr>
              <a:t> System Interconnection – some mechanism that provides for communication among CPU, main memory, and I/O</a:t>
            </a:r>
            <a:endParaRPr sz="2400"/>
          </a:p>
        </p:txBody>
      </p:sp>
      <p:sp>
        <p:nvSpPr>
          <p:cNvPr id="302" name="Google Shape;302;p8"/>
          <p:cNvSpPr txBox="1"/>
          <p:nvPr/>
        </p:nvSpPr>
        <p:spPr>
          <a:xfrm>
            <a:off x="533400" y="1524000"/>
            <a:ext cx="291122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There are four main structural components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of the computer:</a:t>
            </a:r>
            <a:endParaRPr sz="2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03" name="Google Shape;3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962400"/>
            <a:ext cx="2146980" cy="21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8"/>
          <p:cNvSpPr txBox="1"/>
          <p:nvPr>
            <p:ph idx="11" type="ftr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"/>
          <p:cNvSpPr txBox="1"/>
          <p:nvPr>
            <p:ph type="title"/>
          </p:nvPr>
        </p:nvSpPr>
        <p:spPr>
          <a:xfrm>
            <a:off x="381000" y="228600"/>
            <a:ext cx="325526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</a:pPr>
            <a:r>
              <a:rPr lang="en-US"/>
              <a:t>CPU</a:t>
            </a:r>
            <a:endParaRPr/>
          </a:p>
        </p:txBody>
      </p:sp>
      <p:sp>
        <p:nvSpPr>
          <p:cNvPr id="312" name="Google Shape;312;p9"/>
          <p:cNvSpPr txBox="1"/>
          <p:nvPr>
            <p:ph idx="1" type="body"/>
          </p:nvPr>
        </p:nvSpPr>
        <p:spPr>
          <a:xfrm>
            <a:off x="4168775" y="838200"/>
            <a:ext cx="4597399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Control Unit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Controls the operation of the CPU and hence the computer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Arithmetic and Logic Unit (ALU)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Performs the computer’s data processing function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Registers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Provide storage internal to the CPU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CPU Interconnection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000000"/>
                </a:solidFill>
              </a:rPr>
              <a:t>Some mechanism that provides for communication among the control unit, ALU, and registers</a:t>
            </a:r>
            <a:endParaRPr/>
          </a:p>
        </p:txBody>
      </p:sp>
      <p:sp>
        <p:nvSpPr>
          <p:cNvPr id="313" name="Google Shape;313;p9"/>
          <p:cNvSpPr txBox="1"/>
          <p:nvPr>
            <p:ph idx="2" type="body"/>
          </p:nvPr>
        </p:nvSpPr>
        <p:spPr>
          <a:xfrm>
            <a:off x="381000" y="16764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50"/>
              <a:buNone/>
            </a:pPr>
            <a:r>
              <a:rPr lang="en-US" sz="2600">
                <a:latin typeface="Rockwell"/>
                <a:ea typeface="Rockwell"/>
                <a:cs typeface="Rockwell"/>
                <a:sym typeface="Rockwell"/>
              </a:rPr>
              <a:t>Major structural components:</a:t>
            </a:r>
            <a:endParaRPr/>
          </a:p>
        </p:txBody>
      </p:sp>
      <p:pic>
        <p:nvPicPr>
          <p:cNvPr id="314" name="Google Shape;3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55404">
            <a:off x="1752600" y="4724400"/>
            <a:ext cx="1599971" cy="159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77974">
            <a:off x="588811" y="2951012"/>
            <a:ext cx="1612900" cy="1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9"/>
          <p:cNvSpPr txBox="1"/>
          <p:nvPr>
            <p:ph idx="11" type="ftr"/>
          </p:nvPr>
        </p:nvSpPr>
        <p:spPr>
          <a:xfrm>
            <a:off x="3859305" y="6492875"/>
            <a:ext cx="52846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2012-06-10T02:41:24Z</dcterms:created>
  <dc:creator>Adrian J Pullin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a.j.pullin@newi.ac.uk</vt:lpwstr>
  </property>
  <property fmtid="{D5CDD505-2E9C-101B-9397-08002B2CF9AE}" pid="8" name="HomePage">
    <vt:lpwstr>http://www.newi.ac.uk/pullina/default.htm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H:\Data\Networks\Notes\HTML</vt:lpwstr>
  </property>
</Properties>
</file>