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83" r:id="rId5"/>
    <p:sldId id="284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5" r:id="rId14"/>
    <p:sldId id="286" r:id="rId15"/>
    <p:sldId id="277" r:id="rId16"/>
    <p:sldId id="279" r:id="rId17"/>
    <p:sldId id="287" r:id="rId18"/>
    <p:sldId id="280" r:id="rId19"/>
    <p:sldId id="278" r:id="rId20"/>
    <p:sldId id="281" r:id="rId21"/>
    <p:sldId id="258" r:id="rId22"/>
    <p:sldId id="259" r:id="rId23"/>
    <p:sldId id="288" r:id="rId24"/>
    <p:sldId id="260" r:id="rId25"/>
    <p:sldId id="261" r:id="rId26"/>
    <p:sldId id="262" r:id="rId27"/>
    <p:sldId id="263" r:id="rId28"/>
    <p:sldId id="264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291" autoAdjust="0"/>
  </p:normalViewPr>
  <p:slideViewPr>
    <p:cSldViewPr>
      <p:cViewPr varScale="1">
        <p:scale>
          <a:sx n="83" d="100"/>
          <a:sy n="83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Chapter 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122DD4-F7AA-4B83-8CBC-DA47C8A3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CEC7777-55B9-4E88-AC45-9F61C492A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1.6</a:t>
            </a:r>
          </a:p>
        </p:txBody>
      </p:sp>
    </p:spTree>
    <p:extLst>
      <p:ext uri="{BB962C8B-B14F-4D97-AF65-F5344CB8AC3E}">
        <p14:creationId xmlns:p14="http://schemas.microsoft.com/office/powerpoint/2010/main" val="2775920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77A931-6C71-45B1-9B7E-8E281210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Database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062397-A823-49A9-9A12-347CA1583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 design mainly involves the design of the database schema. </a:t>
            </a:r>
          </a:p>
          <a:p>
            <a:pPr lvl="1"/>
            <a:r>
              <a:rPr lang="en-US" dirty="0"/>
              <a:t>The design of a complete database application environment that meets the needs of the enterprise being modeled requires attention to a broader set of issues.</a:t>
            </a:r>
          </a:p>
        </p:txBody>
      </p:sp>
    </p:spTree>
    <p:extLst>
      <p:ext uri="{BB962C8B-B14F-4D97-AF65-F5344CB8AC3E}">
        <p14:creationId xmlns:p14="http://schemas.microsoft.com/office/powerpoint/2010/main" val="336999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B86194-DD88-4D1F-A2C3-456DC11B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A22F1B-DE1E-4C01-86B6-95F29D679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 high-level data model provides the database designer with a conceptual framework in which to specify:</a:t>
            </a:r>
          </a:p>
          <a:p>
            <a:pPr lvl="1"/>
            <a:r>
              <a:rPr lang="en-US" dirty="0"/>
              <a:t>The data requirements of the database users</a:t>
            </a:r>
          </a:p>
          <a:p>
            <a:pPr lvl="1"/>
            <a:r>
              <a:rPr lang="en-US" dirty="0"/>
              <a:t>How the database will be structured to fulfill </a:t>
            </a:r>
            <a:r>
              <a:rPr lang="ar-SA" dirty="0" smtClean="0"/>
              <a:t>(تحقق)</a:t>
            </a:r>
            <a:r>
              <a:rPr lang="en-US" dirty="0" smtClean="0"/>
              <a:t>these </a:t>
            </a:r>
            <a:r>
              <a:rPr lang="en-US" dirty="0"/>
              <a:t>requirements.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database designer needs to interact extensively with domain experts and users to carry out the requirement. </a:t>
            </a:r>
          </a:p>
          <a:p>
            <a:pPr lvl="1"/>
            <a:r>
              <a:rPr lang="en-US" dirty="0"/>
              <a:t>The outcome of this phase is a specification of user requirements.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designer chooses a data model, and by applying the concepts of the chosen data model, translates the requirements into a conceptual schema of the database.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designer reviews the schema to confirm that all data requirements are indeed </a:t>
            </a:r>
            <a:r>
              <a:rPr lang="ar-SA" dirty="0" smtClean="0"/>
              <a:t>بالفعل)</a:t>
            </a:r>
            <a:r>
              <a:rPr lang="en-US" dirty="0" smtClean="0"/>
              <a:t>)satisfied </a:t>
            </a:r>
            <a:r>
              <a:rPr lang="en-US" dirty="0"/>
              <a:t>and are not in conflict with one another.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780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8829"/>
            <a:ext cx="6324600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26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17525"/>
            <a:ext cx="8629650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419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Entity-Relationship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entity-relationship (E-R) data model uses a collection of basic objects, called entities, and relationships among these objects. </a:t>
            </a:r>
          </a:p>
          <a:p>
            <a:endParaRPr lang="en-US" dirty="0"/>
          </a:p>
          <a:p>
            <a:r>
              <a:rPr lang="en-US" dirty="0"/>
              <a:t>An entity is a “thing” or “object” in the real world that is distinguishable from other objects. </a:t>
            </a:r>
          </a:p>
          <a:p>
            <a:pPr lvl="1"/>
            <a:r>
              <a:rPr lang="en-US" dirty="0"/>
              <a:t>For example, each person is an entity, and bank accounts can be considered as entities.</a:t>
            </a:r>
          </a:p>
          <a:p>
            <a:pPr lvl="1"/>
            <a:endParaRPr lang="en-US" dirty="0"/>
          </a:p>
          <a:p>
            <a:r>
              <a:rPr lang="en-US" dirty="0"/>
              <a:t>Entities are described in a database by a set of </a:t>
            </a:r>
            <a:r>
              <a:rPr lang="en-US" b="1" dirty="0"/>
              <a:t>attributes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For example, the attributes </a:t>
            </a:r>
            <a:r>
              <a:rPr lang="en-US" i="1" dirty="0"/>
              <a:t>dept name</a:t>
            </a:r>
            <a:r>
              <a:rPr lang="en-US" dirty="0"/>
              <a:t>, </a:t>
            </a:r>
            <a:r>
              <a:rPr lang="en-US" i="1" dirty="0"/>
              <a:t>building</a:t>
            </a:r>
            <a:r>
              <a:rPr lang="en-US" dirty="0"/>
              <a:t>, and </a:t>
            </a:r>
            <a:r>
              <a:rPr lang="en-US" i="1" dirty="0"/>
              <a:t>budget </a:t>
            </a:r>
            <a:r>
              <a:rPr lang="en-US" dirty="0"/>
              <a:t>may describe one particular department in a university, and they form attributes of the </a:t>
            </a:r>
            <a:r>
              <a:rPr lang="en-US" i="1" dirty="0"/>
              <a:t>department </a:t>
            </a:r>
            <a:r>
              <a:rPr lang="en-US" dirty="0"/>
              <a:t>entity set.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3FA436-7798-4CEC-85F9-30389954E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8127408-7B36-4033-9571-92AD29A53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relationship is an association among several entities. </a:t>
            </a:r>
          </a:p>
          <a:p>
            <a:pPr lvl="1"/>
            <a:r>
              <a:rPr lang="en-US" dirty="0"/>
              <a:t>For example, a member relationship associates an instructor with his department.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900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33400"/>
            <a:ext cx="90868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85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6E1248-D9A5-4942-97EC-FFC3C65AC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Entity-relationship (E-R)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8EAE2B6-EF6A-4993-8D4E-77B88E129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990600"/>
            <a:ext cx="75819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25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254E3B-E065-4938-85ED-9F2FA3E3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698257-C456-4793-A68B-AB2254910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method for designing a relational database is to use a process commonly known as normalization.</a:t>
            </a:r>
          </a:p>
          <a:p>
            <a:pPr lvl="1"/>
            <a:r>
              <a:rPr lang="en-US" dirty="0"/>
              <a:t>The goal is to generate a set of relation schemas that allows us to store information without unnecessary redundancy.</a:t>
            </a:r>
          </a:p>
          <a:p>
            <a:pPr lvl="2"/>
            <a:r>
              <a:rPr lang="en-US" dirty="0"/>
              <a:t>Allows us to retrieve information easily.</a:t>
            </a:r>
          </a:p>
        </p:txBody>
      </p:sp>
    </p:spTree>
    <p:extLst>
      <p:ext uri="{BB962C8B-B14F-4D97-AF65-F5344CB8AC3E}">
        <p14:creationId xmlns:p14="http://schemas.microsoft.com/office/powerpoint/2010/main" val="181843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30C88E-461A-4595-980F-E39D96049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Databases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9E18DAC-02BF-4F8B-8254-BEFF19FCA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0701858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147164-547E-40D6-9DBF-D4AD40FE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Normalization [Con.]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132168E0-52A6-4831-AF82-DD811A695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762" y="1320006"/>
            <a:ext cx="76104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68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C40E13-7FEB-4C28-8C67-C1BF54D35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Storage and Querying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2872B2C-4CFC-4B1A-B15A-A725E06F9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1.7</a:t>
            </a:r>
          </a:p>
        </p:txBody>
      </p:sp>
    </p:spTree>
    <p:extLst>
      <p:ext uri="{BB962C8B-B14F-4D97-AF65-F5344CB8AC3E}">
        <p14:creationId xmlns:p14="http://schemas.microsoft.com/office/powerpoint/2010/main" val="2655988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FCBA56BA-D8C2-4EBB-B285-288D28A3D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Storage and Querying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7947B86A-46AD-4E36-A4EC-944BB84BF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database system is partitioned into modules that deal with each of the responsibilities of the overall system.</a:t>
            </a:r>
          </a:p>
          <a:p>
            <a:pPr lvl="1"/>
            <a:r>
              <a:rPr lang="en-US" dirty="0"/>
              <a:t>The functional components of a database system can be broadly divided into:</a:t>
            </a:r>
          </a:p>
          <a:p>
            <a:pPr lvl="2"/>
            <a:r>
              <a:rPr lang="en-US" dirty="0"/>
              <a:t>The storage manager </a:t>
            </a:r>
          </a:p>
          <a:p>
            <a:pPr lvl="2"/>
            <a:r>
              <a:rPr lang="en-US" dirty="0"/>
              <a:t>The query processor components.</a:t>
            </a:r>
          </a:p>
        </p:txBody>
      </p:sp>
    </p:spTree>
    <p:extLst>
      <p:ext uri="{BB962C8B-B14F-4D97-AF65-F5344CB8AC3E}">
        <p14:creationId xmlns:p14="http://schemas.microsoft.com/office/powerpoint/2010/main" val="890820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5181599" cy="548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22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519800-C98E-465D-AD26-FAA710B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Storage Manager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C52C62-93BF-425C-A276-E7F1761EC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storage manager is the component of a database system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provides the interface between the low-level data stored in the database and the application programs and queries submitted to the system.</a:t>
            </a:r>
          </a:p>
          <a:p>
            <a:endParaRPr lang="en-US" dirty="0"/>
          </a:p>
          <a:p>
            <a:r>
              <a:rPr lang="en-US" dirty="0"/>
              <a:t>The storage manager is responsible for the interaction with the file manager.</a:t>
            </a:r>
          </a:p>
          <a:p>
            <a:pPr lvl="1"/>
            <a:r>
              <a:rPr lang="en-US" dirty="0"/>
              <a:t>The raw data are stored on the disk using the file system provided by the operating system.</a:t>
            </a:r>
          </a:p>
          <a:p>
            <a:pPr lvl="1"/>
            <a:endParaRPr lang="en-US" dirty="0"/>
          </a:p>
          <a:p>
            <a:pPr marL="569913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The storage manager translates the various DML statements into low-level file-system commands.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7079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D00FF-6584-4375-86EB-4D6D2FDC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storage manager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07FF2D-0FB0-4A6D-85CA-B55F95A9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Authorization and integrity manager:</a:t>
            </a:r>
          </a:p>
          <a:p>
            <a:pPr lvl="1"/>
            <a:r>
              <a:rPr lang="en-US" dirty="0"/>
              <a:t>Which tests for the satisfaction of integrity constraints and checks the authority of users to access data.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Transaction manager:</a:t>
            </a:r>
          </a:p>
          <a:p>
            <a:pPr lvl="1"/>
            <a:r>
              <a:rPr lang="en-US" dirty="0"/>
              <a:t>Which ensures that</a:t>
            </a:r>
          </a:p>
          <a:p>
            <a:pPr lvl="2"/>
            <a:r>
              <a:rPr lang="en-US" dirty="0"/>
              <a:t>The database remains in a consistent (correct) state despite system failures.</a:t>
            </a:r>
          </a:p>
          <a:p>
            <a:pPr lvl="2"/>
            <a:r>
              <a:rPr lang="en-US" dirty="0"/>
              <a:t>Concurrent transaction executions proceed without conflicting.</a:t>
            </a:r>
          </a:p>
        </p:txBody>
      </p:sp>
    </p:spTree>
    <p:extLst>
      <p:ext uri="{BB962C8B-B14F-4D97-AF65-F5344CB8AC3E}">
        <p14:creationId xmlns:p14="http://schemas.microsoft.com/office/powerpoint/2010/main" val="3159983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AD00FF-6584-4375-86EB-4D6D2FDC3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storage manager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07FF2D-0FB0-4A6D-85CA-B55F95A9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File manager: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Which manages the allocation of space on disk storage and the data structures used to represent information stored on disk.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Buffer manager:</a:t>
            </a:r>
          </a:p>
          <a:p>
            <a:pPr marL="914400" lvl="1" indent="-514350">
              <a:buFont typeface="Arial" panose="020B0604020202020204" pitchFamily="34" charset="0"/>
              <a:buChar char="•"/>
            </a:pPr>
            <a:r>
              <a:rPr lang="en-US" dirty="0"/>
              <a:t>Which is responsible for fetching data from disk storage into main memory, and deciding what data to cache in main memory. </a:t>
            </a:r>
          </a:p>
        </p:txBody>
      </p:sp>
    </p:spTree>
    <p:extLst>
      <p:ext uri="{BB962C8B-B14F-4D97-AF65-F5344CB8AC3E}">
        <p14:creationId xmlns:p14="http://schemas.microsoft.com/office/powerpoint/2010/main" val="2825636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A12336-A550-447D-88CC-7D7C672E9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Storage manager implements several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62FAAF9-3419-4B23-A23C-4243BA550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Data files:</a:t>
            </a:r>
          </a:p>
          <a:p>
            <a:pPr lvl="1"/>
            <a:r>
              <a:rPr lang="en-US" dirty="0"/>
              <a:t> Which store the database itself.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 dictionary.</a:t>
            </a:r>
          </a:p>
          <a:p>
            <a:pPr lvl="1"/>
            <a:r>
              <a:rPr lang="en-US" dirty="0"/>
              <a:t>Which stores </a:t>
            </a:r>
            <a:r>
              <a:rPr lang="en-US" dirty="0">
                <a:solidFill>
                  <a:srgbClr val="FF0000"/>
                </a:solidFill>
              </a:rPr>
              <a:t>metadata</a:t>
            </a:r>
            <a:r>
              <a:rPr lang="en-US" dirty="0"/>
              <a:t> about the structure of the database, in particular the schema of the database.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Indices:</a:t>
            </a:r>
          </a:p>
          <a:p>
            <a:pPr lvl="1"/>
            <a:r>
              <a:rPr lang="en-US" dirty="0"/>
              <a:t> Which can provide fast access to data items. </a:t>
            </a:r>
          </a:p>
          <a:p>
            <a:pPr lvl="2"/>
            <a:r>
              <a:rPr lang="en-US" dirty="0"/>
              <a:t>Like the index in this textbook, a database index provides pointers to those data items that hold a particular value.</a:t>
            </a:r>
          </a:p>
        </p:txBody>
      </p:sp>
    </p:spTree>
    <p:extLst>
      <p:ext uri="{BB962C8B-B14F-4D97-AF65-F5344CB8AC3E}">
        <p14:creationId xmlns:p14="http://schemas.microsoft.com/office/powerpoint/2010/main" val="3202718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C36AC6-F341-4E23-86AC-8C3EBF383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Query Processor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7B9C7A-5476-40A1-B9BE-98DAA829D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DDL interpreter:</a:t>
            </a:r>
          </a:p>
          <a:p>
            <a:pPr lvl="1"/>
            <a:r>
              <a:rPr lang="en-US" dirty="0"/>
              <a:t>Which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interprets</a:t>
            </a:r>
            <a:r>
              <a:rPr lang="en-US" dirty="0"/>
              <a:t> DDL statements and records the definitions in the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dictionary.</a:t>
            </a:r>
          </a:p>
          <a:p>
            <a:pPr lvl="1"/>
            <a:endParaRPr lang="en-US" dirty="0"/>
          </a:p>
          <a:p>
            <a:r>
              <a:rPr lang="en-US" dirty="0"/>
              <a:t>DML compiler:</a:t>
            </a:r>
          </a:p>
          <a:p>
            <a:pPr lvl="1"/>
            <a:r>
              <a:rPr lang="en-US" dirty="0"/>
              <a:t>Which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translates</a:t>
            </a:r>
            <a:r>
              <a:rPr lang="en-US" dirty="0"/>
              <a:t> DML statements in a query language into an evaluation plan consisting of low-level instructions that the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query evaluation engine </a:t>
            </a:r>
            <a:r>
              <a:rPr lang="en-US" dirty="0"/>
              <a:t>understands.</a:t>
            </a:r>
          </a:p>
          <a:p>
            <a:pPr lvl="1"/>
            <a:endParaRPr lang="en-US" dirty="0"/>
          </a:p>
          <a:p>
            <a:r>
              <a:rPr lang="en-US" dirty="0"/>
              <a:t>Query evaluation engine:</a:t>
            </a:r>
          </a:p>
          <a:p>
            <a:pPr lvl="1"/>
            <a:r>
              <a:rPr lang="en-US" dirty="0"/>
              <a:t>Which </a:t>
            </a:r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executes</a:t>
            </a:r>
            <a:r>
              <a:rPr lang="en-US" dirty="0"/>
              <a:t> low-level instructions generated by the </a:t>
            </a:r>
            <a:r>
              <a:rPr lang="en-US" sz="2800" dirty="0"/>
              <a:t>DML </a:t>
            </a:r>
            <a:r>
              <a:rPr lang="en-US" dirty="0"/>
              <a:t>compiler.</a:t>
            </a:r>
          </a:p>
        </p:txBody>
      </p:sp>
    </p:spTree>
    <p:extLst>
      <p:ext uri="{BB962C8B-B14F-4D97-AF65-F5344CB8AC3E}">
        <p14:creationId xmlns:p14="http://schemas.microsoft.com/office/powerpoint/2010/main" val="1527385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80C877-4B59-42E6-AD40-C28968A2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 of Lecture 03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A85D23F-4E98-47AA-B260-0778C8570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3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E464D7-0400-42FC-9989-F5C62F720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Relational Databases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E048C7-303A-4D5A-8185-211241F70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relational database is based on the relational model.</a:t>
            </a:r>
          </a:p>
          <a:p>
            <a:pPr lvl="1"/>
            <a:r>
              <a:rPr lang="en-US" dirty="0"/>
              <a:t>Uses a collection of tables to represent both data and the relationships among those data. </a:t>
            </a:r>
          </a:p>
          <a:p>
            <a:endParaRPr lang="en-US" dirty="0"/>
          </a:p>
          <a:p>
            <a:r>
              <a:rPr lang="en-US" dirty="0"/>
              <a:t>Relational Databases includes a DML and DDL.</a:t>
            </a:r>
          </a:p>
        </p:txBody>
      </p:sp>
    </p:spTree>
    <p:extLst>
      <p:ext uri="{BB962C8B-B14F-4D97-AF65-F5344CB8AC3E}">
        <p14:creationId xmlns:p14="http://schemas.microsoft.com/office/powerpoint/2010/main" val="217085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ragimtech.com/blog/contribute/article_images/2220211210231003/what-is-a-relational-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05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2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edia.geeksforgeeks.org/wp-content/uploads/20231221111931/Table-6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" y="228600"/>
            <a:ext cx="80740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3006" y="5715000"/>
            <a:ext cx="8862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You must write the table/relation name as a example, the name of the table here is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42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40832-32B1-45B1-BB17-EBB513F5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F03C93D7-9BFC-43BE-91D5-8F640C58AB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1264253"/>
            <a:ext cx="4267200" cy="3673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BAB57E0-D11C-41F0-9DBD-541BAFF70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400" y="1264253"/>
            <a:ext cx="4086225" cy="3057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772E506-0D21-431F-8899-62B2A518E9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4575" y="5410200"/>
            <a:ext cx="40576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C378B4-BD35-4D32-B809-A92BA0ADF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Data-Manipulation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AB6A44-861B-4FCD-A599-1093DA320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SQL query language is nonprocedural.</a:t>
            </a:r>
          </a:p>
          <a:p>
            <a:pPr lvl="1"/>
            <a:r>
              <a:rPr lang="en-US" dirty="0"/>
              <a:t> A query takes as input several tables (possibly only one) and always returns a single table.</a:t>
            </a:r>
          </a:p>
          <a:p>
            <a:pPr lvl="1"/>
            <a:r>
              <a:rPr lang="en-US" dirty="0"/>
              <a:t>Examples:</a:t>
            </a:r>
          </a:p>
          <a:p>
            <a:pPr lvl="2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C8FFCCB-189E-4563-80D1-386339DBB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3352800"/>
            <a:ext cx="6705614" cy="1385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3F85B3-30DF-4E30-B236-146936847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0" y="5105400"/>
            <a:ext cx="6676581" cy="13850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147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DDD43D-05B0-4BFD-9CD1-28D367988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Data-Definition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907798-AB29-418D-93A5-DA335624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SQL provides a rich DDL that allows one to define tables, integrity constraints, assertions, etc.</a:t>
            </a:r>
          </a:p>
          <a:p>
            <a:r>
              <a:rPr lang="en-US" sz="2800" dirty="0"/>
              <a:t>For instance, the following SQL DDL statement defines the department table: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23DE6B-F51F-4574-AB74-2B37B942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 contrast="4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2200" y="2958306"/>
            <a:ext cx="5543550" cy="12001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641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92F8D-A461-4D44-8B87-198524E3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Database Access from Application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494F51-B8B8-49F8-9A13-9177B20C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some computations that are possible using a general-purpose programming language but are not possible using SQL. </a:t>
            </a:r>
          </a:p>
          <a:p>
            <a:pPr lvl="1"/>
            <a:r>
              <a:rPr lang="en-US" dirty="0"/>
              <a:t>SQL does not support actions such as input from users, output to displays, or communication over the network.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336" y="4038600"/>
            <a:ext cx="374332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s://www.researchgate.net/publication/332030177/figure/fig3/AS:741115753934855@1553707173807/A-simple-user-interface-built-in-Microsoft-Access-to-filter-and-export-the-data-from-th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9600"/>
            <a:ext cx="3425952" cy="22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Elbow Connector 4"/>
          <p:cNvCxnSpPr/>
          <p:nvPr/>
        </p:nvCxnSpPr>
        <p:spPr>
          <a:xfrm rot="10800000" flipV="1">
            <a:off x="4191000" y="4952999"/>
            <a:ext cx="1981200" cy="223837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What is Website Database: Types, Examples &amp; How It Work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551" y="5181892"/>
            <a:ext cx="898046" cy="39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p 6 Database Challenges and Soluti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093105"/>
            <a:ext cx="1042416" cy="7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476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893</Words>
  <Application>Microsoft Office PowerPoint</Application>
  <PresentationFormat>On-screen Show (4:3)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Chapter 01</vt:lpstr>
      <vt:lpstr>Relational Databases</vt:lpstr>
      <vt:lpstr>Relational Databases</vt:lpstr>
      <vt:lpstr>PowerPoint Presentation</vt:lpstr>
      <vt:lpstr>PowerPoint Presentation</vt:lpstr>
      <vt:lpstr>Tables</vt:lpstr>
      <vt:lpstr>Data-Manipulation Language</vt:lpstr>
      <vt:lpstr>Data-Definition Language</vt:lpstr>
      <vt:lpstr>Database Access from Application Programs</vt:lpstr>
      <vt:lpstr>Database Design</vt:lpstr>
      <vt:lpstr>Database Design</vt:lpstr>
      <vt:lpstr>Design Process</vt:lpstr>
      <vt:lpstr>PowerPoint Presentation</vt:lpstr>
      <vt:lpstr>PowerPoint Presentation</vt:lpstr>
      <vt:lpstr>The Entity-Relationship Model</vt:lpstr>
      <vt:lpstr>Relationship</vt:lpstr>
      <vt:lpstr>PowerPoint Presentation</vt:lpstr>
      <vt:lpstr>Entity-relationship (E-R) diagram</vt:lpstr>
      <vt:lpstr>Normalization</vt:lpstr>
      <vt:lpstr>Normalization [Con.]</vt:lpstr>
      <vt:lpstr>Data Storage and Querying</vt:lpstr>
      <vt:lpstr>Data Storage and Querying</vt:lpstr>
      <vt:lpstr>PowerPoint Presentation</vt:lpstr>
      <vt:lpstr>Storage Manager</vt:lpstr>
      <vt:lpstr>The storage manager components</vt:lpstr>
      <vt:lpstr>The storage manager components</vt:lpstr>
      <vt:lpstr>Storage manager implements several data structures</vt:lpstr>
      <vt:lpstr>The Query Processor</vt:lpstr>
      <vt:lpstr>End of Lecture 03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01</dc:title>
  <dc:creator>admin</dc:creator>
  <cp:lastModifiedBy>eng.samer2011@hotmail.com</cp:lastModifiedBy>
  <cp:revision>181</cp:revision>
  <dcterms:created xsi:type="dcterms:W3CDTF">2006-08-16T00:00:00Z</dcterms:created>
  <dcterms:modified xsi:type="dcterms:W3CDTF">2024-07-30T08:59:41Z</dcterms:modified>
</cp:coreProperties>
</file>