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6" r:id="rId2"/>
    <p:sldId id="277" r:id="rId3"/>
    <p:sldId id="278" r:id="rId4"/>
    <p:sldId id="295" r:id="rId5"/>
    <p:sldId id="279" r:id="rId6"/>
    <p:sldId id="280" r:id="rId7"/>
    <p:sldId id="281" r:id="rId8"/>
    <p:sldId id="282" r:id="rId9"/>
    <p:sldId id="283" r:id="rId10"/>
    <p:sldId id="285" r:id="rId11"/>
    <p:sldId id="284" r:id="rId12"/>
    <p:sldId id="286" r:id="rId13"/>
    <p:sldId id="287" r:id="rId14"/>
    <p:sldId id="289" r:id="rId15"/>
    <p:sldId id="288" r:id="rId16"/>
    <p:sldId id="290" r:id="rId17"/>
    <p:sldId id="291" r:id="rId18"/>
    <p:sldId id="294" r:id="rId19"/>
    <p:sldId id="293" r:id="rId20"/>
    <p:sldId id="29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94660"/>
  </p:normalViewPr>
  <p:slideViewPr>
    <p:cSldViewPr>
      <p:cViewPr>
        <p:scale>
          <a:sx n="76" d="100"/>
          <a:sy n="76" d="100"/>
        </p:scale>
        <p:origin x="-1675" y="-221"/>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319A12-218B-48E1-9466-65DD3EB69BB5}" type="datetimeFigureOut">
              <a:rPr lang="en-US" smtClean="0"/>
              <a:t>3/25/2024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EB5F86-5A9A-44F1-B005-8826746AD95E}" type="slidenum">
              <a:rPr lang="en-US" smtClean="0"/>
              <a:t>‹#›</a:t>
            </a:fld>
            <a:endParaRPr lang="en-US"/>
          </a:p>
        </p:txBody>
      </p:sp>
    </p:spTree>
    <p:extLst>
      <p:ext uri="{BB962C8B-B14F-4D97-AF65-F5344CB8AC3E}">
        <p14:creationId xmlns:p14="http://schemas.microsoft.com/office/powerpoint/2010/main" val="1970445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4dfce81f19_0_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4dfce81f19_0_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Opening slide">
  <p:cSld name="Opening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039575" y="2268300"/>
            <a:ext cx="4592400" cy="23764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Clr>
                <a:srgbClr val="434343"/>
              </a:buClr>
              <a:buSzPts val="4800"/>
              <a:buNone/>
              <a:defRPr sz="4800">
                <a:solidFill>
                  <a:srgbClr val="434343"/>
                </a:solidFill>
              </a:defRPr>
            </a:lvl2pPr>
            <a:lvl3pPr lvl="2" rtl="0">
              <a:spcBef>
                <a:spcPts val="0"/>
              </a:spcBef>
              <a:spcAft>
                <a:spcPts val="0"/>
              </a:spcAft>
              <a:buClr>
                <a:srgbClr val="434343"/>
              </a:buClr>
              <a:buSzPts val="4800"/>
              <a:buNone/>
              <a:defRPr sz="4800">
                <a:solidFill>
                  <a:srgbClr val="434343"/>
                </a:solidFill>
              </a:defRPr>
            </a:lvl3pPr>
            <a:lvl4pPr lvl="3" rtl="0">
              <a:spcBef>
                <a:spcPts val="0"/>
              </a:spcBef>
              <a:spcAft>
                <a:spcPts val="0"/>
              </a:spcAft>
              <a:buClr>
                <a:srgbClr val="434343"/>
              </a:buClr>
              <a:buSzPts val="4800"/>
              <a:buNone/>
              <a:defRPr sz="4800">
                <a:solidFill>
                  <a:srgbClr val="434343"/>
                </a:solidFill>
              </a:defRPr>
            </a:lvl4pPr>
            <a:lvl5pPr lvl="4" rtl="0">
              <a:spcBef>
                <a:spcPts val="0"/>
              </a:spcBef>
              <a:spcAft>
                <a:spcPts val="0"/>
              </a:spcAft>
              <a:buClr>
                <a:srgbClr val="434343"/>
              </a:buClr>
              <a:buSzPts val="4800"/>
              <a:buNone/>
              <a:defRPr sz="4800">
                <a:solidFill>
                  <a:srgbClr val="434343"/>
                </a:solidFill>
              </a:defRPr>
            </a:lvl5pPr>
            <a:lvl6pPr lvl="5" rtl="0">
              <a:spcBef>
                <a:spcPts val="0"/>
              </a:spcBef>
              <a:spcAft>
                <a:spcPts val="0"/>
              </a:spcAft>
              <a:buClr>
                <a:srgbClr val="434343"/>
              </a:buClr>
              <a:buSzPts val="4800"/>
              <a:buNone/>
              <a:defRPr sz="4800">
                <a:solidFill>
                  <a:srgbClr val="434343"/>
                </a:solidFill>
              </a:defRPr>
            </a:lvl6pPr>
            <a:lvl7pPr lvl="6" rtl="0">
              <a:spcBef>
                <a:spcPts val="0"/>
              </a:spcBef>
              <a:spcAft>
                <a:spcPts val="0"/>
              </a:spcAft>
              <a:buClr>
                <a:srgbClr val="434343"/>
              </a:buClr>
              <a:buSzPts val="4800"/>
              <a:buNone/>
              <a:defRPr sz="4800">
                <a:solidFill>
                  <a:srgbClr val="434343"/>
                </a:solidFill>
              </a:defRPr>
            </a:lvl7pPr>
            <a:lvl8pPr lvl="7" rtl="0">
              <a:spcBef>
                <a:spcPts val="0"/>
              </a:spcBef>
              <a:spcAft>
                <a:spcPts val="0"/>
              </a:spcAft>
              <a:buClr>
                <a:srgbClr val="434343"/>
              </a:buClr>
              <a:buSzPts val="4800"/>
              <a:buNone/>
              <a:defRPr sz="4800">
                <a:solidFill>
                  <a:srgbClr val="434343"/>
                </a:solidFill>
              </a:defRPr>
            </a:lvl8pPr>
            <a:lvl9pPr lvl="8" rtl="0">
              <a:spcBef>
                <a:spcPts val="0"/>
              </a:spcBef>
              <a:spcAft>
                <a:spcPts val="0"/>
              </a:spcAft>
              <a:buClr>
                <a:srgbClr val="434343"/>
              </a:buClr>
              <a:buSzPts val="4800"/>
              <a:buNone/>
              <a:defRPr sz="4800">
                <a:solidFill>
                  <a:srgbClr val="434343"/>
                </a:solidFill>
              </a:defRPr>
            </a:lvl9pPr>
          </a:lstStyle>
          <a:p>
            <a:endParaRPr/>
          </a:p>
        </p:txBody>
      </p:sp>
      <p:sp>
        <p:nvSpPr>
          <p:cNvPr id="10" name="Google Shape;10;p2"/>
          <p:cNvSpPr txBox="1">
            <a:spLocks noGrp="1"/>
          </p:cNvSpPr>
          <p:nvPr>
            <p:ph type="subTitle" idx="1"/>
          </p:nvPr>
        </p:nvSpPr>
        <p:spPr>
          <a:xfrm>
            <a:off x="1039575" y="4275200"/>
            <a:ext cx="2402100" cy="956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rgbClr val="000000"/>
              </a:buClr>
              <a:buSzPts val="1200"/>
              <a:buNone/>
              <a:defRPr>
                <a:solidFill>
                  <a:srgbClr val="000000"/>
                </a:solidFill>
              </a:defRPr>
            </a:lvl1pPr>
            <a:lvl2pPr lvl="1" rtl="0">
              <a:lnSpc>
                <a:spcPct val="100000"/>
              </a:lnSpc>
              <a:spcBef>
                <a:spcPts val="0"/>
              </a:spcBef>
              <a:spcAft>
                <a:spcPts val="0"/>
              </a:spcAft>
              <a:buClr>
                <a:srgbClr val="434343"/>
              </a:buClr>
              <a:buSzPts val="2800"/>
              <a:buNone/>
              <a:defRPr sz="2800">
                <a:solidFill>
                  <a:srgbClr val="434343"/>
                </a:solidFill>
              </a:defRPr>
            </a:lvl2pPr>
            <a:lvl3pPr lvl="2" rtl="0">
              <a:lnSpc>
                <a:spcPct val="100000"/>
              </a:lnSpc>
              <a:spcBef>
                <a:spcPts val="0"/>
              </a:spcBef>
              <a:spcAft>
                <a:spcPts val="0"/>
              </a:spcAft>
              <a:buClr>
                <a:srgbClr val="434343"/>
              </a:buClr>
              <a:buSzPts val="2800"/>
              <a:buNone/>
              <a:defRPr sz="2800">
                <a:solidFill>
                  <a:srgbClr val="434343"/>
                </a:solidFill>
              </a:defRPr>
            </a:lvl3pPr>
            <a:lvl4pPr lvl="3" rtl="0">
              <a:lnSpc>
                <a:spcPct val="100000"/>
              </a:lnSpc>
              <a:spcBef>
                <a:spcPts val="0"/>
              </a:spcBef>
              <a:spcAft>
                <a:spcPts val="0"/>
              </a:spcAft>
              <a:buClr>
                <a:srgbClr val="434343"/>
              </a:buClr>
              <a:buSzPts val="2800"/>
              <a:buNone/>
              <a:defRPr sz="2800">
                <a:solidFill>
                  <a:srgbClr val="434343"/>
                </a:solidFill>
              </a:defRPr>
            </a:lvl4pPr>
            <a:lvl5pPr lvl="4" rtl="0">
              <a:lnSpc>
                <a:spcPct val="100000"/>
              </a:lnSpc>
              <a:spcBef>
                <a:spcPts val="0"/>
              </a:spcBef>
              <a:spcAft>
                <a:spcPts val="0"/>
              </a:spcAft>
              <a:buClr>
                <a:srgbClr val="434343"/>
              </a:buClr>
              <a:buSzPts val="2800"/>
              <a:buNone/>
              <a:defRPr sz="2800">
                <a:solidFill>
                  <a:srgbClr val="434343"/>
                </a:solidFill>
              </a:defRPr>
            </a:lvl5pPr>
            <a:lvl6pPr lvl="5" rtl="0">
              <a:lnSpc>
                <a:spcPct val="100000"/>
              </a:lnSpc>
              <a:spcBef>
                <a:spcPts val="0"/>
              </a:spcBef>
              <a:spcAft>
                <a:spcPts val="0"/>
              </a:spcAft>
              <a:buClr>
                <a:srgbClr val="434343"/>
              </a:buClr>
              <a:buSzPts val="2800"/>
              <a:buNone/>
              <a:defRPr sz="2800">
                <a:solidFill>
                  <a:srgbClr val="434343"/>
                </a:solidFill>
              </a:defRPr>
            </a:lvl6pPr>
            <a:lvl7pPr lvl="6" rtl="0">
              <a:lnSpc>
                <a:spcPct val="100000"/>
              </a:lnSpc>
              <a:spcBef>
                <a:spcPts val="0"/>
              </a:spcBef>
              <a:spcAft>
                <a:spcPts val="0"/>
              </a:spcAft>
              <a:buClr>
                <a:srgbClr val="434343"/>
              </a:buClr>
              <a:buSzPts val="2800"/>
              <a:buNone/>
              <a:defRPr sz="2800">
                <a:solidFill>
                  <a:srgbClr val="434343"/>
                </a:solidFill>
              </a:defRPr>
            </a:lvl7pPr>
            <a:lvl8pPr lvl="7" rtl="0">
              <a:lnSpc>
                <a:spcPct val="100000"/>
              </a:lnSpc>
              <a:spcBef>
                <a:spcPts val="0"/>
              </a:spcBef>
              <a:spcAft>
                <a:spcPts val="0"/>
              </a:spcAft>
              <a:buClr>
                <a:srgbClr val="434343"/>
              </a:buClr>
              <a:buSzPts val="2800"/>
              <a:buNone/>
              <a:defRPr sz="2800">
                <a:solidFill>
                  <a:srgbClr val="434343"/>
                </a:solidFill>
              </a:defRPr>
            </a:lvl8pPr>
            <a:lvl9pPr lvl="8" rtl="0">
              <a:lnSpc>
                <a:spcPct val="100000"/>
              </a:lnSpc>
              <a:spcBef>
                <a:spcPts val="0"/>
              </a:spcBef>
              <a:spcAft>
                <a:spcPts val="0"/>
              </a:spcAft>
              <a:buClr>
                <a:srgbClr val="434343"/>
              </a:buClr>
              <a:buSzPts val="2800"/>
              <a:buNone/>
              <a:defRPr sz="2800">
                <a:solidFill>
                  <a:srgbClr val="434343"/>
                </a:solidFill>
              </a:defRPr>
            </a:lvl9pPr>
          </a:lstStyle>
          <a:p>
            <a:endParaRPr/>
          </a:p>
        </p:txBody>
      </p:sp>
    </p:spTree>
    <p:extLst>
      <p:ext uri="{BB962C8B-B14F-4D97-AF65-F5344CB8AC3E}">
        <p14:creationId xmlns:p14="http://schemas.microsoft.com/office/powerpoint/2010/main" val="2502627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5.gif"/><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6.png"/><Relationship Id="rId7" Type="http://schemas.openxmlformats.org/officeDocument/2006/relationships/image" Target="../media/image31.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6.png"/><Relationship Id="rId7" Type="http://schemas.openxmlformats.org/officeDocument/2006/relationships/image" Target="../media/image3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1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6.png"/><Relationship Id="rId7" Type="http://schemas.openxmlformats.org/officeDocument/2006/relationships/image" Target="../media/image42.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49.pn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4.gif"/><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51.png"/><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hyperlink" Target="https://www.arageek.com/l/%D9%83%D9%8A%D9%81-%D8%AA%D8%A4%D8%AB%D8%B1-%D8%A7%D9%84%D9%83%D9%87%D8%B1%D8%A8%D8%A7%D8%A1-%D9%81%D9%8A-%D8%AD%D9%8A%D8%A7%D8%AA%D9%86%D8%A7"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image" Target="../media/image6.png"/><Relationship Id="rId7"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9.gif"/><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2.gif"/><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7" name="Google Shape;127;p24"/>
          <p:cNvSpPr/>
          <p:nvPr/>
        </p:nvSpPr>
        <p:spPr>
          <a:xfrm rot="-5400000" flipH="1">
            <a:off x="-1955978" y="3080722"/>
            <a:ext cx="4133056" cy="221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صورة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89664"/>
            <a:ext cx="3923332" cy="1323112"/>
          </a:xfrm>
          <a:prstGeom prst="rect">
            <a:avLst/>
          </a:prstGeom>
        </p:spPr>
      </p:pic>
      <p:pic>
        <p:nvPicPr>
          <p:cNvPr id="6" name="صورة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287" y="990600"/>
            <a:ext cx="6096000" cy="4572000"/>
          </a:xfrm>
          <a:prstGeom prst="rect">
            <a:avLst/>
          </a:prstGeom>
        </p:spPr>
      </p:pic>
    </p:spTree>
    <p:extLst>
      <p:ext uri="{BB962C8B-B14F-4D97-AF65-F5344CB8AC3E}">
        <p14:creationId xmlns:p14="http://schemas.microsoft.com/office/powerpoint/2010/main" val="5238214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مستطيل 16"/>
          <p:cNvSpPr/>
          <p:nvPr/>
        </p:nvSpPr>
        <p:spPr>
          <a:xfrm>
            <a:off x="0" y="6405331"/>
            <a:ext cx="6508104" cy="452668"/>
          </a:xfrm>
          <a:prstGeom prst="rect">
            <a:avLst/>
          </a:prstGeom>
          <a:solidFill>
            <a:schemeClr val="accent5">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smtClean="0">
                <a:solidFill>
                  <a:schemeClr val="accent4">
                    <a:lumMod val="75000"/>
                  </a:schemeClr>
                </a:solidFill>
                <a:latin typeface="Corbel" panose="020B0503020204020204" pitchFamily="34" charset="0"/>
                <a:ea typeface="BatangChe" panose="02030609000101010101" pitchFamily="49" charset="-127"/>
              </a:rPr>
              <a:t>Eng. Asma’  shara’b                                                                               PTUK</a:t>
            </a:r>
            <a:endParaRPr lang="en-US" sz="1800" b="1" dirty="0">
              <a:solidFill>
                <a:schemeClr val="accent4">
                  <a:lumMod val="75000"/>
                </a:schemeClr>
              </a:solidFill>
              <a:latin typeface="Corbel" panose="020B0503020204020204" pitchFamily="34" charset="0"/>
              <a:ea typeface="BatangChe" panose="02030609000101010101" pitchFamily="49" charset="-127"/>
            </a:endParaRPr>
          </a:p>
        </p:txBody>
      </p:sp>
      <p:sp>
        <p:nvSpPr>
          <p:cNvPr id="18" name="Google Shape;135;p25"/>
          <p:cNvSpPr/>
          <p:nvPr/>
        </p:nvSpPr>
        <p:spPr>
          <a:xfrm rot="16200000" flipH="1">
            <a:off x="7231852" y="4945852"/>
            <a:ext cx="1188400" cy="2635896"/>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 name="Picture 2" descr="نموذج الإبلاغ عن خلل في الامتحانات الإلكترونية | جامعة فلسطين التقنية -  خضوري"/>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5065" y="5773407"/>
            <a:ext cx="761975" cy="1015967"/>
          </a:xfrm>
          <a:prstGeom prst="rect">
            <a:avLst/>
          </a:prstGeom>
          <a:noFill/>
          <a:extLst>
            <a:ext uri="{909E8E84-426E-40DD-AFC4-6F175D3DCCD1}">
              <a14:hiddenFill xmlns:a14="http://schemas.microsoft.com/office/drawing/2010/main">
                <a:solidFill>
                  <a:srgbClr val="FFFFFF"/>
                </a:solidFill>
              </a14:hiddenFill>
            </a:ext>
          </a:extLst>
        </p:spPr>
      </p:pic>
      <p:sp>
        <p:nvSpPr>
          <p:cNvPr id="20" name="مستطيل 19"/>
          <p:cNvSpPr/>
          <p:nvPr/>
        </p:nvSpPr>
        <p:spPr>
          <a:xfrm>
            <a:off x="710206" y="3561"/>
            <a:ext cx="8429700" cy="731200"/>
          </a:xfrm>
          <a:prstGeom prst="rect">
            <a:avLst/>
          </a:prstGeom>
          <a:solidFill>
            <a:schemeClr val="accent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solidFill>
                <a:schemeClr val="tx2"/>
              </a:solidFill>
              <a:latin typeface="Corbel" panose="020B0503020204020204" pitchFamily="34" charset="0"/>
              <a:ea typeface="BatangChe" panose="02030609000101010101" pitchFamily="49" charset="-127"/>
            </a:endParaRPr>
          </a:p>
        </p:txBody>
      </p:sp>
      <p:pic>
        <p:nvPicPr>
          <p:cNvPr id="22" name="Picture 2" descr="نموذج الإبلاغ عن خلل في الامتحانات الإلكترونية | جامعة فلسطين التقنية -  خضور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076" y="19541"/>
            <a:ext cx="512329" cy="683105"/>
          </a:xfrm>
          <a:prstGeom prst="rect">
            <a:avLst/>
          </a:prstGeom>
          <a:noFill/>
          <a:extLst>
            <a:ext uri="{909E8E84-426E-40DD-AFC4-6F175D3DCCD1}">
              <a14:hiddenFill xmlns:a14="http://schemas.microsoft.com/office/drawing/2010/main">
                <a:solidFill>
                  <a:srgbClr val="FFFFFF"/>
                </a:solidFill>
              </a14:hiddenFill>
            </a:ext>
          </a:extLst>
        </p:spPr>
      </p:pic>
      <p:sp>
        <p:nvSpPr>
          <p:cNvPr id="23" name="Google Shape;134;p25"/>
          <p:cNvSpPr/>
          <p:nvPr/>
        </p:nvSpPr>
        <p:spPr>
          <a:xfrm rot="16200000" flipH="1">
            <a:off x="-14436" y="13703"/>
            <a:ext cx="731200" cy="714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 name="Picture 2" descr="نموذج الإبلاغ عن خلل في الامتحانات الإلكترونية | جامعة فلسطين التقنية -  خضور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986" y="48100"/>
            <a:ext cx="512329" cy="68310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
          <p:cNvSpPr/>
          <p:nvPr/>
        </p:nvSpPr>
        <p:spPr>
          <a:xfrm>
            <a:off x="-38101" y="731205"/>
            <a:ext cx="9150927" cy="1477328"/>
          </a:xfrm>
          <a:prstGeom prst="rect">
            <a:avLst/>
          </a:prstGeom>
        </p:spPr>
        <p:txBody>
          <a:bodyPr wrap="square">
            <a:spAutoFit/>
          </a:bodyPr>
          <a:lstStyle/>
          <a:p>
            <a:pPr algn="just" rtl="1"/>
            <a:r>
              <a:rPr lang="ar-SA" b="1" dirty="0">
                <a:cs typeface="+mj-cs"/>
              </a:rPr>
              <a:t>تكون ذراع الاتصال عبارةً عن قطعةٍ رقيقةٍ من المعدن الخفيف المتصل مع قضيبٍ حديديٍّ رفيع ملحوم عليه، يتم توصيل الطرف المرتبط بالذراع بالدارة الكهربائية، بينما تقع النهاية الحرة للذراع على نقطة الاتصال، مما يشكل صلةً بين تلك النهاية للسلك والدارة الكهربائية بحيث يمكن للكهرباء أن تتدفق عبر المغناطيس الكهربائي عندما تكون الدارة مغلقةً</a:t>
            </a:r>
            <a:r>
              <a:rPr lang="en-US" b="1" dirty="0">
                <a:cs typeface="+mj-cs"/>
              </a:rPr>
              <a:t>.</a:t>
            </a:r>
          </a:p>
          <a:p>
            <a:pPr algn="just" rtl="1"/>
            <a:r>
              <a:rPr lang="ar-SA" b="1" dirty="0">
                <a:cs typeface="+mj-cs"/>
              </a:rPr>
              <a:t>عند إغلاق دارة الجرس (هنا عن طريق الضغط على الزر) يجذب الحقل الكهرومغناطيسي القضيب الآلي الذي يسحب ذراع الاتصال، مما يقطع الدارة الكهرومغناطيسية لجرس الباب، وتسقط الذراع، مغلقةً الدارة ثانيةً لتتكرر العملية</a:t>
            </a:r>
            <a:r>
              <a:rPr lang="en-US" b="1" dirty="0">
                <a:cs typeface="+mj-cs"/>
              </a:rPr>
              <a:t>.</a:t>
            </a:r>
          </a:p>
        </p:txBody>
      </p:sp>
      <p:pic>
        <p:nvPicPr>
          <p:cNvPr id="10" name="Picture 2" descr="آلية عمل الجرس الكهربائي"/>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7200" y="2270875"/>
            <a:ext cx="2547569" cy="1651219"/>
          </a:xfrm>
          <a:prstGeom prst="rect">
            <a:avLst/>
          </a:prstGeom>
          <a:noFill/>
          <a:ln>
            <a:noFill/>
          </a:ln>
        </p:spPr>
      </p:pic>
      <p:sp>
        <p:nvSpPr>
          <p:cNvPr id="11" name="Rectangle 3"/>
          <p:cNvSpPr/>
          <p:nvPr/>
        </p:nvSpPr>
        <p:spPr>
          <a:xfrm>
            <a:off x="7157513" y="3505200"/>
            <a:ext cx="1933542" cy="523220"/>
          </a:xfrm>
          <a:prstGeom prst="rect">
            <a:avLst/>
          </a:prstGeom>
        </p:spPr>
        <p:txBody>
          <a:bodyPr wrap="none">
            <a:spAutoFit/>
          </a:bodyPr>
          <a:lstStyle/>
          <a:p>
            <a:pPr algn="r" rtl="1"/>
            <a:r>
              <a:rPr lang="ar-SA" sz="2800" b="1" u="sng" dirty="0" smtClean="0">
                <a:solidFill>
                  <a:srgbClr val="FF0000"/>
                </a:solidFill>
                <a:cs typeface="+mj-cs"/>
              </a:rPr>
              <a:t>•أجراس </a:t>
            </a:r>
            <a:r>
              <a:rPr lang="ar-SA" sz="2800" b="1" u="sng" dirty="0">
                <a:solidFill>
                  <a:srgbClr val="FF0000"/>
                </a:solidFill>
                <a:cs typeface="+mj-cs"/>
              </a:rPr>
              <a:t>المنبه</a:t>
            </a:r>
            <a:endParaRPr lang="en-US" sz="2800" b="1" u="sng" dirty="0">
              <a:solidFill>
                <a:srgbClr val="FF0000"/>
              </a:solidFill>
              <a:cs typeface="+mj-cs"/>
            </a:endParaRPr>
          </a:p>
        </p:txBody>
      </p:sp>
      <p:sp>
        <p:nvSpPr>
          <p:cNvPr id="12" name="Rectangle 4"/>
          <p:cNvSpPr/>
          <p:nvPr/>
        </p:nvSpPr>
        <p:spPr>
          <a:xfrm>
            <a:off x="-45657" y="4004060"/>
            <a:ext cx="9185563" cy="1323439"/>
          </a:xfrm>
          <a:prstGeom prst="rect">
            <a:avLst/>
          </a:prstGeom>
        </p:spPr>
        <p:txBody>
          <a:bodyPr wrap="square">
            <a:spAutoFit/>
          </a:bodyPr>
          <a:lstStyle/>
          <a:p>
            <a:pPr algn="just" rtl="1"/>
            <a:r>
              <a:rPr lang="ar-SA" sz="2000" b="1" dirty="0">
                <a:cs typeface="+mj-cs"/>
              </a:rPr>
              <a:t>الصوت الكلاسيكي للمنبه ينتج عن رنين الأجراس التي تصطدم ببعضها بسرعةٍ حين يحين الوقت، عادةً تكون هذه الأجراس عبارة </a:t>
            </a:r>
            <a:r>
              <a:rPr lang="ar-SA" sz="2000" b="1" dirty="0">
                <a:solidFill>
                  <a:srgbClr val="FF0000"/>
                </a:solidFill>
                <a:cs typeface="+mj-cs"/>
              </a:rPr>
              <a:t>عن وعائين نصفي دائريين صغيرين يوضعان بشكلٍ مقلوبٍ على الجزء العلوي من الساعة مع مطرقةٍ صغيرةٍ بينهما</a:t>
            </a:r>
            <a:r>
              <a:rPr lang="ar-SA" sz="2000" b="1" dirty="0">
                <a:cs typeface="+mj-cs"/>
              </a:rPr>
              <a:t>، عندما يحين الوقت المحدد تقوم المطرقة بضرب هذين الوعائين بشكلٍ مستمرٍ مسببةً الصوت</a:t>
            </a:r>
            <a:r>
              <a:rPr lang="en-US" sz="1600" dirty="0"/>
              <a:t>.</a:t>
            </a:r>
          </a:p>
        </p:txBody>
      </p:sp>
      <p:pic>
        <p:nvPicPr>
          <p:cNvPr id="13" name="Picture 5" descr="آلية عمل الجرس الكهربائي"/>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7308" y="5209959"/>
            <a:ext cx="1133475" cy="919279"/>
          </a:xfrm>
          <a:prstGeom prst="rect">
            <a:avLst/>
          </a:prstGeom>
          <a:noFill/>
          <a:ln>
            <a:noFill/>
          </a:ln>
        </p:spPr>
      </p:pic>
      <p:pic>
        <p:nvPicPr>
          <p:cNvPr id="14" name="صورة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3411" y="2275062"/>
            <a:ext cx="2360641" cy="1608733"/>
          </a:xfrm>
          <a:prstGeom prst="rect">
            <a:avLst/>
          </a:prstGeom>
        </p:spPr>
      </p:pic>
    </p:spTree>
    <p:extLst>
      <p:ext uri="{BB962C8B-B14F-4D97-AF65-F5344CB8AC3E}">
        <p14:creationId xmlns:p14="http://schemas.microsoft.com/office/powerpoint/2010/main" val="27477909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مستطيل 16"/>
          <p:cNvSpPr/>
          <p:nvPr/>
        </p:nvSpPr>
        <p:spPr>
          <a:xfrm>
            <a:off x="0" y="6405331"/>
            <a:ext cx="6508104" cy="452668"/>
          </a:xfrm>
          <a:prstGeom prst="rect">
            <a:avLst/>
          </a:prstGeom>
          <a:solidFill>
            <a:schemeClr val="accent5">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smtClean="0">
                <a:solidFill>
                  <a:schemeClr val="accent4">
                    <a:lumMod val="75000"/>
                  </a:schemeClr>
                </a:solidFill>
                <a:latin typeface="Corbel" panose="020B0503020204020204" pitchFamily="34" charset="0"/>
                <a:ea typeface="BatangChe" panose="02030609000101010101" pitchFamily="49" charset="-127"/>
              </a:rPr>
              <a:t>Eng. Asma’  shara’b                                                                               PTUK</a:t>
            </a:r>
            <a:endParaRPr lang="en-US" sz="1800" b="1" dirty="0">
              <a:solidFill>
                <a:schemeClr val="accent4">
                  <a:lumMod val="75000"/>
                </a:schemeClr>
              </a:solidFill>
              <a:latin typeface="Corbel" panose="020B0503020204020204" pitchFamily="34" charset="0"/>
              <a:ea typeface="BatangChe" panose="02030609000101010101" pitchFamily="49" charset="-127"/>
            </a:endParaRPr>
          </a:p>
        </p:txBody>
      </p:sp>
      <p:sp>
        <p:nvSpPr>
          <p:cNvPr id="18" name="Google Shape;135;p25"/>
          <p:cNvSpPr/>
          <p:nvPr/>
        </p:nvSpPr>
        <p:spPr>
          <a:xfrm rot="16200000" flipH="1">
            <a:off x="7231852" y="4945852"/>
            <a:ext cx="1188400" cy="2635896"/>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 name="Picture 2" descr="نموذج الإبلاغ عن خلل في الامتحانات الإلكترونية | جامعة فلسطين التقنية -  خضوري"/>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5065" y="5773407"/>
            <a:ext cx="761975" cy="1015967"/>
          </a:xfrm>
          <a:prstGeom prst="rect">
            <a:avLst/>
          </a:prstGeom>
          <a:noFill/>
          <a:extLst>
            <a:ext uri="{909E8E84-426E-40DD-AFC4-6F175D3DCCD1}">
              <a14:hiddenFill xmlns:a14="http://schemas.microsoft.com/office/drawing/2010/main">
                <a:solidFill>
                  <a:srgbClr val="FFFFFF"/>
                </a:solidFill>
              </a14:hiddenFill>
            </a:ext>
          </a:extLst>
        </p:spPr>
      </p:pic>
      <p:sp>
        <p:nvSpPr>
          <p:cNvPr id="20" name="مستطيل 19"/>
          <p:cNvSpPr/>
          <p:nvPr/>
        </p:nvSpPr>
        <p:spPr>
          <a:xfrm>
            <a:off x="710206" y="3561"/>
            <a:ext cx="8429700" cy="731200"/>
          </a:xfrm>
          <a:prstGeom prst="rect">
            <a:avLst/>
          </a:prstGeom>
          <a:solidFill>
            <a:schemeClr val="accent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solidFill>
                <a:schemeClr val="tx2"/>
              </a:solidFill>
              <a:latin typeface="Corbel" panose="020B0503020204020204" pitchFamily="34" charset="0"/>
              <a:ea typeface="BatangChe" panose="02030609000101010101" pitchFamily="49" charset="-127"/>
            </a:endParaRPr>
          </a:p>
        </p:txBody>
      </p:sp>
      <p:pic>
        <p:nvPicPr>
          <p:cNvPr id="22" name="Picture 2" descr="نموذج الإبلاغ عن خلل في الامتحانات الإلكترونية | جامعة فلسطين التقنية -  خضور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076" y="19541"/>
            <a:ext cx="512329" cy="683105"/>
          </a:xfrm>
          <a:prstGeom prst="rect">
            <a:avLst/>
          </a:prstGeom>
          <a:noFill/>
          <a:extLst>
            <a:ext uri="{909E8E84-426E-40DD-AFC4-6F175D3DCCD1}">
              <a14:hiddenFill xmlns:a14="http://schemas.microsoft.com/office/drawing/2010/main">
                <a:solidFill>
                  <a:srgbClr val="FFFFFF"/>
                </a:solidFill>
              </a14:hiddenFill>
            </a:ext>
          </a:extLst>
        </p:spPr>
      </p:pic>
      <p:sp>
        <p:nvSpPr>
          <p:cNvPr id="23" name="Google Shape;134;p25"/>
          <p:cNvSpPr/>
          <p:nvPr/>
        </p:nvSpPr>
        <p:spPr>
          <a:xfrm rot="16200000" flipH="1">
            <a:off x="-14436" y="13703"/>
            <a:ext cx="731200" cy="714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 name="Picture 2" descr="نموذج الإبلاغ عن خلل في الامتحانات الإلكترونية | جامعة فلسطين التقنية -  خضور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986" y="48100"/>
            <a:ext cx="512329" cy="68310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
          <p:cNvSpPr/>
          <p:nvPr/>
        </p:nvSpPr>
        <p:spPr>
          <a:xfrm>
            <a:off x="5741585" y="702646"/>
            <a:ext cx="3259226" cy="523220"/>
          </a:xfrm>
          <a:prstGeom prst="rect">
            <a:avLst/>
          </a:prstGeom>
        </p:spPr>
        <p:txBody>
          <a:bodyPr wrap="none">
            <a:spAutoFit/>
          </a:bodyPr>
          <a:lstStyle/>
          <a:p>
            <a:pPr marL="457200" indent="-457200" algn="r" rtl="1">
              <a:buFont typeface="Arial" pitchFamily="34" charset="0"/>
              <a:buChar char="•"/>
            </a:pPr>
            <a:r>
              <a:rPr lang="ar-SA" sz="2800" b="1" u="sng" dirty="0">
                <a:solidFill>
                  <a:srgbClr val="FF0000"/>
                </a:solidFill>
                <a:cs typeface="+mj-cs"/>
              </a:rPr>
              <a:t>جرس الدراجة الهوائية</a:t>
            </a:r>
            <a:endParaRPr lang="en-US" sz="2800" b="1" u="sng" dirty="0">
              <a:solidFill>
                <a:srgbClr val="FF0000"/>
              </a:solidFill>
              <a:cs typeface="+mj-cs"/>
            </a:endParaRPr>
          </a:p>
        </p:txBody>
      </p:sp>
      <p:sp>
        <p:nvSpPr>
          <p:cNvPr id="10" name="Rectangle 2"/>
          <p:cNvSpPr/>
          <p:nvPr/>
        </p:nvSpPr>
        <p:spPr>
          <a:xfrm>
            <a:off x="65780" y="1134070"/>
            <a:ext cx="8956964" cy="923330"/>
          </a:xfrm>
          <a:prstGeom prst="rect">
            <a:avLst/>
          </a:prstGeom>
        </p:spPr>
        <p:txBody>
          <a:bodyPr wrap="square">
            <a:spAutoFit/>
          </a:bodyPr>
          <a:lstStyle/>
          <a:p>
            <a:pPr algn="just" rtl="1"/>
            <a:r>
              <a:rPr lang="ar-SA" b="1" dirty="0">
                <a:cs typeface="+mj-cs"/>
              </a:rPr>
              <a:t>تعود براءة اختراع جرس الدراجة الهوائية إلى عام 1877، وقد كان الهدف من هذا الاختراع وقتها تحذير المشاة وراكبي الدراجات الآخرين. يتم تثبيت جرس الدراجة على المقود ويتم تشغيله بواسطة ذراع تمس بالابهام، </a:t>
            </a:r>
            <a:r>
              <a:rPr lang="ar-SA" b="1" dirty="0">
                <a:solidFill>
                  <a:srgbClr val="FF0000"/>
                </a:solidFill>
                <a:cs typeface="+mj-cs"/>
              </a:rPr>
              <a:t>يوجد بداخل الجرس قرصان معدنيان فارغان يُقرعان عندما يتم الضغط على هذه الذراع</a:t>
            </a:r>
            <a:r>
              <a:rPr lang="en-US" sz="1400" b="1" dirty="0"/>
              <a:t>.</a:t>
            </a:r>
          </a:p>
        </p:txBody>
      </p:sp>
      <p:pic>
        <p:nvPicPr>
          <p:cNvPr id="11" name="Picture 3" descr="آلية عمل الجرس الكهربائي"/>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871" y="2057400"/>
            <a:ext cx="2790930" cy="2069207"/>
          </a:xfrm>
          <a:prstGeom prst="rect">
            <a:avLst/>
          </a:prstGeom>
          <a:noFill/>
          <a:ln>
            <a:noFill/>
          </a:ln>
        </p:spPr>
      </p:pic>
      <p:sp>
        <p:nvSpPr>
          <p:cNvPr id="12" name="Rectangle 4"/>
          <p:cNvSpPr/>
          <p:nvPr/>
        </p:nvSpPr>
        <p:spPr>
          <a:xfrm>
            <a:off x="6260507" y="3603387"/>
            <a:ext cx="2848857" cy="523220"/>
          </a:xfrm>
          <a:prstGeom prst="rect">
            <a:avLst/>
          </a:prstGeom>
        </p:spPr>
        <p:txBody>
          <a:bodyPr wrap="none">
            <a:spAutoFit/>
          </a:bodyPr>
          <a:lstStyle/>
          <a:p>
            <a:pPr marL="457200" indent="-457200" algn="r" rtl="1">
              <a:buFont typeface="Arial" pitchFamily="34" charset="0"/>
              <a:buChar char="•"/>
            </a:pPr>
            <a:r>
              <a:rPr lang="ar-SA" sz="2800" b="1" u="sng" dirty="0">
                <a:solidFill>
                  <a:srgbClr val="FF0000"/>
                </a:solidFill>
                <a:cs typeface="+mj-cs"/>
              </a:rPr>
              <a:t>جرس إنذار الحريق</a:t>
            </a:r>
            <a:endParaRPr lang="en-US" sz="2800" b="1" u="sng" dirty="0">
              <a:solidFill>
                <a:srgbClr val="FF0000"/>
              </a:solidFill>
              <a:cs typeface="+mj-cs"/>
            </a:endParaRPr>
          </a:p>
        </p:txBody>
      </p:sp>
      <p:sp>
        <p:nvSpPr>
          <p:cNvPr id="13" name="Rectangle 5"/>
          <p:cNvSpPr/>
          <p:nvPr/>
        </p:nvSpPr>
        <p:spPr>
          <a:xfrm>
            <a:off x="34636" y="4244581"/>
            <a:ext cx="9109364" cy="1477328"/>
          </a:xfrm>
          <a:prstGeom prst="rect">
            <a:avLst/>
          </a:prstGeom>
        </p:spPr>
        <p:txBody>
          <a:bodyPr wrap="square">
            <a:spAutoFit/>
          </a:bodyPr>
          <a:lstStyle/>
          <a:p>
            <a:pPr algn="just" rtl="1"/>
            <a:r>
              <a:rPr lang="ar-SA" b="1" dirty="0">
                <a:cs typeface="+mj-cs"/>
              </a:rPr>
              <a:t>نظام إنذار الحريق هو نظامٌ فعالٌ للحماية من الحرائق يتحكم في جميع وحدات إنذار الحريق في المبنى. وهو يتألف من أجهزة بدء تشغيل أجهزة الإنذار (كاشفات الدخان وأجهزة استشعار الحرارة) وأجهزة إعلام الإنذار (صفارات الإنذار أو الأجهزة التي تنتج ضوضاء عالية)، ووحدات التحكم في الحريق (أنظمة الرش أو أنظمة إطفاء الحريق) وإمدادات الطاقة والأسلاك. يمكن ضبط نظام إنذار الحريق تلقائيًّا بواسطة كاشفات الدخان أو كاشفات الحرارة أو يدويًا، يتم إعداد هذه المستشعرات لاكتشاف مستوياتٍ معينةٍ من الحرارة أو الدخان التي يمكن أن تكون مؤشرًا على نشوب </a:t>
            </a:r>
            <a:r>
              <a:rPr lang="ar-SA" b="1" dirty="0" smtClean="0">
                <a:cs typeface="+mj-cs"/>
              </a:rPr>
              <a:t>حريق</a:t>
            </a:r>
            <a:r>
              <a:rPr lang="ar-SA" sz="1400" dirty="0"/>
              <a:t>.</a:t>
            </a:r>
            <a:endParaRPr lang="en-US" sz="1400" dirty="0"/>
          </a:p>
        </p:txBody>
      </p:sp>
    </p:spTree>
    <p:extLst>
      <p:ext uri="{BB962C8B-B14F-4D97-AF65-F5344CB8AC3E}">
        <p14:creationId xmlns:p14="http://schemas.microsoft.com/office/powerpoint/2010/main" val="27477909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مستطيل 16"/>
          <p:cNvSpPr/>
          <p:nvPr/>
        </p:nvSpPr>
        <p:spPr>
          <a:xfrm>
            <a:off x="0" y="6405331"/>
            <a:ext cx="6508104" cy="452668"/>
          </a:xfrm>
          <a:prstGeom prst="rect">
            <a:avLst/>
          </a:prstGeom>
          <a:solidFill>
            <a:schemeClr val="accent5">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smtClean="0">
                <a:solidFill>
                  <a:schemeClr val="accent4">
                    <a:lumMod val="75000"/>
                  </a:schemeClr>
                </a:solidFill>
                <a:latin typeface="Corbel" panose="020B0503020204020204" pitchFamily="34" charset="0"/>
                <a:ea typeface="BatangChe" panose="02030609000101010101" pitchFamily="49" charset="-127"/>
              </a:rPr>
              <a:t>Eng. Asma’  shara’b                                                                               PTUK</a:t>
            </a:r>
            <a:endParaRPr lang="en-US" sz="1800" b="1" dirty="0">
              <a:solidFill>
                <a:schemeClr val="accent4">
                  <a:lumMod val="75000"/>
                </a:schemeClr>
              </a:solidFill>
              <a:latin typeface="Corbel" panose="020B0503020204020204" pitchFamily="34" charset="0"/>
              <a:ea typeface="BatangChe" panose="02030609000101010101" pitchFamily="49" charset="-127"/>
            </a:endParaRPr>
          </a:p>
        </p:txBody>
      </p:sp>
      <p:sp>
        <p:nvSpPr>
          <p:cNvPr id="18" name="Google Shape;135;p25"/>
          <p:cNvSpPr/>
          <p:nvPr/>
        </p:nvSpPr>
        <p:spPr>
          <a:xfrm rot="16200000" flipH="1">
            <a:off x="7231852" y="4945852"/>
            <a:ext cx="1188400" cy="2635896"/>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 name="Picture 2" descr="نموذج الإبلاغ عن خلل في الامتحانات الإلكترونية | جامعة فلسطين التقنية -  خضوري"/>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5065" y="5773407"/>
            <a:ext cx="761975" cy="1015967"/>
          </a:xfrm>
          <a:prstGeom prst="rect">
            <a:avLst/>
          </a:prstGeom>
          <a:noFill/>
          <a:extLst>
            <a:ext uri="{909E8E84-426E-40DD-AFC4-6F175D3DCCD1}">
              <a14:hiddenFill xmlns:a14="http://schemas.microsoft.com/office/drawing/2010/main">
                <a:solidFill>
                  <a:srgbClr val="FFFFFF"/>
                </a:solidFill>
              </a14:hiddenFill>
            </a:ext>
          </a:extLst>
        </p:spPr>
      </p:pic>
      <p:sp>
        <p:nvSpPr>
          <p:cNvPr id="20" name="مستطيل 19"/>
          <p:cNvSpPr/>
          <p:nvPr/>
        </p:nvSpPr>
        <p:spPr>
          <a:xfrm>
            <a:off x="710206" y="3561"/>
            <a:ext cx="8429700" cy="731200"/>
          </a:xfrm>
          <a:prstGeom prst="rect">
            <a:avLst/>
          </a:prstGeom>
          <a:solidFill>
            <a:schemeClr val="accent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solidFill>
                <a:schemeClr val="tx2"/>
              </a:solidFill>
              <a:latin typeface="Corbel" panose="020B0503020204020204" pitchFamily="34" charset="0"/>
              <a:ea typeface="BatangChe" panose="02030609000101010101" pitchFamily="49" charset="-127"/>
            </a:endParaRPr>
          </a:p>
        </p:txBody>
      </p:sp>
      <p:pic>
        <p:nvPicPr>
          <p:cNvPr id="22" name="Picture 2" descr="نموذج الإبلاغ عن خلل في الامتحانات الإلكترونية | جامعة فلسطين التقنية -  خضور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076" y="19541"/>
            <a:ext cx="512329" cy="683105"/>
          </a:xfrm>
          <a:prstGeom prst="rect">
            <a:avLst/>
          </a:prstGeom>
          <a:noFill/>
          <a:extLst>
            <a:ext uri="{909E8E84-426E-40DD-AFC4-6F175D3DCCD1}">
              <a14:hiddenFill xmlns:a14="http://schemas.microsoft.com/office/drawing/2010/main">
                <a:solidFill>
                  <a:srgbClr val="FFFFFF"/>
                </a:solidFill>
              </a14:hiddenFill>
            </a:ext>
          </a:extLst>
        </p:spPr>
      </p:pic>
      <p:sp>
        <p:nvSpPr>
          <p:cNvPr id="23" name="Google Shape;134;p25"/>
          <p:cNvSpPr/>
          <p:nvPr/>
        </p:nvSpPr>
        <p:spPr>
          <a:xfrm rot="16200000" flipH="1">
            <a:off x="-14436" y="13703"/>
            <a:ext cx="731200" cy="714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 name="Picture 2" descr="نموذج الإبلاغ عن خلل في الامتحانات الإلكترونية | جامعة فلسطين التقنية -  خضور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986" y="48100"/>
            <a:ext cx="512329" cy="68310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
          <p:cNvSpPr/>
          <p:nvPr/>
        </p:nvSpPr>
        <p:spPr>
          <a:xfrm>
            <a:off x="55419" y="746704"/>
            <a:ext cx="9084487" cy="1200329"/>
          </a:xfrm>
          <a:prstGeom prst="rect">
            <a:avLst/>
          </a:prstGeom>
        </p:spPr>
        <p:txBody>
          <a:bodyPr wrap="square">
            <a:spAutoFit/>
          </a:bodyPr>
          <a:lstStyle/>
          <a:p>
            <a:pPr algn="just" rtl="1"/>
            <a:r>
              <a:rPr lang="ar-SA" b="1" dirty="0">
                <a:cs typeface="+mj-cs"/>
              </a:rPr>
              <a:t>يكون الجرس مصحوبًا أحيانًا بأضواءٍ أو وميضٍ للأفراد الذين يعانون من مشاكل في السمع. يوجد نوعان من كاشفات الدخان، الكاشف البصري وكاشف التأين، يستشعر كاشف الدخان الضوئي الضوء باستخدام مستشعرات الضوء بالأشعة تحت الحمراء، عندما تمر جزيئات الدخان من خلال المكتشف البصري فإنها تنثر الضوء الذي يطلق الإنذار. في كاشف التأين إذا دخل جزيء الدخان إلى حجرة كاشف التأين فسوف يقلل من تأين الهواء في غرفة الكاشف ما يسبب بإطلاق الإنذار</a:t>
            </a:r>
            <a:r>
              <a:rPr lang="en-US" b="1" dirty="0">
                <a:cs typeface="+mj-cs"/>
              </a:rPr>
              <a:t>. </a:t>
            </a:r>
          </a:p>
        </p:txBody>
      </p:sp>
      <p:pic>
        <p:nvPicPr>
          <p:cNvPr id="10" name="Picture 2" descr="آلية عمل الجرس الكهربائي"/>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986500"/>
            <a:ext cx="2214129" cy="1913975"/>
          </a:xfrm>
          <a:prstGeom prst="rect">
            <a:avLst/>
          </a:prstGeom>
          <a:noFill/>
          <a:ln>
            <a:noFill/>
          </a:ln>
        </p:spPr>
      </p:pic>
      <p:sp>
        <p:nvSpPr>
          <p:cNvPr id="11" name="Rectangle 3"/>
          <p:cNvSpPr/>
          <p:nvPr/>
        </p:nvSpPr>
        <p:spPr>
          <a:xfrm>
            <a:off x="6812454" y="3448155"/>
            <a:ext cx="2109873" cy="523220"/>
          </a:xfrm>
          <a:prstGeom prst="rect">
            <a:avLst/>
          </a:prstGeom>
        </p:spPr>
        <p:txBody>
          <a:bodyPr wrap="none">
            <a:spAutoFit/>
          </a:bodyPr>
          <a:lstStyle/>
          <a:p>
            <a:pPr marL="457200" indent="-457200" algn="r" rtl="1">
              <a:buFont typeface="Arial" pitchFamily="34" charset="0"/>
              <a:buChar char="•"/>
            </a:pPr>
            <a:r>
              <a:rPr lang="ar-SA" sz="2800" b="1" u="sng" dirty="0">
                <a:solidFill>
                  <a:srgbClr val="FF0000"/>
                </a:solidFill>
                <a:cs typeface="+mj-cs"/>
              </a:rPr>
              <a:t>جرس الرنين</a:t>
            </a:r>
            <a:endParaRPr lang="en-US" sz="2800" b="1" u="sng" dirty="0">
              <a:solidFill>
                <a:srgbClr val="FF0000"/>
              </a:solidFill>
              <a:cs typeface="+mj-cs"/>
            </a:endParaRPr>
          </a:p>
        </p:txBody>
      </p:sp>
      <p:sp>
        <p:nvSpPr>
          <p:cNvPr id="12" name="Rectangle 4"/>
          <p:cNvSpPr/>
          <p:nvPr/>
        </p:nvSpPr>
        <p:spPr>
          <a:xfrm>
            <a:off x="55419" y="3971375"/>
            <a:ext cx="9116291" cy="1754326"/>
          </a:xfrm>
          <a:prstGeom prst="rect">
            <a:avLst/>
          </a:prstGeom>
        </p:spPr>
        <p:txBody>
          <a:bodyPr wrap="square">
            <a:spAutoFit/>
          </a:bodyPr>
          <a:lstStyle/>
          <a:p>
            <a:pPr algn="just" rtl="1"/>
            <a:r>
              <a:rPr lang="ar-SA" b="1" dirty="0">
                <a:cs typeface="+mj-cs"/>
              </a:rPr>
              <a:t>يستخدم مغناطيس كهربائي على شكل ملف حلزوني يحيط بمكبس قابل للحركة للأمام والخلف تحت تأثير المجال المغناطيسي الناشئ عن الملف الحلزوني وفي كل مرة يتحرك فيها المكبس للأمام يضغط زنبرك يعمل على تزويد المكبس بطاقة حركة ليعود إلى وضعه الأصلي. وفي كل مرة يتحرك المكبس للأمام أو للخلف يصطدم بحاجز معدني رقيق يعطي صوتاً موسيقياً</a:t>
            </a:r>
            <a:r>
              <a:rPr lang="en-US" b="1" dirty="0">
                <a:cs typeface="+mj-cs"/>
              </a:rPr>
              <a:t>. </a:t>
            </a:r>
            <a:br>
              <a:rPr lang="en-US" b="1" dirty="0">
                <a:cs typeface="+mj-cs"/>
              </a:rPr>
            </a:br>
            <a:r>
              <a:rPr lang="ar-SA" b="1" dirty="0">
                <a:cs typeface="+mj-cs"/>
              </a:rPr>
              <a:t>بالضغط على زر الجرس يمر التيار </a:t>
            </a:r>
            <a:r>
              <a:rPr lang="ar-SA" b="1" dirty="0" smtClean="0">
                <a:cs typeface="+mj-cs"/>
              </a:rPr>
              <a:t>الكهربائي </a:t>
            </a:r>
            <a:r>
              <a:rPr lang="ar-SA" b="1" dirty="0">
                <a:cs typeface="+mj-cs"/>
              </a:rPr>
              <a:t>في الملف الحلزوني وينشئ في مركزه مجال مغناطيسي يعمل على جذب المكبس في اتجاه اللوح الموسيقي على اليمين وعند رفع الضغط عن زر الجرس يعود المكبس تحت تأثير انضغاط الزنبرك إلى الخلف (لليسار) ليصطدم بلوح موسيقي أخر ويحدث </a:t>
            </a:r>
            <a:r>
              <a:rPr lang="ar-SA" b="1" dirty="0" smtClean="0">
                <a:cs typeface="+mj-cs"/>
              </a:rPr>
              <a:t>صوتا</a:t>
            </a:r>
            <a:endParaRPr lang="en-US" sz="1400" dirty="0"/>
          </a:p>
        </p:txBody>
      </p:sp>
    </p:spTree>
    <p:extLst>
      <p:ext uri="{BB962C8B-B14F-4D97-AF65-F5344CB8AC3E}">
        <p14:creationId xmlns:p14="http://schemas.microsoft.com/office/powerpoint/2010/main" val="27477909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مستطيل 16"/>
          <p:cNvSpPr/>
          <p:nvPr/>
        </p:nvSpPr>
        <p:spPr>
          <a:xfrm>
            <a:off x="0" y="6405331"/>
            <a:ext cx="6508104" cy="452668"/>
          </a:xfrm>
          <a:prstGeom prst="rect">
            <a:avLst/>
          </a:prstGeom>
          <a:solidFill>
            <a:schemeClr val="accent5">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smtClean="0">
                <a:solidFill>
                  <a:schemeClr val="accent4">
                    <a:lumMod val="75000"/>
                  </a:schemeClr>
                </a:solidFill>
                <a:latin typeface="Corbel" panose="020B0503020204020204" pitchFamily="34" charset="0"/>
                <a:ea typeface="BatangChe" panose="02030609000101010101" pitchFamily="49" charset="-127"/>
              </a:rPr>
              <a:t>Eng. Asma’  shara’b                                                                               PTUK</a:t>
            </a:r>
            <a:endParaRPr lang="en-US" sz="1800" b="1" dirty="0">
              <a:solidFill>
                <a:schemeClr val="accent4">
                  <a:lumMod val="75000"/>
                </a:schemeClr>
              </a:solidFill>
              <a:latin typeface="Corbel" panose="020B0503020204020204" pitchFamily="34" charset="0"/>
              <a:ea typeface="BatangChe" panose="02030609000101010101" pitchFamily="49" charset="-127"/>
            </a:endParaRPr>
          </a:p>
        </p:txBody>
      </p:sp>
      <p:sp>
        <p:nvSpPr>
          <p:cNvPr id="18" name="Google Shape;135;p25"/>
          <p:cNvSpPr/>
          <p:nvPr/>
        </p:nvSpPr>
        <p:spPr>
          <a:xfrm rot="16200000" flipH="1">
            <a:off x="7231852" y="4945852"/>
            <a:ext cx="1188400" cy="2635896"/>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 name="Picture 2" descr="نموذج الإبلاغ عن خلل في الامتحانات الإلكترونية | جامعة فلسطين التقنية -  خضوري"/>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5065" y="5773407"/>
            <a:ext cx="761975" cy="1015967"/>
          </a:xfrm>
          <a:prstGeom prst="rect">
            <a:avLst/>
          </a:prstGeom>
          <a:noFill/>
          <a:extLst>
            <a:ext uri="{909E8E84-426E-40DD-AFC4-6F175D3DCCD1}">
              <a14:hiddenFill xmlns:a14="http://schemas.microsoft.com/office/drawing/2010/main">
                <a:solidFill>
                  <a:srgbClr val="FFFFFF"/>
                </a:solidFill>
              </a14:hiddenFill>
            </a:ext>
          </a:extLst>
        </p:spPr>
      </p:pic>
      <p:sp>
        <p:nvSpPr>
          <p:cNvPr id="20" name="مستطيل 19"/>
          <p:cNvSpPr/>
          <p:nvPr/>
        </p:nvSpPr>
        <p:spPr>
          <a:xfrm>
            <a:off x="710206" y="3561"/>
            <a:ext cx="8429700" cy="731200"/>
          </a:xfrm>
          <a:prstGeom prst="rect">
            <a:avLst/>
          </a:prstGeom>
          <a:solidFill>
            <a:schemeClr val="accent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solidFill>
                <a:schemeClr val="tx2"/>
              </a:solidFill>
              <a:latin typeface="Corbel" panose="020B0503020204020204" pitchFamily="34" charset="0"/>
              <a:ea typeface="BatangChe" panose="02030609000101010101" pitchFamily="49" charset="-127"/>
            </a:endParaRPr>
          </a:p>
        </p:txBody>
      </p:sp>
      <p:pic>
        <p:nvPicPr>
          <p:cNvPr id="22" name="Picture 2" descr="نموذج الإبلاغ عن خلل في الامتحانات الإلكترونية | جامعة فلسطين التقنية -  خضور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076" y="19541"/>
            <a:ext cx="512329" cy="683105"/>
          </a:xfrm>
          <a:prstGeom prst="rect">
            <a:avLst/>
          </a:prstGeom>
          <a:noFill/>
          <a:extLst>
            <a:ext uri="{909E8E84-426E-40DD-AFC4-6F175D3DCCD1}">
              <a14:hiddenFill xmlns:a14="http://schemas.microsoft.com/office/drawing/2010/main">
                <a:solidFill>
                  <a:srgbClr val="FFFFFF"/>
                </a:solidFill>
              </a14:hiddenFill>
            </a:ext>
          </a:extLst>
        </p:spPr>
      </p:pic>
      <p:sp>
        <p:nvSpPr>
          <p:cNvPr id="23" name="Google Shape;134;p25"/>
          <p:cNvSpPr/>
          <p:nvPr/>
        </p:nvSpPr>
        <p:spPr>
          <a:xfrm rot="16200000" flipH="1">
            <a:off x="-14436" y="13703"/>
            <a:ext cx="731200" cy="714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 name="Picture 2" descr="نموذج الإبلاغ عن خلل في الامتحانات الإلكترونية | جامعة فلسطين التقنية -  خضور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986" y="48100"/>
            <a:ext cx="512329" cy="683105"/>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p:cNvSpPr/>
          <p:nvPr/>
        </p:nvSpPr>
        <p:spPr>
          <a:xfrm>
            <a:off x="-36969" y="838200"/>
            <a:ext cx="9139906" cy="3693319"/>
          </a:xfrm>
          <a:prstGeom prst="rect">
            <a:avLst/>
          </a:prstGeom>
        </p:spPr>
        <p:txBody>
          <a:bodyPr wrap="square">
            <a:spAutoFit/>
          </a:bodyPr>
          <a:lstStyle/>
          <a:p>
            <a:pPr algn="justLow" rtl="1"/>
            <a:r>
              <a:rPr lang="en-US" b="1" dirty="0"/>
              <a:t/>
            </a:r>
            <a:br>
              <a:rPr lang="en-US" b="1" dirty="0"/>
            </a:br>
            <a:r>
              <a:rPr lang="ar-SA" b="1" dirty="0"/>
              <a:t>في هذا النوع نلاحظ أن صوت الجرس يصدر فقط عند الضغط على زر الجرس وعند ترك الزر، ففي الحالة الطبيعية يعمل الزنبرك الخلفي للمكبس على ضغط الزنبرك على اللوح الموسيقي الأيسر، أما عند الضغط على زر الجرس يمر التيار الكهربائي فيتحول الملف الحلزوني إلى مغناطيس يزود المكبس بقوة تعمل على تحريكه في اتجاه اللوح الموسيقي الأيمن محدثا صوتا وفي نفس الوقت يضغط الزنبرك ويبقى المكبس في مكانه إلى أن نرفع زر الجرس فينقطع التيار الكهربي ويعمل الزنبرك على تزويد المكبس بالطاقة الكافية ليتحرك بقوة في اتجاه اللوح الموسيقي الأيسر محدثا صوتاً ووفي كل مرة نضغط على زر الجرس تكرر تلك العملية</a:t>
            </a:r>
            <a:r>
              <a:rPr lang="en-US" b="1" dirty="0"/>
              <a:t>. </a:t>
            </a:r>
            <a:br>
              <a:rPr lang="en-US" b="1" dirty="0"/>
            </a:br>
            <a:r>
              <a:rPr lang="ar-SA" b="1" dirty="0"/>
              <a:t>كما يمكن أن يتم إضافة المزيد من الملفات الحلزونية والألواح الموسيقية ليتم التحكم في نغمة الصوت الصادرة عن الجرس حسب الإعدادات التي نضبطها عليه. فمثلا لو تم الحصول على جرس بملفين حلزونيين أي أن هناك دائرتين لهذا الجرس وكل دائرة لها صوتاً مميزاً فيمكن ربط الجرس الخارجي للمنزل بالدائرة رقم 1 ويتم ربط الجرس الداخلي للمنزل بالدائرة رقم 2 وبهذا يمكن ان يعلم سكان المنزل اذا ما كان الطارق من خارج المنزل ام من داخله من نوع النغمة الصوتية. ولهذا يعتبر هذا النوع من الأجراس الأكثر استخداماً وانتشاراً من النوعين سابقين الذكر</a:t>
            </a:r>
            <a:r>
              <a:rPr lang="en-US" b="1" dirty="0"/>
              <a:t>. </a:t>
            </a:r>
            <a:br>
              <a:rPr lang="en-US" b="1" dirty="0"/>
            </a:br>
            <a:r>
              <a:rPr lang="ar-SA" b="1" dirty="0"/>
              <a:t>جرس رنين يحتوي على ملفين </a:t>
            </a:r>
            <a:r>
              <a:rPr lang="ar-SA" b="1" dirty="0" smtClean="0"/>
              <a:t>حلزونيين </a:t>
            </a:r>
            <a:r>
              <a:rPr lang="ar-SA" b="1" dirty="0"/>
              <a:t>ومكبسين وكل ملف حلزوني متصل بدائرة خاصة تصدر صوت مختلف</a:t>
            </a:r>
            <a:r>
              <a:rPr lang="en-US" b="1" dirty="0"/>
              <a:t> </a:t>
            </a:r>
          </a:p>
        </p:txBody>
      </p:sp>
    </p:spTree>
    <p:extLst>
      <p:ext uri="{BB962C8B-B14F-4D97-AF65-F5344CB8AC3E}">
        <p14:creationId xmlns:p14="http://schemas.microsoft.com/office/powerpoint/2010/main" val="27477909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مستطيل 16"/>
          <p:cNvSpPr/>
          <p:nvPr/>
        </p:nvSpPr>
        <p:spPr>
          <a:xfrm>
            <a:off x="0" y="6405331"/>
            <a:ext cx="6508104" cy="452668"/>
          </a:xfrm>
          <a:prstGeom prst="rect">
            <a:avLst/>
          </a:prstGeom>
          <a:solidFill>
            <a:schemeClr val="accent5">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smtClean="0">
                <a:solidFill>
                  <a:schemeClr val="accent4">
                    <a:lumMod val="75000"/>
                  </a:schemeClr>
                </a:solidFill>
                <a:latin typeface="Corbel" panose="020B0503020204020204" pitchFamily="34" charset="0"/>
                <a:ea typeface="BatangChe" panose="02030609000101010101" pitchFamily="49" charset="-127"/>
              </a:rPr>
              <a:t>Eng. Asma’  shara’b                                                                               PTUK</a:t>
            </a:r>
            <a:endParaRPr lang="en-US" sz="1800" b="1" dirty="0">
              <a:solidFill>
                <a:schemeClr val="accent4">
                  <a:lumMod val="75000"/>
                </a:schemeClr>
              </a:solidFill>
              <a:latin typeface="Corbel" panose="020B0503020204020204" pitchFamily="34" charset="0"/>
              <a:ea typeface="BatangChe" panose="02030609000101010101" pitchFamily="49" charset="-127"/>
            </a:endParaRPr>
          </a:p>
        </p:txBody>
      </p:sp>
      <p:sp>
        <p:nvSpPr>
          <p:cNvPr id="18" name="Google Shape;135;p25"/>
          <p:cNvSpPr/>
          <p:nvPr/>
        </p:nvSpPr>
        <p:spPr>
          <a:xfrm rot="16200000" flipH="1">
            <a:off x="7231852" y="4945852"/>
            <a:ext cx="1188400" cy="2635896"/>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 name="Picture 2" descr="نموذج الإبلاغ عن خلل في الامتحانات الإلكترونية | جامعة فلسطين التقنية -  خضوري"/>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5065" y="5773407"/>
            <a:ext cx="761975" cy="1015967"/>
          </a:xfrm>
          <a:prstGeom prst="rect">
            <a:avLst/>
          </a:prstGeom>
          <a:noFill/>
          <a:extLst>
            <a:ext uri="{909E8E84-426E-40DD-AFC4-6F175D3DCCD1}">
              <a14:hiddenFill xmlns:a14="http://schemas.microsoft.com/office/drawing/2010/main">
                <a:solidFill>
                  <a:srgbClr val="FFFFFF"/>
                </a:solidFill>
              </a14:hiddenFill>
            </a:ext>
          </a:extLst>
        </p:spPr>
      </p:pic>
      <p:sp>
        <p:nvSpPr>
          <p:cNvPr id="20" name="مستطيل 19"/>
          <p:cNvSpPr/>
          <p:nvPr/>
        </p:nvSpPr>
        <p:spPr>
          <a:xfrm>
            <a:off x="710206" y="3561"/>
            <a:ext cx="8429700" cy="731200"/>
          </a:xfrm>
          <a:prstGeom prst="rect">
            <a:avLst/>
          </a:prstGeom>
          <a:solidFill>
            <a:schemeClr val="accent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solidFill>
                <a:schemeClr val="tx2"/>
              </a:solidFill>
              <a:latin typeface="Corbel" panose="020B0503020204020204" pitchFamily="34" charset="0"/>
              <a:ea typeface="BatangChe" panose="02030609000101010101" pitchFamily="49" charset="-127"/>
            </a:endParaRPr>
          </a:p>
        </p:txBody>
      </p:sp>
      <p:pic>
        <p:nvPicPr>
          <p:cNvPr id="22" name="Picture 2" descr="نموذج الإبلاغ عن خلل في الامتحانات الإلكترونية | جامعة فلسطين التقنية -  خضور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076" y="19541"/>
            <a:ext cx="512329" cy="683105"/>
          </a:xfrm>
          <a:prstGeom prst="rect">
            <a:avLst/>
          </a:prstGeom>
          <a:noFill/>
          <a:extLst>
            <a:ext uri="{909E8E84-426E-40DD-AFC4-6F175D3DCCD1}">
              <a14:hiddenFill xmlns:a14="http://schemas.microsoft.com/office/drawing/2010/main">
                <a:solidFill>
                  <a:srgbClr val="FFFFFF"/>
                </a:solidFill>
              </a14:hiddenFill>
            </a:ext>
          </a:extLst>
        </p:spPr>
      </p:pic>
      <p:sp>
        <p:nvSpPr>
          <p:cNvPr id="23" name="Google Shape;134;p25"/>
          <p:cNvSpPr/>
          <p:nvPr/>
        </p:nvSpPr>
        <p:spPr>
          <a:xfrm rot="16200000" flipH="1">
            <a:off x="-14436" y="13703"/>
            <a:ext cx="731200" cy="714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 name="Picture 2" descr="نموذج الإبلاغ عن خلل في الامتحانات الإلكترونية | جامعة فلسطين التقنية -  خضور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986" y="48100"/>
            <a:ext cx="512329" cy="68310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
          <p:cNvSpPr/>
          <p:nvPr/>
        </p:nvSpPr>
        <p:spPr>
          <a:xfrm>
            <a:off x="5791200" y="838200"/>
            <a:ext cx="2834430" cy="523220"/>
          </a:xfrm>
          <a:prstGeom prst="rect">
            <a:avLst/>
          </a:prstGeom>
        </p:spPr>
        <p:txBody>
          <a:bodyPr wrap="none">
            <a:spAutoFit/>
          </a:bodyPr>
          <a:lstStyle/>
          <a:p>
            <a:pPr marL="457200" indent="-457200" algn="r" rtl="1">
              <a:buFont typeface="Arial" pitchFamily="34" charset="0"/>
              <a:buChar char="•"/>
            </a:pPr>
            <a:r>
              <a:rPr lang="ar-SA" sz="2800" b="1" u="sng" dirty="0">
                <a:solidFill>
                  <a:srgbClr val="FF0000"/>
                </a:solidFill>
                <a:cs typeface="+mj-cs"/>
              </a:rPr>
              <a:t>الجرس الالكتروني</a:t>
            </a:r>
            <a:r>
              <a:rPr lang="en-US" sz="2800" b="1" u="sng" dirty="0">
                <a:solidFill>
                  <a:srgbClr val="FF0000"/>
                </a:solidFill>
                <a:cs typeface="+mj-cs"/>
              </a:rPr>
              <a:t> </a:t>
            </a:r>
          </a:p>
        </p:txBody>
      </p:sp>
      <p:sp>
        <p:nvSpPr>
          <p:cNvPr id="10" name="Rectangle 2"/>
          <p:cNvSpPr/>
          <p:nvPr/>
        </p:nvSpPr>
        <p:spPr>
          <a:xfrm>
            <a:off x="-13841" y="1426451"/>
            <a:ext cx="9144000" cy="1877437"/>
          </a:xfrm>
          <a:prstGeom prst="rect">
            <a:avLst/>
          </a:prstGeom>
        </p:spPr>
        <p:txBody>
          <a:bodyPr wrap="square">
            <a:spAutoFit/>
          </a:bodyPr>
          <a:lstStyle/>
          <a:p>
            <a:pPr algn="justLow"/>
            <a:r>
              <a:rPr lang="ar-SA" sz="2000" b="1" dirty="0">
                <a:cs typeface="+mj-cs"/>
              </a:rPr>
              <a:t>وفي هذه الأيام انتشرت أنواع جديدة من الأجراس هي أجراس الكترونية لا تحتوي على مغناطيس </a:t>
            </a:r>
            <a:r>
              <a:rPr lang="ar-SA" sz="2000" b="1" dirty="0" smtClean="0">
                <a:cs typeface="+mj-cs"/>
              </a:rPr>
              <a:t>كهربائي </a:t>
            </a:r>
            <a:r>
              <a:rPr lang="ar-SA" sz="2000" b="1" dirty="0">
                <a:cs typeface="+mj-cs"/>
              </a:rPr>
              <a:t>أو ألواح معدنية لإصدار الصوت. إنما تستخدم دوائر الكترونية متكاملة</a:t>
            </a:r>
            <a:r>
              <a:rPr lang="en-US" sz="2000" b="1" dirty="0">
                <a:cs typeface="+mj-cs"/>
              </a:rPr>
              <a:t> Integrated Circuit </a:t>
            </a:r>
            <a:r>
              <a:rPr lang="ar-SA" sz="2000" b="1" dirty="0">
                <a:cs typeface="+mj-cs"/>
              </a:rPr>
              <a:t>وعند الضغط على زر الجرس يتم إرسال إشارة الكترونية لتشغيل نغمة موسيقية مخزنة في الذاكرة الخاصة بالجرس، ويمكن أن يكون زر الجرس يعمل لاسلكياً. حيث يصدر إشارة راديو</a:t>
            </a:r>
            <a:r>
              <a:rPr lang="en-US" sz="2000" b="1" dirty="0">
                <a:cs typeface="+mj-cs"/>
              </a:rPr>
              <a:t> FM </a:t>
            </a:r>
            <a:r>
              <a:rPr lang="ar-SA" sz="2000" b="1" dirty="0">
                <a:cs typeface="+mj-cs"/>
              </a:rPr>
              <a:t>يستقبلها الجرس ويحولها إلى إشارة كهربائية تفهمها الدائرة الالكترونية وتشغل نغمة الصوت المسجلة</a:t>
            </a:r>
            <a:r>
              <a:rPr lang="en-US" sz="1600" dirty="0"/>
              <a:t/>
            </a:r>
            <a:br>
              <a:rPr lang="en-US" sz="1600" dirty="0"/>
            </a:br>
            <a:endParaRPr lang="en-US" sz="1600" dirty="0"/>
          </a:p>
        </p:txBody>
      </p:sp>
      <p:sp>
        <p:nvSpPr>
          <p:cNvPr id="11" name="Rectangle 3"/>
          <p:cNvSpPr/>
          <p:nvPr/>
        </p:nvSpPr>
        <p:spPr>
          <a:xfrm>
            <a:off x="5311785" y="3271161"/>
            <a:ext cx="3534942" cy="523220"/>
          </a:xfrm>
          <a:prstGeom prst="rect">
            <a:avLst/>
          </a:prstGeom>
        </p:spPr>
        <p:txBody>
          <a:bodyPr wrap="none">
            <a:spAutoFit/>
          </a:bodyPr>
          <a:lstStyle/>
          <a:p>
            <a:pPr marL="457200" indent="-457200" algn="r" rtl="1">
              <a:buFont typeface="Arial" pitchFamily="34" charset="0"/>
              <a:buChar char="•"/>
            </a:pPr>
            <a:r>
              <a:rPr lang="ar-SA" sz="2800" b="1" u="sng" dirty="0">
                <a:solidFill>
                  <a:srgbClr val="FF0000"/>
                </a:solidFill>
                <a:cs typeface="+mj-cs"/>
              </a:rPr>
              <a:t>الجرس الكتروني لاسلكي</a:t>
            </a:r>
            <a:r>
              <a:rPr lang="en-US" dirty="0"/>
              <a:t> </a:t>
            </a:r>
          </a:p>
        </p:txBody>
      </p:sp>
      <p:sp>
        <p:nvSpPr>
          <p:cNvPr id="12" name="Rectangle 4"/>
          <p:cNvSpPr/>
          <p:nvPr/>
        </p:nvSpPr>
        <p:spPr>
          <a:xfrm>
            <a:off x="0" y="3962400"/>
            <a:ext cx="8991600" cy="1015663"/>
          </a:xfrm>
          <a:prstGeom prst="rect">
            <a:avLst/>
          </a:prstGeom>
        </p:spPr>
        <p:txBody>
          <a:bodyPr wrap="square">
            <a:spAutoFit/>
          </a:bodyPr>
          <a:lstStyle/>
          <a:p>
            <a:pPr algn="justLow" rtl="1"/>
            <a:r>
              <a:rPr lang="ar-SA" sz="2000" b="1" dirty="0">
                <a:cs typeface="+mj-cs"/>
              </a:rPr>
              <a:t>وبالرغم من التطور الملحوظ على الأجراس الالكترونية إلا أن الكثير من الناس مازال يستخدم الأنواع التقليدية السابقة وذلك لعمرها الزمني الكبير بالمقارنة بالأجراس الالكترونية التي من السهل أن تتعطل</a:t>
            </a:r>
            <a:r>
              <a:rPr lang="en-US" sz="2000" b="1" dirty="0">
                <a:cs typeface="+mj-cs"/>
              </a:rPr>
              <a:t>. </a:t>
            </a:r>
            <a:br>
              <a:rPr lang="en-US" sz="2000" b="1" dirty="0">
                <a:cs typeface="+mj-cs"/>
              </a:rPr>
            </a:br>
            <a:endParaRPr lang="en-US" sz="2000" b="1" dirty="0">
              <a:cs typeface="+mj-cs"/>
            </a:endParaRPr>
          </a:p>
        </p:txBody>
      </p:sp>
    </p:spTree>
    <p:extLst>
      <p:ext uri="{BB962C8B-B14F-4D97-AF65-F5344CB8AC3E}">
        <p14:creationId xmlns:p14="http://schemas.microsoft.com/office/powerpoint/2010/main" val="27477909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مستطيل 16"/>
          <p:cNvSpPr/>
          <p:nvPr/>
        </p:nvSpPr>
        <p:spPr>
          <a:xfrm>
            <a:off x="0" y="6405331"/>
            <a:ext cx="6508104" cy="452668"/>
          </a:xfrm>
          <a:prstGeom prst="rect">
            <a:avLst/>
          </a:prstGeom>
          <a:solidFill>
            <a:schemeClr val="accent5">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smtClean="0">
                <a:solidFill>
                  <a:schemeClr val="accent4">
                    <a:lumMod val="75000"/>
                  </a:schemeClr>
                </a:solidFill>
                <a:latin typeface="Corbel" panose="020B0503020204020204" pitchFamily="34" charset="0"/>
                <a:ea typeface="BatangChe" panose="02030609000101010101" pitchFamily="49" charset="-127"/>
              </a:rPr>
              <a:t>Eng. Asma’  shara’b                                                                               PTUK</a:t>
            </a:r>
            <a:endParaRPr lang="en-US" sz="1800" b="1" dirty="0">
              <a:solidFill>
                <a:schemeClr val="accent4">
                  <a:lumMod val="75000"/>
                </a:schemeClr>
              </a:solidFill>
              <a:latin typeface="Corbel" panose="020B0503020204020204" pitchFamily="34" charset="0"/>
              <a:ea typeface="BatangChe" panose="02030609000101010101" pitchFamily="49" charset="-127"/>
            </a:endParaRPr>
          </a:p>
        </p:txBody>
      </p:sp>
      <p:sp>
        <p:nvSpPr>
          <p:cNvPr id="18" name="Google Shape;135;p25"/>
          <p:cNvSpPr/>
          <p:nvPr/>
        </p:nvSpPr>
        <p:spPr>
          <a:xfrm rot="16200000" flipH="1">
            <a:off x="7231852" y="4945852"/>
            <a:ext cx="1188400" cy="2635896"/>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 name="Picture 2" descr="نموذج الإبلاغ عن خلل في الامتحانات الإلكترونية | جامعة فلسطين التقنية -  خضوري"/>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5065" y="5773407"/>
            <a:ext cx="761975" cy="1015967"/>
          </a:xfrm>
          <a:prstGeom prst="rect">
            <a:avLst/>
          </a:prstGeom>
          <a:noFill/>
          <a:extLst>
            <a:ext uri="{909E8E84-426E-40DD-AFC4-6F175D3DCCD1}">
              <a14:hiddenFill xmlns:a14="http://schemas.microsoft.com/office/drawing/2010/main">
                <a:solidFill>
                  <a:srgbClr val="FFFFFF"/>
                </a:solidFill>
              </a14:hiddenFill>
            </a:ext>
          </a:extLst>
        </p:spPr>
      </p:pic>
      <p:sp>
        <p:nvSpPr>
          <p:cNvPr id="20" name="مستطيل 19"/>
          <p:cNvSpPr/>
          <p:nvPr/>
        </p:nvSpPr>
        <p:spPr>
          <a:xfrm>
            <a:off x="710206" y="3561"/>
            <a:ext cx="8429700" cy="731200"/>
          </a:xfrm>
          <a:prstGeom prst="rect">
            <a:avLst/>
          </a:prstGeom>
          <a:solidFill>
            <a:schemeClr val="accent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solidFill>
                <a:schemeClr val="tx2"/>
              </a:solidFill>
              <a:latin typeface="Corbel" panose="020B0503020204020204" pitchFamily="34" charset="0"/>
              <a:ea typeface="BatangChe" panose="02030609000101010101" pitchFamily="49" charset="-127"/>
            </a:endParaRPr>
          </a:p>
        </p:txBody>
      </p:sp>
      <p:pic>
        <p:nvPicPr>
          <p:cNvPr id="22" name="Picture 2" descr="نموذج الإبلاغ عن خلل في الامتحانات الإلكترونية | جامعة فلسطين التقنية -  خضور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076" y="19541"/>
            <a:ext cx="512329" cy="683105"/>
          </a:xfrm>
          <a:prstGeom prst="rect">
            <a:avLst/>
          </a:prstGeom>
          <a:noFill/>
          <a:extLst>
            <a:ext uri="{909E8E84-426E-40DD-AFC4-6F175D3DCCD1}">
              <a14:hiddenFill xmlns:a14="http://schemas.microsoft.com/office/drawing/2010/main">
                <a:solidFill>
                  <a:srgbClr val="FFFFFF"/>
                </a:solidFill>
              </a14:hiddenFill>
            </a:ext>
          </a:extLst>
        </p:spPr>
      </p:pic>
      <p:sp>
        <p:nvSpPr>
          <p:cNvPr id="23" name="Google Shape;134;p25"/>
          <p:cNvSpPr/>
          <p:nvPr/>
        </p:nvSpPr>
        <p:spPr>
          <a:xfrm rot="16200000" flipH="1">
            <a:off x="-14436" y="13703"/>
            <a:ext cx="731200" cy="714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 name="Picture 2" descr="نموذج الإبلاغ عن خلل في الامتحانات الإلكترونية | جامعة فلسطين التقنية -  خضور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986" y="48100"/>
            <a:ext cx="512329" cy="68310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0191" y="1323975"/>
            <a:ext cx="4695825"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1685925"/>
            <a:ext cx="314325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598" y="2057400"/>
            <a:ext cx="4720307" cy="3431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1866" y="1816005"/>
            <a:ext cx="2914650"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48" y="2224691"/>
            <a:ext cx="4306921" cy="3406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5297163" y="113138"/>
            <a:ext cx="3823483" cy="584775"/>
          </a:xfrm>
          <a:prstGeom prst="rect">
            <a:avLst/>
          </a:prstGeom>
        </p:spPr>
        <p:txBody>
          <a:bodyPr wrap="none">
            <a:spAutoFit/>
          </a:bodyPr>
          <a:lstStyle/>
          <a:p>
            <a:r>
              <a:rPr lang="ar-SA" sz="3200" b="1" dirty="0">
                <a:cs typeface="+mj-cs"/>
              </a:rPr>
              <a:t>طريقة توصيل دائرة الجرس</a:t>
            </a:r>
            <a:endParaRPr lang="en-US" sz="3200" b="1" dirty="0">
              <a:cs typeface="+mj-cs"/>
            </a:endParaRPr>
          </a:p>
        </p:txBody>
      </p:sp>
    </p:spTree>
    <p:extLst>
      <p:ext uri="{BB962C8B-B14F-4D97-AF65-F5344CB8AC3E}">
        <p14:creationId xmlns:p14="http://schemas.microsoft.com/office/powerpoint/2010/main" val="27477909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مستطيل 16"/>
          <p:cNvSpPr/>
          <p:nvPr/>
        </p:nvSpPr>
        <p:spPr>
          <a:xfrm>
            <a:off x="0" y="6405331"/>
            <a:ext cx="6508104" cy="452668"/>
          </a:xfrm>
          <a:prstGeom prst="rect">
            <a:avLst/>
          </a:prstGeom>
          <a:solidFill>
            <a:schemeClr val="accent5">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smtClean="0">
                <a:solidFill>
                  <a:schemeClr val="accent4">
                    <a:lumMod val="75000"/>
                  </a:schemeClr>
                </a:solidFill>
                <a:latin typeface="Corbel" panose="020B0503020204020204" pitchFamily="34" charset="0"/>
                <a:ea typeface="BatangChe" panose="02030609000101010101" pitchFamily="49" charset="-127"/>
              </a:rPr>
              <a:t>Eng. Asma’  shara’b                                                                               PTUK</a:t>
            </a:r>
            <a:endParaRPr lang="en-US" sz="1800" b="1" dirty="0">
              <a:solidFill>
                <a:schemeClr val="accent4">
                  <a:lumMod val="75000"/>
                </a:schemeClr>
              </a:solidFill>
              <a:latin typeface="Corbel" panose="020B0503020204020204" pitchFamily="34" charset="0"/>
              <a:ea typeface="BatangChe" panose="02030609000101010101" pitchFamily="49" charset="-127"/>
            </a:endParaRPr>
          </a:p>
        </p:txBody>
      </p:sp>
      <p:sp>
        <p:nvSpPr>
          <p:cNvPr id="18" name="Google Shape;135;p25"/>
          <p:cNvSpPr/>
          <p:nvPr/>
        </p:nvSpPr>
        <p:spPr>
          <a:xfrm rot="16200000" flipH="1">
            <a:off x="7231852" y="4945852"/>
            <a:ext cx="1188400" cy="2635896"/>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 name="Picture 2" descr="نموذج الإبلاغ عن خلل في الامتحانات الإلكترونية | جامعة فلسطين التقنية -  خضوري"/>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5065" y="5773407"/>
            <a:ext cx="761975" cy="1015967"/>
          </a:xfrm>
          <a:prstGeom prst="rect">
            <a:avLst/>
          </a:prstGeom>
          <a:noFill/>
          <a:extLst>
            <a:ext uri="{909E8E84-426E-40DD-AFC4-6F175D3DCCD1}">
              <a14:hiddenFill xmlns:a14="http://schemas.microsoft.com/office/drawing/2010/main">
                <a:solidFill>
                  <a:srgbClr val="FFFFFF"/>
                </a:solidFill>
              </a14:hiddenFill>
            </a:ext>
          </a:extLst>
        </p:spPr>
      </p:pic>
      <p:sp>
        <p:nvSpPr>
          <p:cNvPr id="20" name="مستطيل 19"/>
          <p:cNvSpPr/>
          <p:nvPr/>
        </p:nvSpPr>
        <p:spPr>
          <a:xfrm>
            <a:off x="710206" y="3561"/>
            <a:ext cx="8429700" cy="731200"/>
          </a:xfrm>
          <a:prstGeom prst="rect">
            <a:avLst/>
          </a:prstGeom>
          <a:solidFill>
            <a:schemeClr val="accent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solidFill>
                <a:schemeClr val="tx2"/>
              </a:solidFill>
              <a:latin typeface="Corbel" panose="020B0503020204020204" pitchFamily="34" charset="0"/>
              <a:ea typeface="BatangChe" panose="02030609000101010101" pitchFamily="49" charset="-127"/>
            </a:endParaRPr>
          </a:p>
        </p:txBody>
      </p:sp>
      <p:pic>
        <p:nvPicPr>
          <p:cNvPr id="22" name="Picture 2" descr="نموذج الإبلاغ عن خلل في الامتحانات الإلكترونية | جامعة فلسطين التقنية -  خضور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076" y="19541"/>
            <a:ext cx="512329" cy="683105"/>
          </a:xfrm>
          <a:prstGeom prst="rect">
            <a:avLst/>
          </a:prstGeom>
          <a:noFill/>
          <a:extLst>
            <a:ext uri="{909E8E84-426E-40DD-AFC4-6F175D3DCCD1}">
              <a14:hiddenFill xmlns:a14="http://schemas.microsoft.com/office/drawing/2010/main">
                <a:solidFill>
                  <a:srgbClr val="FFFFFF"/>
                </a:solidFill>
              </a14:hiddenFill>
            </a:ext>
          </a:extLst>
        </p:spPr>
      </p:pic>
      <p:sp>
        <p:nvSpPr>
          <p:cNvPr id="23" name="Google Shape;134;p25"/>
          <p:cNvSpPr/>
          <p:nvPr/>
        </p:nvSpPr>
        <p:spPr>
          <a:xfrm rot="16200000" flipH="1">
            <a:off x="-14436" y="13703"/>
            <a:ext cx="731200" cy="714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 name="Picture 2" descr="نموذج الإبلاغ عن خلل في الامتحانات الإلكترونية | جامعة فلسطين التقنية -  خضور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986" y="48100"/>
            <a:ext cx="512329" cy="68310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7873" y="806194"/>
            <a:ext cx="4375946" cy="317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8053" y="1123534"/>
            <a:ext cx="3702549" cy="1935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9600" y="3058775"/>
            <a:ext cx="4284085" cy="325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67873" y="3579725"/>
            <a:ext cx="4735041" cy="33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5250" y="3579725"/>
            <a:ext cx="3206800" cy="2417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3889" y="6047561"/>
            <a:ext cx="4008501" cy="233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77909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مستطيل 16"/>
          <p:cNvSpPr/>
          <p:nvPr/>
        </p:nvSpPr>
        <p:spPr>
          <a:xfrm>
            <a:off x="0" y="6405331"/>
            <a:ext cx="6508104" cy="452668"/>
          </a:xfrm>
          <a:prstGeom prst="rect">
            <a:avLst/>
          </a:prstGeom>
          <a:solidFill>
            <a:schemeClr val="accent5">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smtClean="0">
                <a:solidFill>
                  <a:schemeClr val="accent4">
                    <a:lumMod val="75000"/>
                  </a:schemeClr>
                </a:solidFill>
                <a:latin typeface="Corbel" panose="020B0503020204020204" pitchFamily="34" charset="0"/>
                <a:ea typeface="BatangChe" panose="02030609000101010101" pitchFamily="49" charset="-127"/>
              </a:rPr>
              <a:t>Eng. Asma’  shara’b                                                                               PTUK</a:t>
            </a:r>
            <a:endParaRPr lang="en-US" sz="1800" b="1" dirty="0">
              <a:solidFill>
                <a:schemeClr val="accent4">
                  <a:lumMod val="75000"/>
                </a:schemeClr>
              </a:solidFill>
              <a:latin typeface="Corbel" panose="020B0503020204020204" pitchFamily="34" charset="0"/>
              <a:ea typeface="BatangChe" panose="02030609000101010101" pitchFamily="49" charset="-127"/>
            </a:endParaRPr>
          </a:p>
        </p:txBody>
      </p:sp>
      <p:sp>
        <p:nvSpPr>
          <p:cNvPr id="18" name="Google Shape;135;p25"/>
          <p:cNvSpPr/>
          <p:nvPr/>
        </p:nvSpPr>
        <p:spPr>
          <a:xfrm rot="16200000" flipH="1">
            <a:off x="7231852" y="4945852"/>
            <a:ext cx="1188400" cy="2635896"/>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 name="Picture 2" descr="نموذج الإبلاغ عن خلل في الامتحانات الإلكترونية | جامعة فلسطين التقنية -  خضوري"/>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5065" y="5773407"/>
            <a:ext cx="761975" cy="1015967"/>
          </a:xfrm>
          <a:prstGeom prst="rect">
            <a:avLst/>
          </a:prstGeom>
          <a:noFill/>
          <a:extLst>
            <a:ext uri="{909E8E84-426E-40DD-AFC4-6F175D3DCCD1}">
              <a14:hiddenFill xmlns:a14="http://schemas.microsoft.com/office/drawing/2010/main">
                <a:solidFill>
                  <a:srgbClr val="FFFFFF"/>
                </a:solidFill>
              </a14:hiddenFill>
            </a:ext>
          </a:extLst>
        </p:spPr>
      </p:pic>
      <p:sp>
        <p:nvSpPr>
          <p:cNvPr id="20" name="مستطيل 19"/>
          <p:cNvSpPr/>
          <p:nvPr/>
        </p:nvSpPr>
        <p:spPr>
          <a:xfrm>
            <a:off x="710206" y="3561"/>
            <a:ext cx="8429700" cy="731200"/>
          </a:xfrm>
          <a:prstGeom prst="rect">
            <a:avLst/>
          </a:prstGeom>
          <a:solidFill>
            <a:schemeClr val="accent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solidFill>
                <a:schemeClr val="tx2"/>
              </a:solidFill>
              <a:latin typeface="Corbel" panose="020B0503020204020204" pitchFamily="34" charset="0"/>
              <a:ea typeface="BatangChe" panose="02030609000101010101" pitchFamily="49" charset="-127"/>
            </a:endParaRPr>
          </a:p>
        </p:txBody>
      </p:sp>
      <p:pic>
        <p:nvPicPr>
          <p:cNvPr id="22" name="Picture 2" descr="نموذج الإبلاغ عن خلل في الامتحانات الإلكترونية | جامعة فلسطين التقنية -  خضور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076" y="19541"/>
            <a:ext cx="512329" cy="683105"/>
          </a:xfrm>
          <a:prstGeom prst="rect">
            <a:avLst/>
          </a:prstGeom>
          <a:noFill/>
          <a:extLst>
            <a:ext uri="{909E8E84-426E-40DD-AFC4-6F175D3DCCD1}">
              <a14:hiddenFill xmlns:a14="http://schemas.microsoft.com/office/drawing/2010/main">
                <a:solidFill>
                  <a:srgbClr val="FFFFFF"/>
                </a:solidFill>
              </a14:hiddenFill>
            </a:ext>
          </a:extLst>
        </p:spPr>
      </p:pic>
      <p:sp>
        <p:nvSpPr>
          <p:cNvPr id="23" name="Google Shape;134;p25"/>
          <p:cNvSpPr/>
          <p:nvPr/>
        </p:nvSpPr>
        <p:spPr>
          <a:xfrm rot="16200000" flipH="1">
            <a:off x="-14436" y="13703"/>
            <a:ext cx="731200" cy="714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 name="Picture 2" descr="نموذج الإبلاغ عن خلل في الامتحانات الإلكترونية | جامعة فلسطين التقنية -  خضور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986" y="48100"/>
            <a:ext cx="512329" cy="6831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5826" y="751869"/>
            <a:ext cx="3328174" cy="438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7037" y="971353"/>
            <a:ext cx="3823010" cy="1660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9272" y="2746352"/>
            <a:ext cx="2266670" cy="43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71442" y="3009052"/>
            <a:ext cx="6648367" cy="454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2708" y="3491615"/>
            <a:ext cx="4740852" cy="2091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85909" y="5669599"/>
            <a:ext cx="4565265" cy="351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77909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مستطيل 16"/>
          <p:cNvSpPr/>
          <p:nvPr/>
        </p:nvSpPr>
        <p:spPr>
          <a:xfrm>
            <a:off x="0" y="6405331"/>
            <a:ext cx="6508104" cy="452668"/>
          </a:xfrm>
          <a:prstGeom prst="rect">
            <a:avLst/>
          </a:prstGeom>
          <a:solidFill>
            <a:schemeClr val="accent5">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smtClean="0">
                <a:solidFill>
                  <a:schemeClr val="accent4">
                    <a:lumMod val="75000"/>
                  </a:schemeClr>
                </a:solidFill>
                <a:latin typeface="Corbel" panose="020B0503020204020204" pitchFamily="34" charset="0"/>
                <a:ea typeface="BatangChe" panose="02030609000101010101" pitchFamily="49" charset="-127"/>
              </a:rPr>
              <a:t>Eng. Asma’  shara’b                                                                               PTUK</a:t>
            </a:r>
            <a:endParaRPr lang="en-US" sz="1800" b="1" dirty="0">
              <a:solidFill>
                <a:schemeClr val="accent4">
                  <a:lumMod val="75000"/>
                </a:schemeClr>
              </a:solidFill>
              <a:latin typeface="Corbel" panose="020B0503020204020204" pitchFamily="34" charset="0"/>
              <a:ea typeface="BatangChe" panose="02030609000101010101" pitchFamily="49" charset="-127"/>
            </a:endParaRPr>
          </a:p>
        </p:txBody>
      </p:sp>
      <p:sp>
        <p:nvSpPr>
          <p:cNvPr id="18" name="Google Shape;135;p25"/>
          <p:cNvSpPr/>
          <p:nvPr/>
        </p:nvSpPr>
        <p:spPr>
          <a:xfrm rot="16200000" flipH="1">
            <a:off x="7231852" y="4945852"/>
            <a:ext cx="1188400" cy="2635896"/>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 name="Picture 2" descr="نموذج الإبلاغ عن خلل في الامتحانات الإلكترونية | جامعة فلسطين التقنية -  خضوري"/>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5065" y="5773407"/>
            <a:ext cx="761975" cy="1015967"/>
          </a:xfrm>
          <a:prstGeom prst="rect">
            <a:avLst/>
          </a:prstGeom>
          <a:noFill/>
          <a:extLst>
            <a:ext uri="{909E8E84-426E-40DD-AFC4-6F175D3DCCD1}">
              <a14:hiddenFill xmlns:a14="http://schemas.microsoft.com/office/drawing/2010/main">
                <a:solidFill>
                  <a:srgbClr val="FFFFFF"/>
                </a:solidFill>
              </a14:hiddenFill>
            </a:ext>
          </a:extLst>
        </p:spPr>
      </p:pic>
      <p:sp>
        <p:nvSpPr>
          <p:cNvPr id="20" name="مستطيل 19"/>
          <p:cNvSpPr/>
          <p:nvPr/>
        </p:nvSpPr>
        <p:spPr>
          <a:xfrm>
            <a:off x="710206" y="3561"/>
            <a:ext cx="8429700" cy="731200"/>
          </a:xfrm>
          <a:prstGeom prst="rect">
            <a:avLst/>
          </a:prstGeom>
          <a:solidFill>
            <a:schemeClr val="accent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SA" sz="3200" b="1" dirty="0">
                <a:solidFill>
                  <a:schemeClr val="tx1"/>
                </a:solidFill>
                <a:cs typeface="+mj-cs"/>
              </a:rPr>
              <a:t>توصيل دائرة جرس كهربائي مع دائرة فاتح باب</a:t>
            </a:r>
            <a:endParaRPr lang="en-US" sz="3200" b="1" dirty="0">
              <a:solidFill>
                <a:schemeClr val="tx1"/>
              </a:solidFill>
              <a:cs typeface="+mj-cs"/>
            </a:endParaRPr>
          </a:p>
        </p:txBody>
      </p:sp>
      <p:pic>
        <p:nvPicPr>
          <p:cNvPr id="22" name="Picture 2" descr="نموذج الإبلاغ عن خلل في الامتحانات الإلكترونية | جامعة فلسطين التقنية -  خضور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076" y="19541"/>
            <a:ext cx="512329" cy="683105"/>
          </a:xfrm>
          <a:prstGeom prst="rect">
            <a:avLst/>
          </a:prstGeom>
          <a:noFill/>
          <a:extLst>
            <a:ext uri="{909E8E84-426E-40DD-AFC4-6F175D3DCCD1}">
              <a14:hiddenFill xmlns:a14="http://schemas.microsoft.com/office/drawing/2010/main">
                <a:solidFill>
                  <a:srgbClr val="FFFFFF"/>
                </a:solidFill>
              </a14:hiddenFill>
            </a:ext>
          </a:extLst>
        </p:spPr>
      </p:pic>
      <p:sp>
        <p:nvSpPr>
          <p:cNvPr id="23" name="Google Shape;134;p25"/>
          <p:cNvSpPr/>
          <p:nvPr/>
        </p:nvSpPr>
        <p:spPr>
          <a:xfrm rot="16200000" flipH="1">
            <a:off x="-14436" y="13703"/>
            <a:ext cx="731200" cy="714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 name="Picture 2" descr="نموذج الإبلاغ عن خلل في الامتحانات الإلكترونية | جامعة فلسطين التقنية -  خضور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986" y="48100"/>
            <a:ext cx="512329" cy="68310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1882" y="1295400"/>
            <a:ext cx="194310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7392" y="2057400"/>
            <a:ext cx="4677381" cy="332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986" y="1033462"/>
            <a:ext cx="4068210" cy="461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77909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مستطيل 16"/>
          <p:cNvSpPr/>
          <p:nvPr/>
        </p:nvSpPr>
        <p:spPr>
          <a:xfrm>
            <a:off x="0" y="6405331"/>
            <a:ext cx="6508104" cy="452668"/>
          </a:xfrm>
          <a:prstGeom prst="rect">
            <a:avLst/>
          </a:prstGeom>
          <a:solidFill>
            <a:schemeClr val="accent5">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smtClean="0">
                <a:solidFill>
                  <a:schemeClr val="accent4">
                    <a:lumMod val="75000"/>
                  </a:schemeClr>
                </a:solidFill>
                <a:latin typeface="Corbel" panose="020B0503020204020204" pitchFamily="34" charset="0"/>
                <a:ea typeface="BatangChe" panose="02030609000101010101" pitchFamily="49" charset="-127"/>
              </a:rPr>
              <a:t>Eng. Asma’  shara’b                                                                               PTUK</a:t>
            </a:r>
            <a:endParaRPr lang="en-US" sz="1800" b="1" dirty="0">
              <a:solidFill>
                <a:schemeClr val="accent4">
                  <a:lumMod val="75000"/>
                </a:schemeClr>
              </a:solidFill>
              <a:latin typeface="Corbel" panose="020B0503020204020204" pitchFamily="34" charset="0"/>
              <a:ea typeface="BatangChe" panose="02030609000101010101" pitchFamily="49" charset="-127"/>
            </a:endParaRPr>
          </a:p>
        </p:txBody>
      </p:sp>
      <p:sp>
        <p:nvSpPr>
          <p:cNvPr id="18" name="Google Shape;135;p25"/>
          <p:cNvSpPr/>
          <p:nvPr/>
        </p:nvSpPr>
        <p:spPr>
          <a:xfrm rot="16200000" flipH="1">
            <a:off x="7231852" y="4945852"/>
            <a:ext cx="1188400" cy="2635896"/>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 name="Picture 2" descr="نموذج الإبلاغ عن خلل في الامتحانات الإلكترونية | جامعة فلسطين التقنية -  خضوري"/>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5065" y="5773407"/>
            <a:ext cx="761975" cy="1015967"/>
          </a:xfrm>
          <a:prstGeom prst="rect">
            <a:avLst/>
          </a:prstGeom>
          <a:noFill/>
          <a:extLst>
            <a:ext uri="{909E8E84-426E-40DD-AFC4-6F175D3DCCD1}">
              <a14:hiddenFill xmlns:a14="http://schemas.microsoft.com/office/drawing/2010/main">
                <a:solidFill>
                  <a:srgbClr val="FFFFFF"/>
                </a:solidFill>
              </a14:hiddenFill>
            </a:ext>
          </a:extLst>
        </p:spPr>
      </p:pic>
      <p:sp>
        <p:nvSpPr>
          <p:cNvPr id="20" name="مستطيل 19"/>
          <p:cNvSpPr/>
          <p:nvPr/>
        </p:nvSpPr>
        <p:spPr>
          <a:xfrm>
            <a:off x="710206" y="3561"/>
            <a:ext cx="8429700" cy="731200"/>
          </a:xfrm>
          <a:prstGeom prst="rect">
            <a:avLst/>
          </a:prstGeom>
          <a:solidFill>
            <a:schemeClr val="accent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solidFill>
                <a:schemeClr val="tx2"/>
              </a:solidFill>
              <a:latin typeface="Corbel" panose="020B0503020204020204" pitchFamily="34" charset="0"/>
              <a:ea typeface="BatangChe" panose="02030609000101010101" pitchFamily="49" charset="-127"/>
            </a:endParaRPr>
          </a:p>
        </p:txBody>
      </p:sp>
      <p:pic>
        <p:nvPicPr>
          <p:cNvPr id="22" name="Picture 2" descr="نموذج الإبلاغ عن خلل في الامتحانات الإلكترونية | جامعة فلسطين التقنية -  خضور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076" y="19541"/>
            <a:ext cx="512329" cy="683105"/>
          </a:xfrm>
          <a:prstGeom prst="rect">
            <a:avLst/>
          </a:prstGeom>
          <a:noFill/>
          <a:extLst>
            <a:ext uri="{909E8E84-426E-40DD-AFC4-6F175D3DCCD1}">
              <a14:hiddenFill xmlns:a14="http://schemas.microsoft.com/office/drawing/2010/main">
                <a:solidFill>
                  <a:srgbClr val="FFFFFF"/>
                </a:solidFill>
              </a14:hiddenFill>
            </a:ext>
          </a:extLst>
        </p:spPr>
      </p:pic>
      <p:sp>
        <p:nvSpPr>
          <p:cNvPr id="23" name="Google Shape;134;p25"/>
          <p:cNvSpPr/>
          <p:nvPr/>
        </p:nvSpPr>
        <p:spPr>
          <a:xfrm rot="16200000" flipH="1">
            <a:off x="-14436" y="13703"/>
            <a:ext cx="731200" cy="714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 name="Picture 2" descr="نموذج الإبلاغ عن خلل في الامتحانات الإلكترونية | جامعة فلسطين التقنية -  خضور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986" y="48100"/>
            <a:ext cx="512329" cy="6831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 y="3581400"/>
            <a:ext cx="6501754" cy="2495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148585"/>
            <a:ext cx="4909590" cy="2468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77909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4" name="Google Shape;124;p24"/>
          <p:cNvSpPr/>
          <p:nvPr/>
        </p:nvSpPr>
        <p:spPr>
          <a:xfrm rot="5400000">
            <a:off x="668771" y="1125974"/>
            <a:ext cx="3541450" cy="4265006"/>
          </a:xfrm>
          <a:prstGeom prst="rect">
            <a:avLst/>
          </a:prstGeom>
          <a:ln/>
        </p:spPr>
        <p:style>
          <a:lnRef idx="1">
            <a:schemeClr val="accent4"/>
          </a:lnRef>
          <a:fillRef idx="2">
            <a:schemeClr val="accent4"/>
          </a:fillRef>
          <a:effectRef idx="1">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ln>
                <a:solidFill>
                  <a:sysClr val="windowText" lastClr="000000"/>
                </a:solidFill>
              </a:ln>
              <a:solidFill>
                <a:sysClr val="windowText" lastClr="000000"/>
              </a:solidFill>
            </a:endParaRPr>
          </a:p>
        </p:txBody>
      </p:sp>
      <p:sp>
        <p:nvSpPr>
          <p:cNvPr id="125" name="Google Shape;125;p24"/>
          <p:cNvSpPr txBox="1">
            <a:spLocks noGrp="1"/>
          </p:cNvSpPr>
          <p:nvPr>
            <p:ph type="subTitle" idx="1"/>
          </p:nvPr>
        </p:nvSpPr>
        <p:spPr>
          <a:xfrm>
            <a:off x="467544" y="4293096"/>
            <a:ext cx="5256584" cy="67207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sz="2400" dirty="0" smtClean="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Second Semester 2024/2025</a:t>
            </a:r>
          </a:p>
        </p:txBody>
      </p:sp>
      <p:sp>
        <p:nvSpPr>
          <p:cNvPr id="126" name="Google Shape;126;p24"/>
          <p:cNvSpPr txBox="1">
            <a:spLocks noGrp="1"/>
          </p:cNvSpPr>
          <p:nvPr>
            <p:ph type="ctrTitle"/>
          </p:nvPr>
        </p:nvSpPr>
        <p:spPr>
          <a:xfrm>
            <a:off x="306993" y="1676400"/>
            <a:ext cx="4184731" cy="1992357"/>
          </a:xfrm>
          <a:prstGeom prst="rect">
            <a:avLst/>
          </a:prstGeom>
        </p:spPr>
        <p:txBody>
          <a:bodyPr spcFirstLastPara="1" wrap="square" lIns="91425" tIns="91425" rIns="91425" bIns="91425" anchor="b" anchorCtr="0">
            <a:noAutofit/>
          </a:bodyPr>
          <a:lstStyle/>
          <a:p>
            <a:pPr algn="ctr"/>
            <a:r>
              <a:rPr lang="en-US" sz="3600" b="1" dirty="0" smtClean="0">
                <a:solidFill>
                  <a:schemeClr val="accent4">
                    <a:lumMod val="75000"/>
                  </a:schemeClr>
                </a:solidFill>
              </a:rPr>
              <a:t>LECTURE9:Ringer </a:t>
            </a:r>
            <a:endParaRPr sz="2800" b="1" dirty="0">
              <a:solidFill>
                <a:schemeClr val="accent4">
                  <a:lumMod val="75000"/>
                </a:schemeClr>
              </a:solidFill>
              <a:sym typeface="Livvic"/>
            </a:endParaRPr>
          </a:p>
        </p:txBody>
      </p:sp>
      <p:sp>
        <p:nvSpPr>
          <p:cNvPr id="127" name="Google Shape;127;p24"/>
          <p:cNvSpPr/>
          <p:nvPr/>
        </p:nvSpPr>
        <p:spPr>
          <a:xfrm rot="-5400000" flipH="1">
            <a:off x="-1660175" y="3147927"/>
            <a:ext cx="3541452" cy="22110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صورة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4075" y="68627"/>
            <a:ext cx="3923332" cy="1226773"/>
          </a:xfrm>
          <a:prstGeom prst="rect">
            <a:avLst/>
          </a:prstGeom>
        </p:spPr>
      </p:pic>
      <p:sp>
        <p:nvSpPr>
          <p:cNvPr id="7" name="مستطيل 6"/>
          <p:cNvSpPr/>
          <p:nvPr/>
        </p:nvSpPr>
        <p:spPr>
          <a:xfrm>
            <a:off x="0" y="6405331"/>
            <a:ext cx="9144000" cy="452668"/>
          </a:xfrm>
          <a:prstGeom prst="rect">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800" b="1" dirty="0">
                <a:solidFill>
                  <a:schemeClr val="accent4">
                    <a:lumMod val="75000"/>
                  </a:schemeClr>
                </a:solidFill>
                <a:latin typeface="Corbel" panose="020B0503020204020204" pitchFamily="34" charset="0"/>
                <a:ea typeface="BatangChe" panose="02030609000101010101" pitchFamily="49" charset="-127"/>
              </a:rPr>
              <a:t>Eng. Asma’  shara’b </a:t>
            </a:r>
            <a:r>
              <a:rPr lang="en-US" sz="1800" b="1" dirty="0" smtClean="0">
                <a:solidFill>
                  <a:schemeClr val="accent4">
                    <a:lumMod val="75000"/>
                  </a:schemeClr>
                </a:solidFill>
                <a:latin typeface="Corbel" panose="020B0503020204020204" pitchFamily="34" charset="0"/>
                <a:ea typeface="BatangChe" panose="02030609000101010101" pitchFamily="49" charset="-127"/>
              </a:rPr>
              <a:t>                                                                                                                                      PTUK</a:t>
            </a:r>
            <a:endParaRPr lang="en-US" sz="1800" b="1" dirty="0">
              <a:solidFill>
                <a:schemeClr val="accent4">
                  <a:lumMod val="75000"/>
                </a:schemeClr>
              </a:solidFill>
              <a:latin typeface="Corbel" panose="020B0503020204020204" pitchFamily="34" charset="0"/>
              <a:ea typeface="BatangChe" panose="02030609000101010101" pitchFamily="49" charset="-127"/>
            </a:endParaRPr>
          </a:p>
        </p:txBody>
      </p:sp>
      <p:pic>
        <p:nvPicPr>
          <p:cNvPr id="2" name="صورة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9800" y="4767942"/>
            <a:ext cx="1706880" cy="1447800"/>
          </a:xfrm>
          <a:prstGeom prst="rect">
            <a:avLst/>
          </a:prstGeom>
        </p:spPr>
      </p:pic>
      <p:pic>
        <p:nvPicPr>
          <p:cNvPr id="3" name="صورة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11916" y="1457604"/>
            <a:ext cx="2454923" cy="3342995"/>
          </a:xfrm>
          <a:prstGeom prst="rect">
            <a:avLst/>
          </a:prstGeom>
        </p:spPr>
      </p:pic>
    </p:spTree>
    <p:extLst>
      <p:ext uri="{BB962C8B-B14F-4D97-AF65-F5344CB8AC3E}">
        <p14:creationId xmlns:p14="http://schemas.microsoft.com/office/powerpoint/2010/main" val="42454214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مستطيل 16"/>
          <p:cNvSpPr/>
          <p:nvPr/>
        </p:nvSpPr>
        <p:spPr>
          <a:xfrm>
            <a:off x="0" y="6405331"/>
            <a:ext cx="6508104" cy="452668"/>
          </a:xfrm>
          <a:prstGeom prst="rect">
            <a:avLst/>
          </a:prstGeom>
          <a:solidFill>
            <a:schemeClr val="accent5">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smtClean="0">
                <a:solidFill>
                  <a:schemeClr val="accent4">
                    <a:lumMod val="75000"/>
                  </a:schemeClr>
                </a:solidFill>
                <a:latin typeface="Corbel" panose="020B0503020204020204" pitchFamily="34" charset="0"/>
                <a:ea typeface="BatangChe" panose="02030609000101010101" pitchFamily="49" charset="-127"/>
              </a:rPr>
              <a:t>Eng. Asma’  shara’b                                                                               PTUK</a:t>
            </a:r>
            <a:endParaRPr lang="en-US" sz="1800" b="1" dirty="0">
              <a:solidFill>
                <a:schemeClr val="accent4">
                  <a:lumMod val="75000"/>
                </a:schemeClr>
              </a:solidFill>
              <a:latin typeface="Corbel" panose="020B0503020204020204" pitchFamily="34" charset="0"/>
              <a:ea typeface="BatangChe" panose="02030609000101010101" pitchFamily="49" charset="-127"/>
            </a:endParaRPr>
          </a:p>
        </p:txBody>
      </p:sp>
      <p:sp>
        <p:nvSpPr>
          <p:cNvPr id="18" name="Google Shape;135;p25"/>
          <p:cNvSpPr/>
          <p:nvPr/>
        </p:nvSpPr>
        <p:spPr>
          <a:xfrm rot="16200000" flipH="1">
            <a:off x="7231852" y="4945852"/>
            <a:ext cx="1188400" cy="2635896"/>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 name="Picture 2" descr="نموذج الإبلاغ عن خلل في الامتحانات الإلكترونية | جامعة فلسطين التقنية -  خضوري"/>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5065" y="5773407"/>
            <a:ext cx="761975" cy="1015967"/>
          </a:xfrm>
          <a:prstGeom prst="rect">
            <a:avLst/>
          </a:prstGeom>
          <a:noFill/>
          <a:extLst>
            <a:ext uri="{909E8E84-426E-40DD-AFC4-6F175D3DCCD1}">
              <a14:hiddenFill xmlns:a14="http://schemas.microsoft.com/office/drawing/2010/main">
                <a:solidFill>
                  <a:srgbClr val="FFFFFF"/>
                </a:solidFill>
              </a14:hiddenFill>
            </a:ext>
          </a:extLst>
        </p:spPr>
      </p:pic>
      <p:sp>
        <p:nvSpPr>
          <p:cNvPr id="20" name="مستطيل 19"/>
          <p:cNvSpPr/>
          <p:nvPr/>
        </p:nvSpPr>
        <p:spPr>
          <a:xfrm>
            <a:off x="710206" y="3561"/>
            <a:ext cx="8429700" cy="731200"/>
          </a:xfrm>
          <a:prstGeom prst="rect">
            <a:avLst/>
          </a:prstGeom>
          <a:solidFill>
            <a:schemeClr val="accent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solidFill>
                <a:schemeClr val="tx2"/>
              </a:solidFill>
              <a:latin typeface="Corbel" panose="020B0503020204020204" pitchFamily="34" charset="0"/>
              <a:ea typeface="BatangChe" panose="02030609000101010101" pitchFamily="49" charset="-127"/>
            </a:endParaRPr>
          </a:p>
        </p:txBody>
      </p:sp>
      <p:pic>
        <p:nvPicPr>
          <p:cNvPr id="22" name="Picture 2" descr="نموذج الإبلاغ عن خلل في الامتحانات الإلكترونية | جامعة فلسطين التقنية -  خضور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076" y="19541"/>
            <a:ext cx="512329" cy="683105"/>
          </a:xfrm>
          <a:prstGeom prst="rect">
            <a:avLst/>
          </a:prstGeom>
          <a:noFill/>
          <a:extLst>
            <a:ext uri="{909E8E84-426E-40DD-AFC4-6F175D3DCCD1}">
              <a14:hiddenFill xmlns:a14="http://schemas.microsoft.com/office/drawing/2010/main">
                <a:solidFill>
                  <a:srgbClr val="FFFFFF"/>
                </a:solidFill>
              </a14:hiddenFill>
            </a:ext>
          </a:extLst>
        </p:spPr>
      </p:pic>
      <p:sp>
        <p:nvSpPr>
          <p:cNvPr id="23" name="Google Shape;134;p25"/>
          <p:cNvSpPr/>
          <p:nvPr/>
        </p:nvSpPr>
        <p:spPr>
          <a:xfrm rot="16200000" flipH="1">
            <a:off x="-14436" y="13703"/>
            <a:ext cx="731200" cy="714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 name="Picture 2" descr="نموذج الإبلاغ عن خلل في الامتحانات الإلكترونية | جامعة فلسطين التقنية -  خضور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986" y="48100"/>
            <a:ext cx="512329" cy="6831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206" y="838200"/>
            <a:ext cx="5105400" cy="2654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240" y="3032499"/>
            <a:ext cx="5838671" cy="3248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77909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مستطيل 16"/>
          <p:cNvSpPr/>
          <p:nvPr/>
        </p:nvSpPr>
        <p:spPr>
          <a:xfrm>
            <a:off x="0" y="6405331"/>
            <a:ext cx="6508104" cy="452668"/>
          </a:xfrm>
          <a:prstGeom prst="rect">
            <a:avLst/>
          </a:prstGeom>
          <a:solidFill>
            <a:schemeClr val="accent5">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smtClean="0">
                <a:solidFill>
                  <a:schemeClr val="accent4">
                    <a:lumMod val="75000"/>
                  </a:schemeClr>
                </a:solidFill>
                <a:latin typeface="Corbel" panose="020B0503020204020204" pitchFamily="34" charset="0"/>
                <a:ea typeface="BatangChe" panose="02030609000101010101" pitchFamily="49" charset="-127"/>
              </a:rPr>
              <a:t>Eng. Asma’  shara’b                                                                               PTUK</a:t>
            </a:r>
            <a:endParaRPr lang="en-US" sz="1800" b="1" dirty="0">
              <a:solidFill>
                <a:schemeClr val="accent4">
                  <a:lumMod val="75000"/>
                </a:schemeClr>
              </a:solidFill>
              <a:latin typeface="Corbel" panose="020B0503020204020204" pitchFamily="34" charset="0"/>
              <a:ea typeface="BatangChe" panose="02030609000101010101" pitchFamily="49" charset="-127"/>
            </a:endParaRPr>
          </a:p>
        </p:txBody>
      </p:sp>
      <p:sp>
        <p:nvSpPr>
          <p:cNvPr id="18" name="Google Shape;135;p25"/>
          <p:cNvSpPr/>
          <p:nvPr/>
        </p:nvSpPr>
        <p:spPr>
          <a:xfrm rot="16200000" flipH="1">
            <a:off x="7231852" y="4945852"/>
            <a:ext cx="1188400" cy="2635896"/>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 name="Picture 2" descr="نموذج الإبلاغ عن خلل في الامتحانات الإلكترونية | جامعة فلسطين التقنية -  خضوري"/>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5065" y="5773407"/>
            <a:ext cx="761975" cy="1015967"/>
          </a:xfrm>
          <a:prstGeom prst="rect">
            <a:avLst/>
          </a:prstGeom>
          <a:noFill/>
          <a:extLst>
            <a:ext uri="{909E8E84-426E-40DD-AFC4-6F175D3DCCD1}">
              <a14:hiddenFill xmlns:a14="http://schemas.microsoft.com/office/drawing/2010/main">
                <a:solidFill>
                  <a:srgbClr val="FFFFFF"/>
                </a:solidFill>
              </a14:hiddenFill>
            </a:ext>
          </a:extLst>
        </p:spPr>
      </p:pic>
      <p:sp>
        <p:nvSpPr>
          <p:cNvPr id="20" name="مستطيل 19"/>
          <p:cNvSpPr/>
          <p:nvPr/>
        </p:nvSpPr>
        <p:spPr>
          <a:xfrm>
            <a:off x="710206" y="3561"/>
            <a:ext cx="8429700" cy="731200"/>
          </a:xfrm>
          <a:prstGeom prst="rect">
            <a:avLst/>
          </a:prstGeom>
          <a:solidFill>
            <a:schemeClr val="accent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SA" sz="3200" b="1" dirty="0">
                <a:solidFill>
                  <a:schemeClr val="tx1"/>
                </a:solidFill>
                <a:cs typeface="+mj-cs"/>
              </a:rPr>
              <a:t>الجرس الكهربائي </a:t>
            </a:r>
            <a:endParaRPr lang="en-US" sz="3200" b="1" dirty="0">
              <a:solidFill>
                <a:schemeClr val="tx1"/>
              </a:solidFill>
              <a:cs typeface="+mj-cs"/>
            </a:endParaRPr>
          </a:p>
        </p:txBody>
      </p:sp>
      <p:pic>
        <p:nvPicPr>
          <p:cNvPr id="22" name="Picture 2" descr="نموذج الإبلاغ عن خلل في الامتحانات الإلكترونية | جامعة فلسطين التقنية -  خضور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076" y="19541"/>
            <a:ext cx="512329" cy="683105"/>
          </a:xfrm>
          <a:prstGeom prst="rect">
            <a:avLst/>
          </a:prstGeom>
          <a:noFill/>
          <a:extLst>
            <a:ext uri="{909E8E84-426E-40DD-AFC4-6F175D3DCCD1}">
              <a14:hiddenFill xmlns:a14="http://schemas.microsoft.com/office/drawing/2010/main">
                <a:solidFill>
                  <a:srgbClr val="FFFFFF"/>
                </a:solidFill>
              </a14:hiddenFill>
            </a:ext>
          </a:extLst>
        </p:spPr>
      </p:pic>
      <p:sp>
        <p:nvSpPr>
          <p:cNvPr id="23" name="Google Shape;134;p25"/>
          <p:cNvSpPr/>
          <p:nvPr/>
        </p:nvSpPr>
        <p:spPr>
          <a:xfrm rot="16200000" flipH="1">
            <a:off x="-14436" y="13703"/>
            <a:ext cx="731200" cy="714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 name="Picture 2" descr="نموذج الإبلاغ عن خلل في الامتحانات الإلكترونية | جامعة فلسطين التقنية -  خضور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986" y="48100"/>
            <a:ext cx="512329" cy="6831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100" y="1012968"/>
            <a:ext cx="8280156" cy="4656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60278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مستطيل 16"/>
          <p:cNvSpPr/>
          <p:nvPr/>
        </p:nvSpPr>
        <p:spPr>
          <a:xfrm>
            <a:off x="0" y="6405331"/>
            <a:ext cx="6508104" cy="452668"/>
          </a:xfrm>
          <a:prstGeom prst="rect">
            <a:avLst/>
          </a:prstGeom>
          <a:solidFill>
            <a:schemeClr val="accent5">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smtClean="0">
                <a:solidFill>
                  <a:schemeClr val="accent4">
                    <a:lumMod val="75000"/>
                  </a:schemeClr>
                </a:solidFill>
                <a:latin typeface="Corbel" panose="020B0503020204020204" pitchFamily="34" charset="0"/>
                <a:ea typeface="BatangChe" panose="02030609000101010101" pitchFamily="49" charset="-127"/>
              </a:rPr>
              <a:t>Eng. Asma’  shara’b                                                                               PTUK</a:t>
            </a:r>
            <a:endParaRPr lang="en-US" sz="1800" b="1" dirty="0">
              <a:solidFill>
                <a:schemeClr val="accent4">
                  <a:lumMod val="75000"/>
                </a:schemeClr>
              </a:solidFill>
              <a:latin typeface="Corbel" panose="020B0503020204020204" pitchFamily="34" charset="0"/>
              <a:ea typeface="BatangChe" panose="02030609000101010101" pitchFamily="49" charset="-127"/>
            </a:endParaRPr>
          </a:p>
        </p:txBody>
      </p:sp>
      <p:sp>
        <p:nvSpPr>
          <p:cNvPr id="18" name="Google Shape;135;p25"/>
          <p:cNvSpPr/>
          <p:nvPr/>
        </p:nvSpPr>
        <p:spPr>
          <a:xfrm rot="16200000" flipH="1">
            <a:off x="7231852" y="4945852"/>
            <a:ext cx="1188400" cy="2635896"/>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 name="Picture 2" descr="نموذج الإبلاغ عن خلل في الامتحانات الإلكترونية | جامعة فلسطين التقنية -  خضوري"/>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5065" y="5773407"/>
            <a:ext cx="761975" cy="1015967"/>
          </a:xfrm>
          <a:prstGeom prst="rect">
            <a:avLst/>
          </a:prstGeom>
          <a:noFill/>
          <a:extLst>
            <a:ext uri="{909E8E84-426E-40DD-AFC4-6F175D3DCCD1}">
              <a14:hiddenFill xmlns:a14="http://schemas.microsoft.com/office/drawing/2010/main">
                <a:solidFill>
                  <a:srgbClr val="FFFFFF"/>
                </a:solidFill>
              </a14:hiddenFill>
            </a:ext>
          </a:extLst>
        </p:spPr>
      </p:pic>
      <p:sp>
        <p:nvSpPr>
          <p:cNvPr id="20" name="مستطيل 19"/>
          <p:cNvSpPr/>
          <p:nvPr/>
        </p:nvSpPr>
        <p:spPr>
          <a:xfrm>
            <a:off x="710206" y="3561"/>
            <a:ext cx="8429700" cy="731200"/>
          </a:xfrm>
          <a:prstGeom prst="rect">
            <a:avLst/>
          </a:prstGeom>
          <a:solidFill>
            <a:schemeClr val="accent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solidFill>
                <a:schemeClr val="tx2"/>
              </a:solidFill>
              <a:latin typeface="Corbel" panose="020B0503020204020204" pitchFamily="34" charset="0"/>
              <a:ea typeface="BatangChe" panose="02030609000101010101" pitchFamily="49" charset="-127"/>
            </a:endParaRPr>
          </a:p>
        </p:txBody>
      </p:sp>
      <p:pic>
        <p:nvPicPr>
          <p:cNvPr id="22" name="Picture 2" descr="نموذج الإبلاغ عن خلل في الامتحانات الإلكترونية | جامعة فلسطين التقنية -  خضور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076" y="19541"/>
            <a:ext cx="512329" cy="683105"/>
          </a:xfrm>
          <a:prstGeom prst="rect">
            <a:avLst/>
          </a:prstGeom>
          <a:noFill/>
          <a:extLst>
            <a:ext uri="{909E8E84-426E-40DD-AFC4-6F175D3DCCD1}">
              <a14:hiddenFill xmlns:a14="http://schemas.microsoft.com/office/drawing/2010/main">
                <a:solidFill>
                  <a:srgbClr val="FFFFFF"/>
                </a:solidFill>
              </a14:hiddenFill>
            </a:ext>
          </a:extLst>
        </p:spPr>
      </p:pic>
      <p:sp>
        <p:nvSpPr>
          <p:cNvPr id="23" name="Google Shape;134;p25"/>
          <p:cNvSpPr/>
          <p:nvPr/>
        </p:nvSpPr>
        <p:spPr>
          <a:xfrm rot="16200000" flipH="1">
            <a:off x="-14436" y="13703"/>
            <a:ext cx="731200" cy="714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 name="Picture 2" descr="نموذج الإبلاغ عن خلل في الامتحانات الإلكترونية | جامعة فلسطين التقنية -  خضور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986" y="48100"/>
            <a:ext cx="512329" cy="68310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
          <p:cNvSpPr/>
          <p:nvPr/>
        </p:nvSpPr>
        <p:spPr>
          <a:xfrm>
            <a:off x="0" y="736453"/>
            <a:ext cx="9105900" cy="646331"/>
          </a:xfrm>
          <a:prstGeom prst="rect">
            <a:avLst/>
          </a:prstGeom>
        </p:spPr>
        <p:txBody>
          <a:bodyPr wrap="square">
            <a:spAutoFit/>
          </a:bodyPr>
          <a:lstStyle/>
          <a:p>
            <a:pPr algn="just" rtl="1"/>
            <a:r>
              <a:rPr lang="ar-SA" b="1" dirty="0">
                <a:solidFill>
                  <a:srgbClr val="FF0000"/>
                </a:solidFill>
                <a:cs typeface="+mj-cs"/>
              </a:rPr>
              <a:t>الجرس الكهربائي </a:t>
            </a:r>
            <a:r>
              <a:rPr lang="ar-SA" b="1" dirty="0">
                <a:cs typeface="+mj-cs"/>
              </a:rPr>
              <a:t>هو أداة كهروميكانيكية ويعتمد مبدأ عمل الجرس الكهربائي على تكامل عمل المغناطيس الكهربائي من جهة، وبعض المعدات الميكانيكية كالنوابض والمطرقة؛ فعند تطبيق</a:t>
            </a:r>
            <a:r>
              <a:rPr lang="en-US" b="1" dirty="0">
                <a:cs typeface="+mj-cs"/>
              </a:rPr>
              <a:t> </a:t>
            </a:r>
            <a:r>
              <a:rPr lang="ar-SA" b="1" dirty="0">
                <a:cs typeface="+mj-cs"/>
                <a:hlinkClick r:id="rId4" tooltip="التيار الكهربائي"/>
              </a:rPr>
              <a:t>التيار الكهربائي</a:t>
            </a:r>
            <a:r>
              <a:rPr lang="en-US" b="1" dirty="0">
                <a:cs typeface="+mj-cs"/>
              </a:rPr>
              <a:t> </a:t>
            </a:r>
            <a:r>
              <a:rPr lang="ar-SA" b="1" dirty="0">
                <a:cs typeface="+mj-cs"/>
              </a:rPr>
              <a:t>فإنه ينتج صوتًا متكررًا</a:t>
            </a:r>
            <a:r>
              <a:rPr lang="en-US" b="1" dirty="0">
                <a:cs typeface="+mj-cs"/>
              </a:rPr>
              <a:t>.</a:t>
            </a:r>
          </a:p>
        </p:txBody>
      </p:sp>
      <p:sp>
        <p:nvSpPr>
          <p:cNvPr id="15" name="Rectangle 2"/>
          <p:cNvSpPr/>
          <p:nvPr/>
        </p:nvSpPr>
        <p:spPr>
          <a:xfrm>
            <a:off x="118076" y="1524000"/>
            <a:ext cx="9028436" cy="2616101"/>
          </a:xfrm>
          <a:prstGeom prst="rect">
            <a:avLst/>
          </a:prstGeom>
        </p:spPr>
        <p:txBody>
          <a:bodyPr wrap="square">
            <a:spAutoFit/>
          </a:bodyPr>
          <a:lstStyle/>
          <a:p>
            <a:pPr algn="r" rtl="1"/>
            <a:r>
              <a:rPr lang="en-US" sz="2000" b="1" dirty="0" smtClean="0">
                <a:cs typeface="+mj-cs"/>
              </a:rPr>
              <a:t> </a:t>
            </a:r>
            <a:r>
              <a:rPr lang="ar-SA" sz="2000" b="1" dirty="0" smtClean="0">
                <a:cs typeface="+mj-cs"/>
              </a:rPr>
              <a:t>أقسام الجرس الكهربائي</a:t>
            </a:r>
            <a:endParaRPr lang="en-US" sz="2000" dirty="0" smtClean="0">
              <a:cs typeface="+mj-cs"/>
            </a:endParaRPr>
          </a:p>
          <a:p>
            <a:pPr algn="r" rtl="1"/>
            <a:r>
              <a:rPr lang="ar-SA" dirty="0" smtClean="0">
                <a:cs typeface="+mj-cs"/>
              </a:rPr>
              <a:t>لنفهم آلية عمل الجرس الكهربائي علينا أن نلقي نظرةً على مكوناته</a:t>
            </a:r>
            <a:r>
              <a:rPr lang="en-US" dirty="0" smtClean="0">
                <a:cs typeface="+mj-cs"/>
              </a:rPr>
              <a:t>.</a:t>
            </a:r>
          </a:p>
          <a:p>
            <a:pPr algn="r" rtl="1"/>
            <a:r>
              <a:rPr lang="ar-SA" dirty="0" smtClean="0">
                <a:cs typeface="+mj-cs"/>
              </a:rPr>
              <a:t>يتكون الجرس الكهربائي بشكلٍ رئيسيٍّ من الأقسام التالية الموضحة في الصورة</a:t>
            </a:r>
            <a:r>
              <a:rPr lang="en-US" dirty="0" smtClean="0">
                <a:cs typeface="+mj-cs"/>
              </a:rPr>
              <a:t>:</a:t>
            </a:r>
          </a:p>
          <a:p>
            <a:pPr marL="285750" lvl="0" indent="-285750" algn="r" rtl="1">
              <a:buFont typeface="Arial" pitchFamily="34" charset="0"/>
              <a:buChar char="•"/>
            </a:pPr>
            <a:r>
              <a:rPr lang="ar-SA" dirty="0" smtClean="0">
                <a:cs typeface="+mj-cs"/>
              </a:rPr>
              <a:t>مغناطيس كهربائي أو أكثر</a:t>
            </a:r>
            <a:r>
              <a:rPr lang="en-US" dirty="0" smtClean="0">
                <a:cs typeface="+mj-cs"/>
              </a:rPr>
              <a:t>.</a:t>
            </a:r>
          </a:p>
          <a:p>
            <a:pPr marL="342900" lvl="0" indent="-342900" algn="r" rtl="1">
              <a:buFont typeface="Arial" pitchFamily="34" charset="0"/>
              <a:buChar char="•"/>
            </a:pPr>
            <a:r>
              <a:rPr lang="ar-SA" dirty="0" smtClean="0">
                <a:cs typeface="+mj-cs"/>
              </a:rPr>
              <a:t>ملف من الأسلاك، ويرتبط أحد طرفي الملف بالنقطة</a:t>
            </a:r>
            <a:r>
              <a:rPr lang="en-US" dirty="0" smtClean="0">
                <a:cs typeface="+mj-cs"/>
              </a:rPr>
              <a:t> T</a:t>
            </a:r>
            <a:r>
              <a:rPr lang="en-US" sz="1400" dirty="0" smtClean="0">
                <a:cs typeface="+mj-cs"/>
              </a:rPr>
              <a:t>1</a:t>
            </a:r>
            <a:r>
              <a:rPr lang="en-US" dirty="0" smtClean="0">
                <a:cs typeface="+mj-cs"/>
              </a:rPr>
              <a:t> </a:t>
            </a:r>
            <a:r>
              <a:rPr lang="ar-SA" dirty="0" smtClean="0">
                <a:cs typeface="+mj-cs"/>
              </a:rPr>
              <a:t>والطرف الآخر يثبت على شريط حديدي ناعم</a:t>
            </a:r>
            <a:r>
              <a:rPr lang="en-US" dirty="0" smtClean="0">
                <a:cs typeface="+mj-cs"/>
              </a:rPr>
              <a:t>.</a:t>
            </a:r>
          </a:p>
          <a:p>
            <a:pPr marL="342900" lvl="0" indent="-342900" algn="r" rtl="1">
              <a:buFont typeface="Arial" pitchFamily="34" charset="0"/>
              <a:buChar char="•"/>
            </a:pPr>
            <a:r>
              <a:rPr lang="ar-SA" dirty="0" smtClean="0">
                <a:cs typeface="+mj-cs"/>
              </a:rPr>
              <a:t>ذراع حديدية تتصل بنهايتها مطرقة صغيرة تضرب الجرس</a:t>
            </a:r>
            <a:r>
              <a:rPr lang="en-US" dirty="0" smtClean="0">
                <a:cs typeface="+mj-cs"/>
              </a:rPr>
              <a:t>.</a:t>
            </a:r>
          </a:p>
          <a:p>
            <a:pPr marL="342900" lvl="0" indent="-342900" algn="r" rtl="1">
              <a:buFont typeface="Arial" pitchFamily="34" charset="0"/>
              <a:buChar char="•"/>
            </a:pPr>
            <a:r>
              <a:rPr lang="ar-SA" dirty="0" smtClean="0">
                <a:cs typeface="+mj-cs"/>
              </a:rPr>
              <a:t>منبع تيار كهربائي ضعيف يتصل بالنقطة</a:t>
            </a:r>
            <a:r>
              <a:rPr lang="en-US" dirty="0" smtClean="0">
                <a:cs typeface="+mj-cs"/>
              </a:rPr>
              <a:t> T</a:t>
            </a:r>
            <a:r>
              <a:rPr lang="en-US" sz="1400" dirty="0" smtClean="0">
                <a:cs typeface="+mj-cs"/>
              </a:rPr>
              <a:t>2</a:t>
            </a:r>
            <a:r>
              <a:rPr lang="en-US" dirty="0" smtClean="0">
                <a:cs typeface="+mj-cs"/>
              </a:rPr>
              <a:t>.</a:t>
            </a:r>
          </a:p>
          <a:p>
            <a:pPr algn="just" rtl="1"/>
            <a:r>
              <a:rPr lang="ar-SA" dirty="0" smtClean="0">
                <a:cs typeface="+mj-cs"/>
              </a:rPr>
              <a:t>يرتبط أحد طرفي ملف حديد التسليح بالنقطة</a:t>
            </a:r>
            <a:r>
              <a:rPr lang="en-US" dirty="0" smtClean="0">
                <a:cs typeface="+mj-cs"/>
              </a:rPr>
              <a:t> T1 </a:t>
            </a:r>
            <a:r>
              <a:rPr lang="ar-SA" dirty="0" smtClean="0">
                <a:cs typeface="+mj-cs"/>
              </a:rPr>
              <a:t>بينما يرتبط الطرف الآخر بنابض مثبت على شريطٍ حديديٍّ ناعمٍ. يتم توصيل أحد طرفي الذراع الحديدية بملف المغناطيس الكهربائي مع مسمار ويربط بالنقطة</a:t>
            </a:r>
            <a:r>
              <a:rPr lang="en-US" dirty="0" smtClean="0">
                <a:cs typeface="+mj-cs"/>
              </a:rPr>
              <a:t> T2. </a:t>
            </a:r>
            <a:endParaRPr lang="en-US" dirty="0">
              <a:cs typeface="+mj-cs"/>
            </a:endParaRPr>
          </a:p>
        </p:txBody>
      </p:sp>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 y="4140101"/>
            <a:ext cx="3128021" cy="221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descr="آلية عمل الجرس الكهربائي"/>
          <p:cNvPicPr/>
          <p:nvPr/>
        </p:nvPicPr>
        <p:blipFill>
          <a:blip r:embed="rId6">
            <a:extLst>
              <a:ext uri="{28A0092B-C50C-407E-A947-70E740481C1C}">
                <a14:useLocalDpi xmlns:a14="http://schemas.microsoft.com/office/drawing/2010/main" val="0"/>
              </a:ext>
            </a:extLst>
          </a:blip>
          <a:srcRect/>
          <a:stretch>
            <a:fillRect/>
          </a:stretch>
        </p:blipFill>
        <p:spPr bwMode="auto">
          <a:xfrm>
            <a:off x="3782056" y="4226497"/>
            <a:ext cx="2286000" cy="2115807"/>
          </a:xfrm>
          <a:prstGeom prst="rect">
            <a:avLst/>
          </a:prstGeom>
          <a:noFill/>
          <a:ln>
            <a:noFill/>
          </a:ln>
        </p:spPr>
      </p:pic>
    </p:spTree>
    <p:extLst>
      <p:ext uri="{BB962C8B-B14F-4D97-AF65-F5344CB8AC3E}">
        <p14:creationId xmlns:p14="http://schemas.microsoft.com/office/powerpoint/2010/main" val="33566216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مستطيل 16"/>
          <p:cNvSpPr/>
          <p:nvPr/>
        </p:nvSpPr>
        <p:spPr>
          <a:xfrm>
            <a:off x="0" y="6405331"/>
            <a:ext cx="6508104" cy="452668"/>
          </a:xfrm>
          <a:prstGeom prst="rect">
            <a:avLst/>
          </a:prstGeom>
          <a:solidFill>
            <a:schemeClr val="accent5">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smtClean="0">
                <a:solidFill>
                  <a:schemeClr val="accent4">
                    <a:lumMod val="75000"/>
                  </a:schemeClr>
                </a:solidFill>
                <a:latin typeface="Corbel" panose="020B0503020204020204" pitchFamily="34" charset="0"/>
                <a:ea typeface="BatangChe" panose="02030609000101010101" pitchFamily="49" charset="-127"/>
              </a:rPr>
              <a:t>Eng. Asma’  shara’b                                                                               PTUK</a:t>
            </a:r>
            <a:endParaRPr lang="en-US" sz="1800" b="1" dirty="0">
              <a:solidFill>
                <a:schemeClr val="accent4">
                  <a:lumMod val="75000"/>
                </a:schemeClr>
              </a:solidFill>
              <a:latin typeface="Corbel" panose="020B0503020204020204" pitchFamily="34" charset="0"/>
              <a:ea typeface="BatangChe" panose="02030609000101010101" pitchFamily="49" charset="-127"/>
            </a:endParaRPr>
          </a:p>
        </p:txBody>
      </p:sp>
      <p:sp>
        <p:nvSpPr>
          <p:cNvPr id="18" name="Google Shape;135;p25"/>
          <p:cNvSpPr/>
          <p:nvPr/>
        </p:nvSpPr>
        <p:spPr>
          <a:xfrm rot="16200000" flipH="1">
            <a:off x="7231852" y="4945852"/>
            <a:ext cx="1188400" cy="2635896"/>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 name="Picture 2" descr="نموذج الإبلاغ عن خلل في الامتحانات الإلكترونية | جامعة فلسطين التقنية -  خضوري"/>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5065" y="5773407"/>
            <a:ext cx="761975" cy="1015967"/>
          </a:xfrm>
          <a:prstGeom prst="rect">
            <a:avLst/>
          </a:prstGeom>
          <a:noFill/>
          <a:extLst>
            <a:ext uri="{909E8E84-426E-40DD-AFC4-6F175D3DCCD1}">
              <a14:hiddenFill xmlns:a14="http://schemas.microsoft.com/office/drawing/2010/main">
                <a:solidFill>
                  <a:srgbClr val="FFFFFF"/>
                </a:solidFill>
              </a14:hiddenFill>
            </a:ext>
          </a:extLst>
        </p:spPr>
      </p:pic>
      <p:sp>
        <p:nvSpPr>
          <p:cNvPr id="20" name="مستطيل 19"/>
          <p:cNvSpPr/>
          <p:nvPr/>
        </p:nvSpPr>
        <p:spPr>
          <a:xfrm>
            <a:off x="710206" y="3561"/>
            <a:ext cx="8429700" cy="731200"/>
          </a:xfrm>
          <a:prstGeom prst="rect">
            <a:avLst/>
          </a:prstGeom>
          <a:solidFill>
            <a:schemeClr val="accent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SA" sz="3200" b="1" dirty="0">
                <a:solidFill>
                  <a:schemeClr val="tx1"/>
                </a:solidFill>
                <a:cs typeface="+mj-cs"/>
              </a:rPr>
              <a:t>تركيب الأجراس والمفاتيح الآلية وتوصيلها</a:t>
            </a:r>
            <a:endParaRPr lang="en-US" sz="3200" b="1" dirty="0">
              <a:solidFill>
                <a:schemeClr val="tx1"/>
              </a:solidFill>
              <a:cs typeface="+mj-cs"/>
            </a:endParaRPr>
          </a:p>
        </p:txBody>
      </p:sp>
      <p:pic>
        <p:nvPicPr>
          <p:cNvPr id="22" name="Picture 2" descr="نموذج الإبلاغ عن خلل في الامتحانات الإلكترونية | جامعة فلسطين التقنية -  خضور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076" y="19541"/>
            <a:ext cx="512329" cy="683105"/>
          </a:xfrm>
          <a:prstGeom prst="rect">
            <a:avLst/>
          </a:prstGeom>
          <a:noFill/>
          <a:extLst>
            <a:ext uri="{909E8E84-426E-40DD-AFC4-6F175D3DCCD1}">
              <a14:hiddenFill xmlns:a14="http://schemas.microsoft.com/office/drawing/2010/main">
                <a:solidFill>
                  <a:srgbClr val="FFFFFF"/>
                </a:solidFill>
              </a14:hiddenFill>
            </a:ext>
          </a:extLst>
        </p:spPr>
      </p:pic>
      <p:sp>
        <p:nvSpPr>
          <p:cNvPr id="23" name="Google Shape;134;p25"/>
          <p:cNvSpPr/>
          <p:nvPr/>
        </p:nvSpPr>
        <p:spPr>
          <a:xfrm rot="16200000" flipH="1">
            <a:off x="-14436" y="13703"/>
            <a:ext cx="731200" cy="714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 name="Picture 2" descr="نموذج الإبلاغ عن خلل في الامتحانات الإلكترونية | جامعة فلسطين التقنية -  خضور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986" y="48100"/>
            <a:ext cx="512329" cy="68310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0060" y="764996"/>
            <a:ext cx="1688070" cy="299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3974" y="1148553"/>
            <a:ext cx="1964156" cy="386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78050" y="3106842"/>
            <a:ext cx="4668206" cy="2074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87717" y="5781571"/>
            <a:ext cx="3628562" cy="354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صورة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3315" y="3352800"/>
            <a:ext cx="2968085" cy="2209800"/>
          </a:xfrm>
          <a:prstGeom prst="rect">
            <a:avLst/>
          </a:prstGeom>
        </p:spPr>
      </p:pic>
      <p:sp>
        <p:nvSpPr>
          <p:cNvPr id="3" name="مستطيل 2"/>
          <p:cNvSpPr/>
          <p:nvPr/>
        </p:nvSpPr>
        <p:spPr>
          <a:xfrm>
            <a:off x="-51414" y="1535074"/>
            <a:ext cx="9195414" cy="1200329"/>
          </a:xfrm>
          <a:prstGeom prst="rect">
            <a:avLst/>
          </a:prstGeom>
        </p:spPr>
        <p:txBody>
          <a:bodyPr wrap="square">
            <a:spAutoFit/>
          </a:bodyPr>
          <a:lstStyle/>
          <a:p>
            <a:pPr algn="just" rtl="1"/>
            <a:r>
              <a:rPr lang="ar-SA" dirty="0"/>
              <a:t>هناك عدة طرق تستخدم في تركيب الأجراس الكهربائية ؛ لإصدار الأصوات المختلفة التي نسمعها، وتعددت التقنيات التي تستخدم في هذا الخصوص ؛ ليتم إصدار أصوات التنبيه المختلفة، ومن هذه الطرق :</a:t>
            </a:r>
          </a:p>
          <a:p>
            <a:pPr algn="just" rtl="1"/>
            <a:r>
              <a:rPr lang="ar-SA" dirty="0"/>
              <a:t>1. </a:t>
            </a:r>
            <a:r>
              <a:rPr lang="ar-SA" b="1" dirty="0">
                <a:solidFill>
                  <a:srgbClr val="FF0000"/>
                </a:solidFill>
              </a:rPr>
              <a:t>استغلال ظاهرة الحث الكهرومغناطيسي </a:t>
            </a:r>
            <a:r>
              <a:rPr lang="ar-SA" dirty="0"/>
              <a:t>المتولد في ملف يتم إمداده بالتيار الكهربائي، ما يولد </a:t>
            </a:r>
            <a:r>
              <a:rPr lang="ar-SA" dirty="0" smtClean="0"/>
              <a:t>مجالا مغناطيسيا</a:t>
            </a:r>
            <a:r>
              <a:rPr lang="ar-SA" dirty="0"/>
              <a:t>، يعمل على جذب حافظة ، تحرك ذراعا ميكانيكيا، فيصدر صوتا .</a:t>
            </a:r>
            <a:endParaRPr lang="en-US" dirty="0"/>
          </a:p>
        </p:txBody>
      </p:sp>
    </p:spTree>
    <p:extLst>
      <p:ext uri="{BB962C8B-B14F-4D97-AF65-F5344CB8AC3E}">
        <p14:creationId xmlns:p14="http://schemas.microsoft.com/office/powerpoint/2010/main" val="27477909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مستطيل 16"/>
          <p:cNvSpPr/>
          <p:nvPr/>
        </p:nvSpPr>
        <p:spPr>
          <a:xfrm>
            <a:off x="0" y="6405331"/>
            <a:ext cx="6508104" cy="452668"/>
          </a:xfrm>
          <a:prstGeom prst="rect">
            <a:avLst/>
          </a:prstGeom>
          <a:solidFill>
            <a:schemeClr val="accent5">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smtClean="0">
                <a:solidFill>
                  <a:schemeClr val="accent4">
                    <a:lumMod val="75000"/>
                  </a:schemeClr>
                </a:solidFill>
                <a:latin typeface="Corbel" panose="020B0503020204020204" pitchFamily="34" charset="0"/>
                <a:ea typeface="BatangChe" panose="02030609000101010101" pitchFamily="49" charset="-127"/>
              </a:rPr>
              <a:t>Eng. Asma’  shara’b                                                                               PTUK</a:t>
            </a:r>
            <a:endParaRPr lang="en-US" sz="1800" b="1" dirty="0">
              <a:solidFill>
                <a:schemeClr val="accent4">
                  <a:lumMod val="75000"/>
                </a:schemeClr>
              </a:solidFill>
              <a:latin typeface="Corbel" panose="020B0503020204020204" pitchFamily="34" charset="0"/>
              <a:ea typeface="BatangChe" panose="02030609000101010101" pitchFamily="49" charset="-127"/>
            </a:endParaRPr>
          </a:p>
        </p:txBody>
      </p:sp>
      <p:sp>
        <p:nvSpPr>
          <p:cNvPr id="18" name="Google Shape;135;p25"/>
          <p:cNvSpPr/>
          <p:nvPr/>
        </p:nvSpPr>
        <p:spPr>
          <a:xfrm rot="16200000" flipH="1">
            <a:off x="7231852" y="4945852"/>
            <a:ext cx="1188400" cy="2635896"/>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 name="Picture 2" descr="نموذج الإبلاغ عن خلل في الامتحانات الإلكترونية | جامعة فلسطين التقنية -  خضوري"/>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5065" y="5773407"/>
            <a:ext cx="761975" cy="1015967"/>
          </a:xfrm>
          <a:prstGeom prst="rect">
            <a:avLst/>
          </a:prstGeom>
          <a:noFill/>
          <a:extLst>
            <a:ext uri="{909E8E84-426E-40DD-AFC4-6F175D3DCCD1}">
              <a14:hiddenFill xmlns:a14="http://schemas.microsoft.com/office/drawing/2010/main">
                <a:solidFill>
                  <a:srgbClr val="FFFFFF"/>
                </a:solidFill>
              </a14:hiddenFill>
            </a:ext>
          </a:extLst>
        </p:spPr>
      </p:pic>
      <p:sp>
        <p:nvSpPr>
          <p:cNvPr id="20" name="مستطيل 19"/>
          <p:cNvSpPr/>
          <p:nvPr/>
        </p:nvSpPr>
        <p:spPr>
          <a:xfrm>
            <a:off x="710206" y="3561"/>
            <a:ext cx="8429700" cy="731200"/>
          </a:xfrm>
          <a:prstGeom prst="rect">
            <a:avLst/>
          </a:prstGeom>
          <a:solidFill>
            <a:schemeClr val="accent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solidFill>
                <a:schemeClr val="tx2"/>
              </a:solidFill>
              <a:latin typeface="Corbel" panose="020B0503020204020204" pitchFamily="34" charset="0"/>
              <a:ea typeface="BatangChe" panose="02030609000101010101" pitchFamily="49" charset="-127"/>
            </a:endParaRPr>
          </a:p>
        </p:txBody>
      </p:sp>
      <p:pic>
        <p:nvPicPr>
          <p:cNvPr id="22" name="Picture 2" descr="نموذج الإبلاغ عن خلل في الامتحانات الإلكترونية | جامعة فلسطين التقنية -  خضور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076" y="19541"/>
            <a:ext cx="512329" cy="683105"/>
          </a:xfrm>
          <a:prstGeom prst="rect">
            <a:avLst/>
          </a:prstGeom>
          <a:noFill/>
          <a:extLst>
            <a:ext uri="{909E8E84-426E-40DD-AFC4-6F175D3DCCD1}">
              <a14:hiddenFill xmlns:a14="http://schemas.microsoft.com/office/drawing/2010/main">
                <a:solidFill>
                  <a:srgbClr val="FFFFFF"/>
                </a:solidFill>
              </a14:hiddenFill>
            </a:ext>
          </a:extLst>
        </p:spPr>
      </p:pic>
      <p:sp>
        <p:nvSpPr>
          <p:cNvPr id="23" name="Google Shape;134;p25"/>
          <p:cNvSpPr/>
          <p:nvPr/>
        </p:nvSpPr>
        <p:spPr>
          <a:xfrm rot="16200000" flipH="1">
            <a:off x="-14436" y="13703"/>
            <a:ext cx="731200" cy="714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 name="Picture 2" descr="نموذج الإبلاغ عن خلل في الامتحانات الإلكترونية | جامعة فلسطين التقنية -  خضور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986" y="48100"/>
            <a:ext cx="512329" cy="68310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5640" y="1266825"/>
            <a:ext cx="6886575" cy="287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9127" y="4143375"/>
            <a:ext cx="441960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100986" y="702646"/>
            <a:ext cx="9057401" cy="646331"/>
          </a:xfrm>
          <a:prstGeom prst="rect">
            <a:avLst/>
          </a:prstGeom>
        </p:spPr>
        <p:txBody>
          <a:bodyPr wrap="square">
            <a:spAutoFit/>
          </a:bodyPr>
          <a:lstStyle/>
          <a:p>
            <a:pPr algn="just" rtl="1"/>
            <a:r>
              <a:rPr lang="ar-SA" dirty="0"/>
              <a:t>2. أصوات موسيقية مختلفة ( حسب ترتيب الضغطات ، تصدر عن دائرة إلكترونية، وتعمل بجهد </a:t>
            </a:r>
            <a:r>
              <a:rPr lang="ar-SA" dirty="0" smtClean="0"/>
              <a:t>منخفض أو </a:t>
            </a:r>
            <a:r>
              <a:rPr lang="ar-SA" dirty="0"/>
              <a:t>بجهد مستمر (بطارية مثلا)</a:t>
            </a:r>
            <a:endParaRPr lang="en-US" dirty="0"/>
          </a:p>
        </p:txBody>
      </p:sp>
      <p:sp>
        <p:nvSpPr>
          <p:cNvPr id="3" name="مستطيل 2"/>
          <p:cNvSpPr/>
          <p:nvPr/>
        </p:nvSpPr>
        <p:spPr>
          <a:xfrm>
            <a:off x="118076" y="4648200"/>
            <a:ext cx="9040311" cy="646331"/>
          </a:xfrm>
          <a:prstGeom prst="rect">
            <a:avLst/>
          </a:prstGeom>
        </p:spPr>
        <p:txBody>
          <a:bodyPr wrap="square">
            <a:spAutoFit/>
          </a:bodyPr>
          <a:lstStyle/>
          <a:p>
            <a:pPr algn="just" rtl="1"/>
            <a:r>
              <a:rPr lang="ar-SA" dirty="0"/>
              <a:t>وأيا كانت طريقة العمل المستخدمة، الا أنها تهدف إلى تفعيل منبه يدل على وجود طارق للباب، </a:t>
            </a:r>
            <a:r>
              <a:rPr lang="ar-SA" dirty="0" smtClean="0"/>
              <a:t>يريد الدخول </a:t>
            </a:r>
            <a:r>
              <a:rPr lang="ar-SA" dirty="0"/>
              <a:t>للمبنى (المنزل) .</a:t>
            </a:r>
            <a:endParaRPr lang="en-US" dirty="0"/>
          </a:p>
        </p:txBody>
      </p:sp>
    </p:spTree>
    <p:extLst>
      <p:ext uri="{BB962C8B-B14F-4D97-AF65-F5344CB8AC3E}">
        <p14:creationId xmlns:p14="http://schemas.microsoft.com/office/powerpoint/2010/main" val="27477909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مستطيل 16"/>
          <p:cNvSpPr/>
          <p:nvPr/>
        </p:nvSpPr>
        <p:spPr>
          <a:xfrm>
            <a:off x="0" y="6405331"/>
            <a:ext cx="6508104" cy="452668"/>
          </a:xfrm>
          <a:prstGeom prst="rect">
            <a:avLst/>
          </a:prstGeom>
          <a:solidFill>
            <a:schemeClr val="accent5">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smtClean="0">
                <a:solidFill>
                  <a:schemeClr val="accent4">
                    <a:lumMod val="75000"/>
                  </a:schemeClr>
                </a:solidFill>
                <a:latin typeface="Corbel" panose="020B0503020204020204" pitchFamily="34" charset="0"/>
                <a:ea typeface="BatangChe" panose="02030609000101010101" pitchFamily="49" charset="-127"/>
              </a:rPr>
              <a:t>Eng. Asma’  shara’b                                                                               PTUK</a:t>
            </a:r>
            <a:endParaRPr lang="en-US" sz="1800" b="1" dirty="0">
              <a:solidFill>
                <a:schemeClr val="accent4">
                  <a:lumMod val="75000"/>
                </a:schemeClr>
              </a:solidFill>
              <a:latin typeface="Corbel" panose="020B0503020204020204" pitchFamily="34" charset="0"/>
              <a:ea typeface="BatangChe" panose="02030609000101010101" pitchFamily="49" charset="-127"/>
            </a:endParaRPr>
          </a:p>
        </p:txBody>
      </p:sp>
      <p:sp>
        <p:nvSpPr>
          <p:cNvPr id="18" name="Google Shape;135;p25"/>
          <p:cNvSpPr/>
          <p:nvPr/>
        </p:nvSpPr>
        <p:spPr>
          <a:xfrm rot="16200000" flipH="1">
            <a:off x="7231852" y="4945852"/>
            <a:ext cx="1188400" cy="2635896"/>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 name="Picture 2" descr="نموذج الإبلاغ عن خلل في الامتحانات الإلكترونية | جامعة فلسطين التقنية -  خضوري"/>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5065" y="5773407"/>
            <a:ext cx="761975" cy="1015967"/>
          </a:xfrm>
          <a:prstGeom prst="rect">
            <a:avLst/>
          </a:prstGeom>
          <a:noFill/>
          <a:extLst>
            <a:ext uri="{909E8E84-426E-40DD-AFC4-6F175D3DCCD1}">
              <a14:hiddenFill xmlns:a14="http://schemas.microsoft.com/office/drawing/2010/main">
                <a:solidFill>
                  <a:srgbClr val="FFFFFF"/>
                </a:solidFill>
              </a14:hiddenFill>
            </a:ext>
          </a:extLst>
        </p:spPr>
      </p:pic>
      <p:sp>
        <p:nvSpPr>
          <p:cNvPr id="20" name="مستطيل 19"/>
          <p:cNvSpPr/>
          <p:nvPr/>
        </p:nvSpPr>
        <p:spPr>
          <a:xfrm>
            <a:off x="710206" y="3561"/>
            <a:ext cx="8429700" cy="731200"/>
          </a:xfrm>
          <a:prstGeom prst="rect">
            <a:avLst/>
          </a:prstGeom>
          <a:solidFill>
            <a:schemeClr val="accent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SA" sz="3200" b="1" dirty="0">
                <a:solidFill>
                  <a:schemeClr val="tx1"/>
                </a:solidFill>
                <a:cs typeface="+mj-cs"/>
              </a:rPr>
              <a:t>تركيب الأجراس الكهربائية وطريقة عملها</a:t>
            </a:r>
            <a:endParaRPr lang="en-US" sz="3200" b="1" dirty="0">
              <a:solidFill>
                <a:schemeClr val="tx1"/>
              </a:solidFill>
              <a:cs typeface="+mj-cs"/>
            </a:endParaRPr>
          </a:p>
        </p:txBody>
      </p:sp>
      <p:pic>
        <p:nvPicPr>
          <p:cNvPr id="22" name="Picture 2" descr="نموذج الإبلاغ عن خلل في الامتحانات الإلكترونية | جامعة فلسطين التقنية -  خضور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076" y="19541"/>
            <a:ext cx="512329" cy="683105"/>
          </a:xfrm>
          <a:prstGeom prst="rect">
            <a:avLst/>
          </a:prstGeom>
          <a:noFill/>
          <a:extLst>
            <a:ext uri="{909E8E84-426E-40DD-AFC4-6F175D3DCCD1}">
              <a14:hiddenFill xmlns:a14="http://schemas.microsoft.com/office/drawing/2010/main">
                <a:solidFill>
                  <a:srgbClr val="FFFFFF"/>
                </a:solidFill>
              </a14:hiddenFill>
            </a:ext>
          </a:extLst>
        </p:spPr>
      </p:pic>
      <p:sp>
        <p:nvSpPr>
          <p:cNvPr id="23" name="Google Shape;134;p25"/>
          <p:cNvSpPr/>
          <p:nvPr/>
        </p:nvSpPr>
        <p:spPr>
          <a:xfrm rot="16200000" flipH="1">
            <a:off x="-14436" y="13703"/>
            <a:ext cx="731200" cy="714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 name="Picture 2" descr="نموذج الإبلاغ عن خلل في الامتحانات الإلكترونية | جامعة فلسطين التقنية -  خضور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986" y="48100"/>
            <a:ext cx="512329" cy="68310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7602" y="1658870"/>
            <a:ext cx="2737794" cy="2421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1613" y="4125259"/>
            <a:ext cx="4029471" cy="280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صورة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3315" y="1662858"/>
            <a:ext cx="3600450" cy="2743200"/>
          </a:xfrm>
          <a:prstGeom prst="rect">
            <a:avLst/>
          </a:prstGeom>
        </p:spPr>
      </p:pic>
      <p:sp>
        <p:nvSpPr>
          <p:cNvPr id="3" name="مستطيل 2"/>
          <p:cNvSpPr/>
          <p:nvPr/>
        </p:nvSpPr>
        <p:spPr>
          <a:xfrm>
            <a:off x="0" y="4651005"/>
            <a:ext cx="6514091" cy="1754326"/>
          </a:xfrm>
          <a:prstGeom prst="rect">
            <a:avLst/>
          </a:prstGeom>
        </p:spPr>
        <p:txBody>
          <a:bodyPr wrap="square">
            <a:spAutoFit/>
          </a:bodyPr>
          <a:lstStyle/>
          <a:p>
            <a:pPr algn="just" rtl="1"/>
            <a:r>
              <a:rPr lang="ar-SA" dirty="0"/>
              <a:t>يتكون المغناطيس الكهربائي من سلك ملفوف حول قطعة من الحديد، وعند مرور التيار الكهربائي في السلك، فإن مجالا مغناطيسيا ينشأ حوله على شكل حلقات تحيط به، ولتكبير هذا المجال المغناطيسي يلف السلك حول قطعة من الحديد على شكل لولبي ، ما يكسب قطعة الحديد خواص المغناطيس طالما استمر التيار بالمرور في السلك، وعندما يتوقف التيار الكهربائي تعود قطعة الحديد إلى وضعها الطبيعي وتفقد الخاصية</a:t>
            </a:r>
          </a:p>
          <a:p>
            <a:pPr algn="just" rtl="1"/>
            <a:r>
              <a:rPr lang="ar-SA" dirty="0"/>
              <a:t>المغناطيسية .</a:t>
            </a:r>
            <a:endParaRPr lang="en-US" dirty="0"/>
          </a:p>
        </p:txBody>
      </p:sp>
      <p:sp>
        <p:nvSpPr>
          <p:cNvPr id="4" name="مستطيل 3"/>
          <p:cNvSpPr/>
          <p:nvPr/>
        </p:nvSpPr>
        <p:spPr>
          <a:xfrm>
            <a:off x="79749" y="1001677"/>
            <a:ext cx="9038920" cy="646331"/>
          </a:xfrm>
          <a:prstGeom prst="rect">
            <a:avLst/>
          </a:prstGeom>
        </p:spPr>
        <p:txBody>
          <a:bodyPr wrap="square">
            <a:spAutoFit/>
          </a:bodyPr>
          <a:lstStyle/>
          <a:p>
            <a:pPr algn="just" rtl="1"/>
            <a:r>
              <a:rPr lang="ar-SA" dirty="0"/>
              <a:t>يبين الشكل تركيب الجرس الكهربائي الذي يعمل بظاهرة الحث الكهرومغناطيسي، ويعد </a:t>
            </a:r>
            <a:r>
              <a:rPr lang="ar-SA" dirty="0" smtClean="0"/>
              <a:t>المغناطيس الكهربائي </a:t>
            </a:r>
            <a:r>
              <a:rPr lang="ar-SA" dirty="0"/>
              <a:t>الجزء الرئيس في تركيب الجرس .</a:t>
            </a:r>
            <a:endParaRPr lang="en-US" dirty="0"/>
          </a:p>
        </p:txBody>
      </p:sp>
    </p:spTree>
    <p:extLst>
      <p:ext uri="{BB962C8B-B14F-4D97-AF65-F5344CB8AC3E}">
        <p14:creationId xmlns:p14="http://schemas.microsoft.com/office/powerpoint/2010/main" val="27477909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مستطيل 16"/>
          <p:cNvSpPr/>
          <p:nvPr/>
        </p:nvSpPr>
        <p:spPr>
          <a:xfrm>
            <a:off x="0" y="6405331"/>
            <a:ext cx="6508104" cy="452668"/>
          </a:xfrm>
          <a:prstGeom prst="rect">
            <a:avLst/>
          </a:prstGeom>
          <a:solidFill>
            <a:schemeClr val="accent5">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smtClean="0">
                <a:solidFill>
                  <a:schemeClr val="accent4">
                    <a:lumMod val="75000"/>
                  </a:schemeClr>
                </a:solidFill>
                <a:latin typeface="Corbel" panose="020B0503020204020204" pitchFamily="34" charset="0"/>
                <a:ea typeface="BatangChe" panose="02030609000101010101" pitchFamily="49" charset="-127"/>
              </a:rPr>
              <a:t>Eng. Asma’  shara’b                                                                               PTUK</a:t>
            </a:r>
            <a:endParaRPr lang="en-US" sz="1800" b="1" dirty="0">
              <a:solidFill>
                <a:schemeClr val="accent4">
                  <a:lumMod val="75000"/>
                </a:schemeClr>
              </a:solidFill>
              <a:latin typeface="Corbel" panose="020B0503020204020204" pitchFamily="34" charset="0"/>
              <a:ea typeface="BatangChe" panose="02030609000101010101" pitchFamily="49" charset="-127"/>
            </a:endParaRPr>
          </a:p>
        </p:txBody>
      </p:sp>
      <p:sp>
        <p:nvSpPr>
          <p:cNvPr id="18" name="Google Shape;135;p25"/>
          <p:cNvSpPr/>
          <p:nvPr/>
        </p:nvSpPr>
        <p:spPr>
          <a:xfrm rot="16200000" flipH="1">
            <a:off x="7231852" y="4945852"/>
            <a:ext cx="1188400" cy="2635896"/>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 name="Picture 2" descr="نموذج الإبلاغ عن خلل في الامتحانات الإلكترونية | جامعة فلسطين التقنية -  خضوري"/>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5065" y="5773407"/>
            <a:ext cx="761975" cy="1015967"/>
          </a:xfrm>
          <a:prstGeom prst="rect">
            <a:avLst/>
          </a:prstGeom>
          <a:noFill/>
          <a:extLst>
            <a:ext uri="{909E8E84-426E-40DD-AFC4-6F175D3DCCD1}">
              <a14:hiddenFill xmlns:a14="http://schemas.microsoft.com/office/drawing/2010/main">
                <a:solidFill>
                  <a:srgbClr val="FFFFFF"/>
                </a:solidFill>
              </a14:hiddenFill>
            </a:ext>
          </a:extLst>
        </p:spPr>
      </p:pic>
      <p:sp>
        <p:nvSpPr>
          <p:cNvPr id="20" name="مستطيل 19"/>
          <p:cNvSpPr/>
          <p:nvPr/>
        </p:nvSpPr>
        <p:spPr>
          <a:xfrm>
            <a:off x="710206" y="3561"/>
            <a:ext cx="8429700" cy="731200"/>
          </a:xfrm>
          <a:prstGeom prst="rect">
            <a:avLst/>
          </a:prstGeom>
          <a:solidFill>
            <a:schemeClr val="accent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solidFill>
                <a:schemeClr val="tx2"/>
              </a:solidFill>
              <a:latin typeface="Corbel" panose="020B0503020204020204" pitchFamily="34" charset="0"/>
              <a:ea typeface="BatangChe" panose="02030609000101010101" pitchFamily="49" charset="-127"/>
            </a:endParaRPr>
          </a:p>
        </p:txBody>
      </p:sp>
      <p:pic>
        <p:nvPicPr>
          <p:cNvPr id="22" name="Picture 2" descr="نموذج الإبلاغ عن خلل في الامتحانات الإلكترونية | جامعة فلسطين التقنية -  خضور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076" y="19541"/>
            <a:ext cx="512329" cy="683105"/>
          </a:xfrm>
          <a:prstGeom prst="rect">
            <a:avLst/>
          </a:prstGeom>
          <a:noFill/>
          <a:extLst>
            <a:ext uri="{909E8E84-426E-40DD-AFC4-6F175D3DCCD1}">
              <a14:hiddenFill xmlns:a14="http://schemas.microsoft.com/office/drawing/2010/main">
                <a:solidFill>
                  <a:srgbClr val="FFFFFF"/>
                </a:solidFill>
              </a14:hiddenFill>
            </a:ext>
          </a:extLst>
        </p:spPr>
      </p:pic>
      <p:sp>
        <p:nvSpPr>
          <p:cNvPr id="23" name="Google Shape;134;p25"/>
          <p:cNvSpPr/>
          <p:nvPr/>
        </p:nvSpPr>
        <p:spPr>
          <a:xfrm rot="16200000" flipH="1">
            <a:off x="-14436" y="13703"/>
            <a:ext cx="731200" cy="714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 name="Picture 2" descr="نموذج الإبلاغ عن خلل في الامتحانات الإلكترونية | جامعة فلسطين التقنية -  خضور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986" y="48100"/>
            <a:ext cx="512329" cy="68310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3548" y="3883478"/>
            <a:ext cx="2173002" cy="2131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9767" y="6014806"/>
            <a:ext cx="265747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صورة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3400" y="3798945"/>
            <a:ext cx="3048000" cy="2484120"/>
          </a:xfrm>
          <a:prstGeom prst="rect">
            <a:avLst/>
          </a:prstGeom>
        </p:spPr>
      </p:pic>
      <p:sp>
        <p:nvSpPr>
          <p:cNvPr id="3" name="مستطيل 2"/>
          <p:cNvSpPr/>
          <p:nvPr/>
        </p:nvSpPr>
        <p:spPr>
          <a:xfrm>
            <a:off x="0" y="1524000"/>
            <a:ext cx="9139906" cy="1477328"/>
          </a:xfrm>
          <a:prstGeom prst="rect">
            <a:avLst/>
          </a:prstGeom>
        </p:spPr>
        <p:txBody>
          <a:bodyPr wrap="square">
            <a:spAutoFit/>
          </a:bodyPr>
          <a:lstStyle/>
          <a:p>
            <a:pPr algn="just" rtl="1"/>
            <a:r>
              <a:rPr lang="ar-SA" dirty="0"/>
              <a:t>عندما نقوم بالضغط على ضاغط الجرس الكهربائي، فإننا نقوم بإغلاق دائرة كهربائية تعمل على تمرير التيار الكهربائي في دائرة كهربائية، تحتوي على محول كهربائي لخفض قيمة الجهد من (220-12) فولت، ويمر التيار الكهربائي بعد ذلك في السلك المحيط بقطعة الحديد، التي تشكل المغناطيس الكهربائي، الذي يساعد على إحداث الصوت، وعند رفع اليد عن ضاغط الجرس يفقد المغناطيس خاصية الجذب، فتعود الذراع إلى مكانها ويقف الجرس عن العمل، وتتكرر هذه العملية بتكرار الضغط على ضاغط الجرس، ورفع اليد عنه، الشكل</a:t>
            </a:r>
            <a:endParaRPr lang="en-US" dirty="0"/>
          </a:p>
        </p:txBody>
      </p:sp>
      <p:sp>
        <p:nvSpPr>
          <p:cNvPr id="4" name="مستطيل 3"/>
          <p:cNvSpPr/>
          <p:nvPr/>
        </p:nvSpPr>
        <p:spPr>
          <a:xfrm>
            <a:off x="80052" y="761446"/>
            <a:ext cx="9145893" cy="646331"/>
          </a:xfrm>
          <a:prstGeom prst="rect">
            <a:avLst/>
          </a:prstGeom>
        </p:spPr>
        <p:txBody>
          <a:bodyPr wrap="square">
            <a:spAutoFit/>
          </a:bodyPr>
          <a:lstStyle/>
          <a:p>
            <a:pPr algn="just" rtl="1"/>
            <a:r>
              <a:rPr lang="ar-SA" dirty="0"/>
              <a:t>وعندما تتمغنط قطعة الحديد تصبح مغناطيسا، ويتولد لها قطبان شمالي وجنوبي، وبالتالي يستطيع المغناطيس الكهربائي جذب الذراع الذي يعمل بدوره على تحريك الجزء المسؤول عن إحداث الصوت </a:t>
            </a:r>
            <a:r>
              <a:rPr lang="ar-SA" dirty="0" smtClean="0"/>
              <a:t>الصادر عن </a:t>
            </a:r>
            <a:r>
              <a:rPr lang="ar-SA" dirty="0"/>
              <a:t>الجرس نتيجة </a:t>
            </a:r>
            <a:r>
              <a:rPr lang="ar-SA" dirty="0" smtClean="0"/>
              <a:t>الاصطدام </a:t>
            </a:r>
            <a:r>
              <a:rPr lang="ar-SA" dirty="0"/>
              <a:t>.</a:t>
            </a:r>
            <a:endParaRPr lang="en-US" dirty="0"/>
          </a:p>
        </p:txBody>
      </p:sp>
    </p:spTree>
    <p:extLst>
      <p:ext uri="{BB962C8B-B14F-4D97-AF65-F5344CB8AC3E}">
        <p14:creationId xmlns:p14="http://schemas.microsoft.com/office/powerpoint/2010/main" val="27477909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مستطيل 16"/>
          <p:cNvSpPr/>
          <p:nvPr/>
        </p:nvSpPr>
        <p:spPr>
          <a:xfrm>
            <a:off x="0" y="6405331"/>
            <a:ext cx="6508104" cy="452668"/>
          </a:xfrm>
          <a:prstGeom prst="rect">
            <a:avLst/>
          </a:prstGeom>
          <a:solidFill>
            <a:schemeClr val="accent5">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smtClean="0">
                <a:solidFill>
                  <a:schemeClr val="accent4">
                    <a:lumMod val="75000"/>
                  </a:schemeClr>
                </a:solidFill>
                <a:latin typeface="Corbel" panose="020B0503020204020204" pitchFamily="34" charset="0"/>
                <a:ea typeface="BatangChe" panose="02030609000101010101" pitchFamily="49" charset="-127"/>
              </a:rPr>
              <a:t>Eng. Asma’  shara’b                                                                               PTUK</a:t>
            </a:r>
            <a:endParaRPr lang="en-US" sz="1800" b="1" dirty="0">
              <a:solidFill>
                <a:schemeClr val="accent4">
                  <a:lumMod val="75000"/>
                </a:schemeClr>
              </a:solidFill>
              <a:latin typeface="Corbel" panose="020B0503020204020204" pitchFamily="34" charset="0"/>
              <a:ea typeface="BatangChe" panose="02030609000101010101" pitchFamily="49" charset="-127"/>
            </a:endParaRPr>
          </a:p>
        </p:txBody>
      </p:sp>
      <p:sp>
        <p:nvSpPr>
          <p:cNvPr id="18" name="Google Shape;135;p25"/>
          <p:cNvSpPr/>
          <p:nvPr/>
        </p:nvSpPr>
        <p:spPr>
          <a:xfrm rot="16200000" flipH="1">
            <a:off x="7231852" y="4945852"/>
            <a:ext cx="1188400" cy="2635896"/>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 name="Picture 2" descr="نموذج الإبلاغ عن خلل في الامتحانات الإلكترونية | جامعة فلسطين التقنية -  خضوري"/>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5065" y="5773407"/>
            <a:ext cx="761975" cy="1015967"/>
          </a:xfrm>
          <a:prstGeom prst="rect">
            <a:avLst/>
          </a:prstGeom>
          <a:noFill/>
          <a:extLst>
            <a:ext uri="{909E8E84-426E-40DD-AFC4-6F175D3DCCD1}">
              <a14:hiddenFill xmlns:a14="http://schemas.microsoft.com/office/drawing/2010/main">
                <a:solidFill>
                  <a:srgbClr val="FFFFFF"/>
                </a:solidFill>
              </a14:hiddenFill>
            </a:ext>
          </a:extLst>
        </p:spPr>
      </p:pic>
      <p:sp>
        <p:nvSpPr>
          <p:cNvPr id="20" name="مستطيل 19"/>
          <p:cNvSpPr/>
          <p:nvPr/>
        </p:nvSpPr>
        <p:spPr>
          <a:xfrm>
            <a:off x="710206" y="3561"/>
            <a:ext cx="8429700" cy="731200"/>
          </a:xfrm>
          <a:prstGeom prst="rect">
            <a:avLst/>
          </a:prstGeom>
          <a:solidFill>
            <a:schemeClr val="accent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solidFill>
                <a:schemeClr val="tx2"/>
              </a:solidFill>
              <a:latin typeface="Corbel" panose="020B0503020204020204" pitchFamily="34" charset="0"/>
              <a:ea typeface="BatangChe" panose="02030609000101010101" pitchFamily="49" charset="-127"/>
            </a:endParaRPr>
          </a:p>
        </p:txBody>
      </p:sp>
      <p:pic>
        <p:nvPicPr>
          <p:cNvPr id="22" name="Picture 2" descr="نموذج الإبلاغ عن خلل في الامتحانات الإلكترونية | جامعة فلسطين التقنية -  خضور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076" y="19541"/>
            <a:ext cx="512329" cy="683105"/>
          </a:xfrm>
          <a:prstGeom prst="rect">
            <a:avLst/>
          </a:prstGeom>
          <a:noFill/>
          <a:extLst>
            <a:ext uri="{909E8E84-426E-40DD-AFC4-6F175D3DCCD1}">
              <a14:hiddenFill xmlns:a14="http://schemas.microsoft.com/office/drawing/2010/main">
                <a:solidFill>
                  <a:srgbClr val="FFFFFF"/>
                </a:solidFill>
              </a14:hiddenFill>
            </a:ext>
          </a:extLst>
        </p:spPr>
      </p:pic>
      <p:sp>
        <p:nvSpPr>
          <p:cNvPr id="23" name="Google Shape;134;p25"/>
          <p:cNvSpPr/>
          <p:nvPr/>
        </p:nvSpPr>
        <p:spPr>
          <a:xfrm rot="16200000" flipH="1">
            <a:off x="-14436" y="13703"/>
            <a:ext cx="731200" cy="714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 name="Picture 2" descr="نموذج الإبلاغ عن خلل في الامتحانات الإلكترونية | جامعة فلسطين التقنية -  خضور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986" y="48100"/>
            <a:ext cx="512329" cy="68310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
          <p:cNvSpPr/>
          <p:nvPr/>
        </p:nvSpPr>
        <p:spPr>
          <a:xfrm>
            <a:off x="3276600" y="107353"/>
            <a:ext cx="5968301" cy="584775"/>
          </a:xfrm>
          <a:prstGeom prst="rect">
            <a:avLst/>
          </a:prstGeom>
        </p:spPr>
        <p:txBody>
          <a:bodyPr wrap="none">
            <a:spAutoFit/>
          </a:bodyPr>
          <a:lstStyle/>
          <a:p>
            <a:r>
              <a:rPr lang="ar-SA" sz="3200" b="1" dirty="0">
                <a:cs typeface="+mj-cs"/>
              </a:rPr>
              <a:t>بعض أنواع الأجراس الكهربائية وآلية عملها</a:t>
            </a:r>
            <a:endParaRPr lang="en-US" sz="3200" dirty="0">
              <a:cs typeface="+mj-cs"/>
            </a:endParaRPr>
          </a:p>
        </p:txBody>
      </p:sp>
      <p:sp>
        <p:nvSpPr>
          <p:cNvPr id="10" name="Rectangle 2"/>
          <p:cNvSpPr/>
          <p:nvPr/>
        </p:nvSpPr>
        <p:spPr>
          <a:xfrm>
            <a:off x="3672256" y="837008"/>
            <a:ext cx="5001690" cy="523220"/>
          </a:xfrm>
          <a:prstGeom prst="rect">
            <a:avLst/>
          </a:prstGeom>
        </p:spPr>
        <p:txBody>
          <a:bodyPr wrap="none">
            <a:spAutoFit/>
          </a:bodyPr>
          <a:lstStyle/>
          <a:p>
            <a:pPr marL="342900" indent="-342900" algn="r" rtl="1">
              <a:buFont typeface="Arial" pitchFamily="34" charset="0"/>
              <a:buChar char="•"/>
            </a:pPr>
            <a:r>
              <a:rPr lang="ar-SA" sz="2800" b="1" u="sng" dirty="0">
                <a:solidFill>
                  <a:srgbClr val="FF0000"/>
                </a:solidFill>
                <a:cs typeface="+mj-cs"/>
              </a:rPr>
              <a:t>الجرس ذو الرنة المتصلة "</a:t>
            </a:r>
            <a:r>
              <a:rPr lang="ar-SA" sz="2800" b="1" u="sng" dirty="0" smtClean="0">
                <a:solidFill>
                  <a:srgbClr val="FF0000"/>
                </a:solidFill>
                <a:cs typeface="+mj-cs"/>
              </a:rPr>
              <a:t>الموسيقية</a:t>
            </a:r>
            <a:r>
              <a:rPr lang="en-US" sz="2800" b="1" u="sng" dirty="0" smtClean="0">
                <a:solidFill>
                  <a:srgbClr val="FF0000"/>
                </a:solidFill>
                <a:cs typeface="+mj-cs"/>
              </a:rPr>
              <a:t>”</a:t>
            </a:r>
            <a:endParaRPr lang="en-US" sz="2800" b="1" u="sng" dirty="0">
              <a:solidFill>
                <a:srgbClr val="FF0000"/>
              </a:solidFill>
              <a:cs typeface="+mj-cs"/>
            </a:endParaRPr>
          </a:p>
        </p:txBody>
      </p:sp>
      <p:sp>
        <p:nvSpPr>
          <p:cNvPr id="11" name="Rectangle 3"/>
          <p:cNvSpPr/>
          <p:nvPr/>
        </p:nvSpPr>
        <p:spPr>
          <a:xfrm>
            <a:off x="228600" y="1720840"/>
            <a:ext cx="8763000" cy="1754326"/>
          </a:xfrm>
          <a:prstGeom prst="rect">
            <a:avLst/>
          </a:prstGeom>
        </p:spPr>
        <p:txBody>
          <a:bodyPr wrap="square">
            <a:spAutoFit/>
          </a:bodyPr>
          <a:lstStyle/>
          <a:p>
            <a:pPr algn="justLow" rtl="1"/>
            <a:r>
              <a:rPr lang="ar-SA" b="1" dirty="0" smtClean="0">
                <a:cs typeface="+mj-cs"/>
              </a:rPr>
              <a:t>يصدر صوت موسيقى في بعض الأنواع من الأجراس مثل جرس المنبه المستخدم في الساعة، وفكرة عمل هذا الجرس هي نفسها المستخدمة في النوع الأول ولكن </a:t>
            </a:r>
            <a:r>
              <a:rPr lang="ar-SA" b="1" u="sng" dirty="0" smtClean="0">
                <a:solidFill>
                  <a:srgbClr val="FF0000"/>
                </a:solidFill>
                <a:cs typeface="+mj-cs"/>
              </a:rPr>
              <a:t>ذراع التوصيل في هذا النوع متصل بذراع طويلة لتصل إلى ناقوس معدني</a:t>
            </a:r>
            <a:r>
              <a:rPr lang="ar-SA" b="1" dirty="0" smtClean="0">
                <a:cs typeface="+mj-cs"/>
              </a:rPr>
              <a:t>. وعند حركة ذراع التوصيل بسبب غلق وفتح الدائرة </a:t>
            </a:r>
            <a:r>
              <a:rPr lang="ar-SA" b="1" dirty="0" smtClean="0">
                <a:cs typeface="+mj-cs"/>
              </a:rPr>
              <a:t>الكهربائية </a:t>
            </a:r>
            <a:r>
              <a:rPr lang="ar-SA" b="1" dirty="0" smtClean="0">
                <a:cs typeface="+mj-cs"/>
              </a:rPr>
              <a:t>فإن الجزء الممتد من ذراع التوصيل يصطدم بالسطح الخارجي للناقوس المعدني محدثا صوتا موسيقيا بنغمة محددة</a:t>
            </a:r>
            <a:r>
              <a:rPr lang="en-US" b="1" dirty="0" smtClean="0">
                <a:cs typeface="+mj-cs"/>
              </a:rPr>
              <a:t>. </a:t>
            </a:r>
            <a:br>
              <a:rPr lang="en-US" b="1" dirty="0" smtClean="0">
                <a:cs typeface="+mj-cs"/>
              </a:rPr>
            </a:br>
            <a:r>
              <a:rPr lang="ar-SA" b="1" dirty="0" smtClean="0">
                <a:cs typeface="+mj-cs"/>
              </a:rPr>
              <a:t>وهذا النظام من الأجراس قديم وقد استخدم في </a:t>
            </a:r>
            <a:r>
              <a:rPr lang="ar-SA" b="1" u="sng" dirty="0" smtClean="0">
                <a:solidFill>
                  <a:srgbClr val="FF0000"/>
                </a:solidFill>
                <a:cs typeface="+mj-cs"/>
              </a:rPr>
              <a:t>أجراس المدارس </a:t>
            </a:r>
            <a:r>
              <a:rPr lang="ar-SA" b="1" dirty="0" smtClean="0">
                <a:cs typeface="+mj-cs"/>
              </a:rPr>
              <a:t>وفي </a:t>
            </a:r>
            <a:r>
              <a:rPr lang="ar-SA" b="1" u="sng" dirty="0" smtClean="0">
                <a:solidFill>
                  <a:srgbClr val="FF0000"/>
                </a:solidFill>
                <a:cs typeface="+mj-cs"/>
              </a:rPr>
              <a:t>أنظمة الحماية والأمان</a:t>
            </a:r>
            <a:r>
              <a:rPr lang="ar-SA" b="1" dirty="0" smtClean="0">
                <a:cs typeface="+mj-cs"/>
              </a:rPr>
              <a:t> لأنه يحدث صوتا مرتفعا حسب نوع الناقوس المعدني المستخدم</a:t>
            </a:r>
            <a:r>
              <a:rPr lang="en-US" b="1" dirty="0" smtClean="0">
                <a:cs typeface="+mj-cs"/>
              </a:rPr>
              <a:t>.</a:t>
            </a:r>
            <a:endParaRPr lang="en-US" b="1" dirty="0">
              <a:cs typeface="+mj-cs"/>
            </a:endParaRPr>
          </a:p>
        </p:txBody>
      </p:sp>
      <p:sp>
        <p:nvSpPr>
          <p:cNvPr id="12" name="Rectangle 4"/>
          <p:cNvSpPr/>
          <p:nvPr/>
        </p:nvSpPr>
        <p:spPr>
          <a:xfrm>
            <a:off x="7023254" y="3477601"/>
            <a:ext cx="1968346" cy="523220"/>
          </a:xfrm>
          <a:prstGeom prst="rect">
            <a:avLst/>
          </a:prstGeom>
        </p:spPr>
        <p:txBody>
          <a:bodyPr wrap="square">
            <a:spAutoFit/>
          </a:bodyPr>
          <a:lstStyle/>
          <a:p>
            <a:pPr marL="342900" indent="-342900" algn="r" rtl="1">
              <a:buFont typeface="Arial" pitchFamily="34" charset="0"/>
              <a:buChar char="•"/>
            </a:pPr>
            <a:r>
              <a:rPr lang="ar-SA" sz="2800" b="1" u="sng" dirty="0">
                <a:solidFill>
                  <a:srgbClr val="FF0000"/>
                </a:solidFill>
                <a:cs typeface="+mj-cs"/>
              </a:rPr>
              <a:t>جرس الباب</a:t>
            </a:r>
            <a:endParaRPr lang="en-US" sz="2800" b="1" u="sng" dirty="0">
              <a:solidFill>
                <a:srgbClr val="FF0000"/>
              </a:solidFill>
              <a:cs typeface="+mj-cs"/>
            </a:endParaRPr>
          </a:p>
        </p:txBody>
      </p:sp>
      <p:sp>
        <p:nvSpPr>
          <p:cNvPr id="13" name="Rectangle 5"/>
          <p:cNvSpPr/>
          <p:nvPr/>
        </p:nvSpPr>
        <p:spPr>
          <a:xfrm>
            <a:off x="0" y="4191000"/>
            <a:ext cx="9006673" cy="707886"/>
          </a:xfrm>
          <a:prstGeom prst="rect">
            <a:avLst/>
          </a:prstGeom>
        </p:spPr>
        <p:txBody>
          <a:bodyPr wrap="square">
            <a:spAutoFit/>
          </a:bodyPr>
          <a:lstStyle/>
          <a:p>
            <a:pPr algn="just" rtl="1"/>
            <a:r>
              <a:rPr lang="ar-SA" sz="2000" b="1" dirty="0">
                <a:cs typeface="+mj-cs"/>
              </a:rPr>
              <a:t>آلية عمل الجرس الكهربائي الموجود على كل بابٍ كالتالي: يتم توصيل أحد طرفي سلك المغناطيس الكهربائي مباشرةً بطرفٍ واحدٍ من الدارة الكهربائية، بينما يتصل الطرف الآخر بسلكٍ معدنيٍّ بجوار ذراع تماس متحركة</a:t>
            </a:r>
            <a:r>
              <a:rPr lang="en-US" sz="1600" dirty="0"/>
              <a:t>.</a:t>
            </a:r>
          </a:p>
        </p:txBody>
      </p:sp>
    </p:spTree>
    <p:extLst>
      <p:ext uri="{BB962C8B-B14F-4D97-AF65-F5344CB8AC3E}">
        <p14:creationId xmlns:p14="http://schemas.microsoft.com/office/powerpoint/2010/main" val="27477909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446</TotalTime>
  <Words>1262</Words>
  <Application>Microsoft Office PowerPoint</Application>
  <PresentationFormat>عرض على الشاشة (3:4)‏</PresentationFormat>
  <Paragraphs>65</Paragraphs>
  <Slides>20</Slides>
  <Notes>2</Notes>
  <HiddenSlides>0</HiddenSlides>
  <MMClips>0</MMClips>
  <ScaleCrop>false</ScaleCrop>
  <HeadingPairs>
    <vt:vector size="4" baseType="variant">
      <vt:variant>
        <vt:lpstr>نسق</vt:lpstr>
      </vt:variant>
      <vt:variant>
        <vt:i4>1</vt:i4>
      </vt:variant>
      <vt:variant>
        <vt:lpstr>عناوين الشرائح</vt:lpstr>
      </vt:variant>
      <vt:variant>
        <vt:i4>20</vt:i4>
      </vt:variant>
    </vt:vector>
  </HeadingPairs>
  <TitlesOfParts>
    <vt:vector size="21" baseType="lpstr">
      <vt:lpstr>Office Theme</vt:lpstr>
      <vt:lpstr>عرض تقديمي في PowerPoint</vt:lpstr>
      <vt:lpstr>LECTURE9:Ringer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Acer</cp:lastModifiedBy>
  <cp:revision>31</cp:revision>
  <dcterms:created xsi:type="dcterms:W3CDTF">2006-08-16T00:00:00Z</dcterms:created>
  <dcterms:modified xsi:type="dcterms:W3CDTF">2024-03-25T22:23:08Z</dcterms:modified>
</cp:coreProperties>
</file>