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ar-S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89F-410A-477E-8ABD-7C930DF6DD09}" type="datetimeFigureOut">
              <a:rPr lang="ar-SA" smtClean="0"/>
              <a:t>28/05/1443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DDF4-873E-455B-9AB9-52CF28E8DC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6460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89F-410A-477E-8ABD-7C930DF6DD09}" type="datetimeFigureOut">
              <a:rPr lang="ar-SA" smtClean="0"/>
              <a:t>28/05/1443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DDF4-873E-455B-9AB9-52CF28E8DC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399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89F-410A-477E-8ABD-7C930DF6DD09}" type="datetimeFigureOut">
              <a:rPr lang="ar-SA" smtClean="0"/>
              <a:t>28/05/1443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DDF4-873E-455B-9AB9-52CF28E8DC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90765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89F-410A-477E-8ABD-7C930DF6DD09}" type="datetimeFigureOut">
              <a:rPr lang="ar-SA" smtClean="0"/>
              <a:t>28/05/1443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DDF4-873E-455B-9AB9-52CF28E8DC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63946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89F-410A-477E-8ABD-7C930DF6DD09}" type="datetimeFigureOut">
              <a:rPr lang="ar-SA" smtClean="0"/>
              <a:t>28/05/1443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DDF4-873E-455B-9AB9-52CF28E8DC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5172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89F-410A-477E-8ABD-7C930DF6DD09}" type="datetimeFigureOut">
              <a:rPr lang="ar-SA" smtClean="0"/>
              <a:t>28/05/1443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DDF4-873E-455B-9AB9-52CF28E8DC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3866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89F-410A-477E-8ABD-7C930DF6DD09}" type="datetimeFigureOut">
              <a:rPr lang="ar-SA" smtClean="0"/>
              <a:t>28/05/1443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DDF4-873E-455B-9AB9-52CF28E8DC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9718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89F-410A-477E-8ABD-7C930DF6DD09}" type="datetimeFigureOut">
              <a:rPr lang="ar-SA" smtClean="0"/>
              <a:t>28/05/1443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DDF4-873E-455B-9AB9-52CF28E8DC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480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89F-410A-477E-8ABD-7C930DF6DD09}" type="datetimeFigureOut">
              <a:rPr lang="ar-SA" smtClean="0"/>
              <a:t>28/05/1443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DDF4-873E-455B-9AB9-52CF28E8DC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8479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89F-410A-477E-8ABD-7C930DF6DD09}" type="datetimeFigureOut">
              <a:rPr lang="ar-SA" smtClean="0"/>
              <a:t>28/05/1443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DDF4-873E-455B-9AB9-52CF28E8DC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7764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89F-410A-477E-8ABD-7C930DF6DD09}" type="datetimeFigureOut">
              <a:rPr lang="ar-SA" smtClean="0"/>
              <a:t>28/05/1443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DDF4-873E-455B-9AB9-52CF28E8DC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2448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89F-410A-477E-8ABD-7C930DF6DD09}" type="datetimeFigureOut">
              <a:rPr lang="ar-SA" smtClean="0"/>
              <a:t>28/05/1443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ADDF4-873E-455B-9AB9-52CF28E8DC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8946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دور القطاعات المختلفة في مكافحة الفساد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الحكم الرشيد</a:t>
            </a:r>
          </a:p>
          <a:p>
            <a:r>
              <a:rPr lang="ar-SA" dirty="0" smtClean="0"/>
              <a:t>دور المجتمع المدني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37954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9526"/>
          </a:xfrm>
        </p:spPr>
        <p:txBody>
          <a:bodyPr/>
          <a:lstStyle/>
          <a:p>
            <a:pPr algn="r" rtl="1"/>
            <a:r>
              <a:rPr lang="ar-SA" dirty="0" smtClean="0"/>
              <a:t>الاطار القانوني والتشريعي لعمل منظمات المجتمع المدني: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8549"/>
            <a:ext cx="10515600" cy="5036024"/>
          </a:xfrm>
        </p:spPr>
        <p:txBody>
          <a:bodyPr>
            <a:normAutofit fontScale="70000" lnSpcReduction="20000"/>
          </a:bodyPr>
          <a:lstStyle/>
          <a:p>
            <a:pPr algn="r" rtl="1"/>
            <a:r>
              <a:rPr lang="ar-SA" dirty="0"/>
              <a:t>ضَمِن القانون الأساسي الفلسطيني </a:t>
            </a:r>
            <a:r>
              <a:rPr lang="ar-SA" dirty="0" smtClean="0"/>
              <a:t>تشكيل </a:t>
            </a:r>
            <a:r>
              <a:rPr lang="ar-SA" dirty="0"/>
              <a:t>النقابات والجمعيات والاتحادات </a:t>
            </a:r>
            <a:r>
              <a:rPr lang="ar-SA" dirty="0" smtClean="0"/>
              <a:t>والروابط والأندية </a:t>
            </a:r>
            <a:r>
              <a:rPr lang="ar-SA" dirty="0"/>
              <a:t>والمؤسسات الشعبية </a:t>
            </a:r>
            <a:r>
              <a:rPr lang="ar-SA" dirty="0" smtClean="0"/>
              <a:t>وفقاً  للقانون. </a:t>
            </a:r>
          </a:p>
          <a:p>
            <a:pPr marL="0" indent="0" algn="r" rtl="1">
              <a:buNone/>
            </a:pPr>
            <a:r>
              <a:rPr lang="ar-SA" dirty="0" smtClean="0"/>
              <a:t>   حيث نصت المادة ( 26 / 2 )على: “للفلسطينيين حق المشاركة في الحياة السياسية أفراداً وجماعات ولهم على وجه الخصوص </a:t>
            </a:r>
          </a:p>
          <a:p>
            <a:pPr marL="0" indent="0" algn="r" rtl="1">
              <a:buNone/>
            </a:pPr>
            <a:r>
              <a:rPr lang="ar-SA" dirty="0" smtClean="0"/>
              <a:t>   الحقوق الآتية</a:t>
            </a:r>
            <a:r>
              <a:rPr lang="ar-SA" dirty="0"/>
              <a:t>: تشكيل النقابات والجمعيات والاتحادات والروابط </a:t>
            </a:r>
            <a:r>
              <a:rPr lang="ar-SA" dirty="0" smtClean="0"/>
              <a:t>والأندية والمؤسسات الشعبية وفقاً </a:t>
            </a:r>
            <a:r>
              <a:rPr lang="ar-SA" dirty="0"/>
              <a:t>للقانون</a:t>
            </a:r>
            <a:r>
              <a:rPr lang="ar-SA" dirty="0" smtClean="0"/>
              <a:t>.</a:t>
            </a:r>
          </a:p>
          <a:p>
            <a:pPr marL="0" indent="0" algn="r" rtl="1">
              <a:buNone/>
            </a:pPr>
            <a:endParaRPr lang="ar-SA" dirty="0"/>
          </a:p>
          <a:p>
            <a:pPr algn="r" rtl="1"/>
            <a:r>
              <a:rPr lang="ar-SA" dirty="0"/>
              <a:t>وعرّف القانون الجمعية أو الهيئة بأنها شخصية معنوية مستقلة تنشأ </a:t>
            </a:r>
            <a:r>
              <a:rPr lang="ar-SA" dirty="0" smtClean="0"/>
              <a:t>بموجب اتفاق </a:t>
            </a:r>
            <a:r>
              <a:rPr lang="ar-SA" dirty="0"/>
              <a:t>بين عدد لا يقل عن سبعة أشخاص؛ </a:t>
            </a:r>
            <a:r>
              <a:rPr lang="ar-SA" dirty="0" smtClean="0"/>
              <a:t>لتحقيق </a:t>
            </a:r>
          </a:p>
          <a:p>
            <a:pPr marL="0" indent="0" algn="r" rtl="1">
              <a:buNone/>
            </a:pPr>
            <a:r>
              <a:rPr lang="ar-SA" dirty="0" smtClean="0"/>
              <a:t>   أهداف </a:t>
            </a:r>
            <a:r>
              <a:rPr lang="ar-SA" dirty="0"/>
              <a:t>مشروعة تهم الصالح </a:t>
            </a:r>
            <a:r>
              <a:rPr lang="ar-SA" dirty="0" smtClean="0"/>
              <a:t>العام دون </a:t>
            </a:r>
            <a:r>
              <a:rPr lang="ar-SA" dirty="0"/>
              <a:t>استهداف جني الربح المالي بهدف اقتسامه بين الأعضاء أو لتحقيق منفعة شخصية</a:t>
            </a:r>
            <a:r>
              <a:rPr lang="ar-SA" dirty="0" smtClean="0"/>
              <a:t>.</a:t>
            </a:r>
          </a:p>
          <a:p>
            <a:pPr marL="0" indent="0" algn="r" rtl="1">
              <a:buNone/>
            </a:pPr>
            <a:endParaRPr lang="ar-SA" dirty="0"/>
          </a:p>
          <a:p>
            <a:pPr algn="r" rtl="1"/>
            <a:r>
              <a:rPr lang="ar-SA" dirty="0"/>
              <a:t>أوجب القانون على كل جمعية أو هيئة أن يكون لها مجلس إدارة يتكون من عدد لا </a:t>
            </a:r>
            <a:r>
              <a:rPr lang="ar-SA" dirty="0" smtClean="0"/>
              <a:t>يقل عن </a:t>
            </a:r>
            <a:r>
              <a:rPr lang="ar-SA" dirty="0"/>
              <a:t>سبعة أعضاء ولا يزيد على ثلاثة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 smtClean="0"/>
              <a:t>    عشر عضواً </a:t>
            </a:r>
            <a:r>
              <a:rPr lang="ar-SA" dirty="0"/>
              <a:t>تحدد عضويتهم في النظام </a:t>
            </a:r>
            <a:r>
              <a:rPr lang="ar-SA" dirty="0" smtClean="0"/>
              <a:t>الأساسي للجمعية </a:t>
            </a:r>
            <a:r>
              <a:rPr lang="ar-SA" dirty="0"/>
              <a:t>أو الهيئة. ويعتبر المجلس مسؤولًا عن جميع أعمالها ونشاطاتها.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ويجري تحديد اختصاصات </a:t>
            </a:r>
            <a:r>
              <a:rPr lang="ar-SA" dirty="0"/>
              <a:t>رئيس المجلس ونائبه وأمين السر وأمين الصندوق وباقي أعضاء مجلس </a:t>
            </a:r>
            <a:r>
              <a:rPr lang="ar-SA" dirty="0" smtClean="0"/>
              <a:t>الإدارة لأية </a:t>
            </a:r>
            <a:r>
              <a:rPr lang="ar-SA" dirty="0"/>
              <a:t>جمعية أو هيئة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وفقاً لنظامها الأساسي </a:t>
            </a:r>
            <a:r>
              <a:rPr lang="ar-SA" dirty="0"/>
              <a:t>ولائحتها الداخلية بما لا يتعارض مع </a:t>
            </a:r>
            <a:r>
              <a:rPr lang="ar-SA" dirty="0" smtClean="0"/>
              <a:t>أحكام القانون</a:t>
            </a:r>
            <a:r>
              <a:rPr lang="ar-SA" dirty="0"/>
              <a:t>. وينعقد مجلس الإدارة بصورة عادية مرة كل ثلاثة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أشهر </a:t>
            </a:r>
            <a:r>
              <a:rPr lang="ar-SA" dirty="0"/>
              <a:t>على </a:t>
            </a:r>
            <a:r>
              <a:rPr lang="ar-SA" dirty="0" smtClean="0"/>
              <a:t>الأقل بدعوة من الرئيس </a:t>
            </a:r>
            <a:r>
              <a:rPr lang="ar-SA" dirty="0"/>
              <a:t>أو نائبه.</a:t>
            </a:r>
          </a:p>
        </p:txBody>
      </p:sp>
    </p:spTree>
    <p:extLst>
      <p:ext uri="{BB962C8B-B14F-4D97-AF65-F5344CB8AC3E}">
        <p14:creationId xmlns:p14="http://schemas.microsoft.com/office/powerpoint/2010/main" val="1600884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دور منظمات المجتمع المدني في مكافحة الفساد: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SA" dirty="0" smtClean="0"/>
              <a:t>1. التوعية </a:t>
            </a:r>
            <a:r>
              <a:rPr lang="ar-SA" dirty="0"/>
              <a:t>بمخاطر الفساد، وذلك من خلال:</a:t>
            </a:r>
          </a:p>
          <a:p>
            <a:pPr algn="r" rtl="1"/>
            <a:r>
              <a:rPr lang="ar-SA" dirty="0" smtClean="0"/>
              <a:t>تصميم </a:t>
            </a:r>
            <a:r>
              <a:rPr lang="ar-SA" dirty="0"/>
              <a:t>برامج توعوية خاصة لتوضيح مضامين الفساد ومظاهره ومخاطرة وآثاره </a:t>
            </a:r>
            <a:r>
              <a:rPr lang="ar-SA" dirty="0" smtClean="0"/>
              <a:t>وكيفية الوقاية </a:t>
            </a:r>
            <a:r>
              <a:rPr lang="ar-SA" dirty="0"/>
              <a:t>منه ومكافحته.</a:t>
            </a:r>
          </a:p>
          <a:p>
            <a:pPr algn="r" rtl="1"/>
            <a:r>
              <a:rPr lang="ar-SA" dirty="0" smtClean="0"/>
              <a:t>إعداد منشورات</a:t>
            </a:r>
            <a:r>
              <a:rPr lang="ar-SA" dirty="0"/>
              <a:t>، برامج إذاعية، حلقات تلفزيونية، ورش عمل </a:t>
            </a:r>
            <a:r>
              <a:rPr lang="ar-SA" dirty="0" smtClean="0"/>
              <a:t>وغيرها لتعريف المواطنين بالفساد </a:t>
            </a:r>
            <a:r>
              <a:rPr lang="ar-SA" dirty="0"/>
              <a:t>ومظاهره.</a:t>
            </a:r>
          </a:p>
          <a:p>
            <a:pPr algn="r" rtl="1"/>
            <a:r>
              <a:rPr lang="ar-SA" dirty="0" smtClean="0"/>
              <a:t>تصميم </a:t>
            </a:r>
            <a:r>
              <a:rPr lang="ar-SA" dirty="0"/>
              <a:t>برامج خاصة لآليات تلقي التقارير والبلاغات والشكاوى المتعلقة بقضايا الفساد.</a:t>
            </a:r>
          </a:p>
          <a:p>
            <a:pPr marL="0" indent="0" algn="r" rtl="1">
              <a:buNone/>
            </a:pPr>
            <a:r>
              <a:rPr lang="ar-SA" dirty="0" smtClean="0"/>
              <a:t>2. الرقابة </a:t>
            </a:r>
            <a:r>
              <a:rPr lang="ar-SA" dirty="0"/>
              <a:t>على القطاع العام، وذلك من خال تطوير آليات الرقابة الوقائية من </a:t>
            </a:r>
            <a:r>
              <a:rPr lang="ar-SA" dirty="0" smtClean="0"/>
              <a:t>الفساد، وتطوير </a:t>
            </a:r>
            <a:r>
              <a:rPr lang="ar-SA" dirty="0"/>
              <a:t>آليات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الرقابة </a:t>
            </a:r>
            <a:r>
              <a:rPr lang="ar-SA" dirty="0"/>
              <a:t>اللاحقة.</a:t>
            </a:r>
          </a:p>
          <a:p>
            <a:pPr marL="0" indent="0" algn="r" rtl="1">
              <a:buNone/>
            </a:pPr>
            <a:r>
              <a:rPr lang="ar-SA" dirty="0" smtClean="0"/>
              <a:t>3. تقديم </a:t>
            </a:r>
            <a:r>
              <a:rPr lang="ar-SA" dirty="0"/>
              <a:t>المشورة للحكومة في رسم السياسات لمكافحة الفساد، وتنفيذ </a:t>
            </a:r>
            <a:r>
              <a:rPr lang="ar-SA" dirty="0" smtClean="0"/>
              <a:t>الخطط لمكافحة </a:t>
            </a:r>
            <a:r>
              <a:rPr lang="ar-SA" dirty="0"/>
              <a:t>الفساد، وتصميم البرامج لمكافحة الفساد</a:t>
            </a:r>
            <a:r>
              <a:rPr lang="ar-SA" dirty="0" smtClean="0"/>
              <a:t>.</a:t>
            </a:r>
          </a:p>
          <a:p>
            <a:pPr marL="0" indent="0" algn="r" rtl="1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579764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838200" y="546100"/>
            <a:ext cx="10515600" cy="6005513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SA" dirty="0" smtClean="0"/>
              <a:t>4. مراجعة </a:t>
            </a:r>
            <a:r>
              <a:rPr lang="ar-SA" dirty="0"/>
              <a:t>التشريعات الخاصة بمكافحة الفساد، والمشاركة في إعداد تشريعات </a:t>
            </a:r>
            <a:r>
              <a:rPr lang="ar-SA" dirty="0" smtClean="0"/>
              <a:t>تكافح الفساد.</a:t>
            </a:r>
          </a:p>
          <a:p>
            <a:pPr marL="0" indent="0" algn="r" rtl="1">
              <a:buNone/>
            </a:pPr>
            <a:r>
              <a:rPr lang="ar-SA" dirty="0" smtClean="0"/>
              <a:t>5. المشاركة </a:t>
            </a:r>
            <a:r>
              <a:rPr lang="ar-SA" dirty="0"/>
              <a:t>في دراسة وتقييم التقارير الخاصة بقضايا الفساد.</a:t>
            </a:r>
          </a:p>
          <a:p>
            <a:pPr marL="0" indent="0" algn="r" rtl="1">
              <a:buNone/>
            </a:pPr>
            <a:r>
              <a:rPr lang="ar-SA" dirty="0" smtClean="0"/>
              <a:t>6. دعم </a:t>
            </a:r>
            <a:r>
              <a:rPr lang="ar-SA" dirty="0"/>
              <a:t>وتوفير قواعد البيانات وتوفير دراسات ومواد علمية لمكافحة الفساد.</a:t>
            </a:r>
          </a:p>
          <a:p>
            <a:pPr marL="0" indent="0" algn="r" rtl="1">
              <a:buNone/>
            </a:pPr>
            <a:r>
              <a:rPr lang="ar-SA" dirty="0" smtClean="0"/>
              <a:t>7. تنفيذ حملات </a:t>
            </a:r>
            <a:r>
              <a:rPr lang="ar-SA" dirty="0"/>
              <a:t>ضغط ومناصرة وتأثير لمكافحة الفساد في قضايا محددة، أو إقرار </a:t>
            </a:r>
            <a:r>
              <a:rPr lang="ar-SA" dirty="0" smtClean="0"/>
              <a:t>أو تعديل   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تشريعات </a:t>
            </a:r>
            <a:r>
              <a:rPr lang="ar-SA" dirty="0"/>
              <a:t>لتعزيز مكافحة </a:t>
            </a:r>
            <a:r>
              <a:rPr lang="ar-SA" dirty="0" smtClean="0"/>
              <a:t>الفساد.</a:t>
            </a:r>
          </a:p>
          <a:p>
            <a:pPr marL="0" indent="0" algn="r" rtl="1">
              <a:buNone/>
            </a:pPr>
            <a:r>
              <a:rPr lang="ar-SA" dirty="0" smtClean="0"/>
              <a:t>8. بناء </a:t>
            </a:r>
            <a:r>
              <a:rPr lang="ar-SA" dirty="0"/>
              <a:t>شبكات وتحالفات لمكافحة الفساد سواءً على المستوى المحلي أو </a:t>
            </a:r>
            <a:r>
              <a:rPr lang="ar-SA" dirty="0" smtClean="0"/>
              <a:t>الإقليمي والدولي </a:t>
            </a:r>
            <a:r>
              <a:rPr lang="ar-SA" dirty="0"/>
              <a:t>لمكافحة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الفساد</a:t>
            </a:r>
            <a:r>
              <a:rPr lang="ar-SA" dirty="0"/>
              <a:t>.</a:t>
            </a:r>
          </a:p>
          <a:p>
            <a:pPr marL="0" indent="0" algn="r" rtl="1">
              <a:buNone/>
            </a:pPr>
            <a:r>
              <a:rPr lang="ar-SA" dirty="0" smtClean="0"/>
              <a:t>9. دعم </a:t>
            </a:r>
            <a:r>
              <a:rPr lang="ar-SA" dirty="0"/>
              <a:t>السلطة المركزية في مكافحة الفساد، من خال التشبيك والتعاون مع </a:t>
            </a:r>
            <a:r>
              <a:rPr lang="ar-SA" dirty="0" smtClean="0"/>
              <a:t>هيئة مكافحة </a:t>
            </a:r>
            <a:r>
              <a:rPr lang="ar-SA" dirty="0"/>
              <a:t>الفساد،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وإعداد </a:t>
            </a:r>
            <a:r>
              <a:rPr lang="ar-SA" dirty="0"/>
              <a:t>تقارير استقصائية حول شبهات الفساد وتقديمه </a:t>
            </a:r>
            <a:r>
              <a:rPr lang="ar-SA" dirty="0" smtClean="0"/>
              <a:t>للجهات الحكومية </a:t>
            </a:r>
            <a:r>
              <a:rPr lang="ar-SA" dirty="0"/>
              <a:t>ذات الصلة، وإعداد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مدونات </a:t>
            </a:r>
            <a:r>
              <a:rPr lang="ar-SA" dirty="0"/>
              <a:t>السلوك للعاملين في القطاع </a:t>
            </a:r>
            <a:r>
              <a:rPr lang="ar-SA" dirty="0" smtClean="0"/>
              <a:t>الحكومي للوقاية </a:t>
            </a:r>
            <a:r>
              <a:rPr lang="ar-SA" dirty="0"/>
              <a:t>من حالات الفساد</a:t>
            </a:r>
          </a:p>
          <a:p>
            <a:pPr marL="0" indent="0" algn="r" rtl="1">
              <a:buNone/>
            </a:pPr>
            <a:r>
              <a:rPr lang="ar-SA" dirty="0" smtClean="0"/>
              <a:t>10. المساءلة </a:t>
            </a:r>
            <a:r>
              <a:rPr lang="ar-SA" dirty="0"/>
              <a:t>المجتمعية لتعزيز الحوكمة ومكافحة الفساد </a:t>
            </a:r>
            <a:r>
              <a:rPr lang="ar-SA" dirty="0" smtClean="0"/>
              <a:t>(جلسات </a:t>
            </a:r>
            <a:r>
              <a:rPr lang="ar-SA" dirty="0"/>
              <a:t>الاستماع، </a:t>
            </a:r>
            <a:r>
              <a:rPr lang="ar-SA" dirty="0" smtClean="0"/>
              <a:t>بطاقات التقييم 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 المجتمعي</a:t>
            </a:r>
            <a:r>
              <a:rPr lang="ar-SA" dirty="0"/>
              <a:t>، تتبع الإنفاق الحكومي، موازنة المواطن، ميثاق المواطن، </a:t>
            </a:r>
            <a:r>
              <a:rPr lang="ar-SA" dirty="0" smtClean="0"/>
              <a:t>بطاقات تقرير </a:t>
            </a:r>
            <a:r>
              <a:rPr lang="ar-SA" dirty="0"/>
              <a:t>المواطن،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  وغيرها).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78991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1532" y="119466"/>
            <a:ext cx="10515600" cy="945060"/>
          </a:xfrm>
        </p:spPr>
        <p:txBody>
          <a:bodyPr/>
          <a:lstStyle/>
          <a:p>
            <a:pPr algn="r"/>
            <a:r>
              <a:rPr lang="ar-SA" dirty="0" smtClean="0"/>
              <a:t>أمثلة على رقابة المجتمع المدني على السلطة التنفيذية: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34" y="1064526"/>
            <a:ext cx="11532358" cy="5554638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ar-SA" dirty="0" smtClean="0"/>
              <a:t>الائتلاف </a:t>
            </a:r>
            <a:r>
              <a:rPr lang="ar-SA" dirty="0"/>
              <a:t>الأهلي للرقابة على التشريعات </a:t>
            </a:r>
            <a:r>
              <a:rPr lang="ar-SA" dirty="0" smtClean="0"/>
              <a:t>: </a:t>
            </a:r>
            <a:r>
              <a:rPr lang="ar-SA" dirty="0"/>
              <a:t>هو جسم تنسيقي غير </a:t>
            </a:r>
            <a:r>
              <a:rPr lang="ar-SA" dirty="0" smtClean="0"/>
              <a:t>رسمي يهدف </a:t>
            </a:r>
            <a:r>
              <a:rPr lang="ar-SA" dirty="0"/>
              <a:t>إلى خلق آلية منظمة للرقابة المجتمعية </a:t>
            </a:r>
            <a:r>
              <a:rPr lang="ar-SA" dirty="0" smtClean="0"/>
              <a:t>على العملية  التشريعية</a:t>
            </a:r>
            <a:r>
              <a:rPr lang="ar-SA" dirty="0"/>
              <a:t>، </a:t>
            </a:r>
            <a:r>
              <a:rPr lang="ar-SA" dirty="0" smtClean="0"/>
              <a:t>بما </a:t>
            </a:r>
            <a:r>
              <a:rPr lang="ar-SA" dirty="0"/>
              <a:t>يضمن أن أي قانون </a:t>
            </a:r>
            <a:r>
              <a:rPr lang="ar-SA" dirty="0" smtClean="0"/>
              <a:t>(أو </a:t>
            </a:r>
            <a:r>
              <a:rPr lang="ar-SA" dirty="0"/>
              <a:t>قرار </a:t>
            </a:r>
            <a:r>
              <a:rPr lang="ar-SA" dirty="0" smtClean="0"/>
              <a:t>بقانون) </a:t>
            </a:r>
            <a:r>
              <a:rPr lang="ar-SA" dirty="0"/>
              <a:t>يكون منسجماً مع </a:t>
            </a:r>
            <a:r>
              <a:rPr lang="ar-SA" dirty="0" smtClean="0"/>
              <a:t>القانون الأساسي</a:t>
            </a:r>
            <a:r>
              <a:rPr lang="ar-SA" dirty="0"/>
              <a:t>، ومع التزامات دولة فلسطين وفق الاتفاقيات الدولية التي </a:t>
            </a:r>
            <a:r>
              <a:rPr lang="ar-SA" dirty="0" smtClean="0"/>
              <a:t>انضمت </a:t>
            </a:r>
            <a:r>
              <a:rPr lang="ar-SA" dirty="0"/>
              <a:t>اليها</a:t>
            </a:r>
            <a:r>
              <a:rPr lang="ar-SA" dirty="0" smtClean="0"/>
              <a:t>.</a:t>
            </a:r>
          </a:p>
          <a:p>
            <a:pPr marL="0" indent="0" algn="r" rtl="1">
              <a:buNone/>
            </a:pPr>
            <a:endParaRPr lang="ar-SA" dirty="0"/>
          </a:p>
          <a:p>
            <a:pPr algn="r" rtl="1"/>
            <a:r>
              <a:rPr lang="ar-SA" dirty="0"/>
              <a:t>مؤسسة </a:t>
            </a:r>
            <a:r>
              <a:rPr lang="ar-SA" dirty="0" smtClean="0"/>
              <a:t>الحق: هي </a:t>
            </a:r>
            <a:r>
              <a:rPr lang="ar-SA" dirty="0"/>
              <a:t>جمعية حقوق إنسان فلسطينية، وهي </a:t>
            </a:r>
            <a:r>
              <a:rPr lang="ar-SA" dirty="0" smtClean="0"/>
              <a:t>أهلية غير </a:t>
            </a:r>
            <a:r>
              <a:rPr lang="ar-SA" dirty="0"/>
              <a:t>حكومية ومستقلة، تأسست عام 1979 من قبل مجموعة من </a:t>
            </a:r>
            <a:r>
              <a:rPr lang="ar-SA" dirty="0" smtClean="0"/>
              <a:t>المحامين الفلسطينيين بهدف </a:t>
            </a:r>
            <a:r>
              <a:rPr lang="ar-SA" dirty="0"/>
              <a:t>توطيد مبدأ سيادة </a:t>
            </a:r>
            <a:r>
              <a:rPr lang="ar-SA" dirty="0" smtClean="0"/>
              <a:t>القانون.</a:t>
            </a:r>
          </a:p>
          <a:p>
            <a:pPr marL="0" indent="0" algn="r" rtl="1">
              <a:buNone/>
            </a:pPr>
            <a:endParaRPr lang="ar-SA" dirty="0"/>
          </a:p>
          <a:p>
            <a:pPr algn="r" rtl="1"/>
            <a:r>
              <a:rPr lang="ar-SA" dirty="0"/>
              <a:t>مؤسسة أمان </a:t>
            </a:r>
            <a:r>
              <a:rPr lang="ar-SA" dirty="0" smtClean="0"/>
              <a:t>: </a:t>
            </a:r>
            <a:r>
              <a:rPr lang="ar-SA" dirty="0"/>
              <a:t>أُسس الائتلاف من أجل النزاهة والمساءلة </a:t>
            </a:r>
            <a:r>
              <a:rPr lang="ar-SA" dirty="0" smtClean="0"/>
              <a:t>(أمان) </a:t>
            </a:r>
            <a:r>
              <a:rPr lang="ar-SA" dirty="0"/>
              <a:t>عام 2000 </a:t>
            </a:r>
            <a:r>
              <a:rPr lang="ar-SA" dirty="0" smtClean="0"/>
              <a:t>بمبادرة عدد </a:t>
            </a:r>
            <a:r>
              <a:rPr lang="ar-SA" dirty="0"/>
              <a:t>من مؤسسات المجتمع المدني العاملة في مجال </a:t>
            </a:r>
            <a:r>
              <a:rPr lang="ar-SA" dirty="0" smtClean="0"/>
              <a:t>الديمقراطية وحقوق الإنسان والحكم </a:t>
            </a:r>
            <a:r>
              <a:rPr lang="ar-SA" dirty="0"/>
              <a:t>الصالح، كحركة مجتمع مدني تسعى لمكافحة الفساد وتعزيز منظومة </a:t>
            </a:r>
            <a:r>
              <a:rPr lang="ar-SA" dirty="0" smtClean="0"/>
              <a:t>النزاهة والشفافية </a:t>
            </a:r>
            <a:r>
              <a:rPr lang="ar-SA" dirty="0"/>
              <a:t>والمساءلة في </a:t>
            </a:r>
            <a:r>
              <a:rPr lang="ar-SA" dirty="0" smtClean="0"/>
              <a:t>المجتمع الفلسطيني.</a:t>
            </a:r>
          </a:p>
          <a:p>
            <a:pPr marL="0" indent="0" algn="r" rtl="1">
              <a:buNone/>
            </a:pPr>
            <a:endParaRPr lang="ar-SA" dirty="0"/>
          </a:p>
          <a:p>
            <a:pPr algn="r" rtl="1"/>
            <a:r>
              <a:rPr lang="ar-SA" dirty="0"/>
              <a:t>الفريق الأهلي لدعم شفافية الموازنة العامة </a:t>
            </a:r>
            <a:r>
              <a:rPr lang="ar-SA" dirty="0" smtClean="0"/>
              <a:t>: </a:t>
            </a:r>
            <a:r>
              <a:rPr lang="ar-SA" dirty="0"/>
              <a:t>هو ممثل لعدد من المنظمات </a:t>
            </a:r>
            <a:r>
              <a:rPr lang="ar-SA" dirty="0" smtClean="0"/>
              <a:t>الأهلية إضافة </a:t>
            </a:r>
            <a:r>
              <a:rPr lang="ar-SA" dirty="0"/>
              <a:t>إلى بعض الخبراء الاقتصاديين</a:t>
            </a:r>
            <a:r>
              <a:rPr lang="ar-SA" dirty="0" smtClean="0"/>
              <a:t>.</a:t>
            </a:r>
          </a:p>
          <a:p>
            <a:pPr marL="0" indent="0" algn="r" rtl="1">
              <a:buNone/>
            </a:pPr>
            <a:endParaRPr lang="ar-SA" dirty="0"/>
          </a:p>
          <a:p>
            <a:pPr algn="r" rtl="1"/>
            <a:r>
              <a:rPr lang="ar-SA" dirty="0" smtClean="0"/>
              <a:t>الائتلاف </a:t>
            </a:r>
            <a:r>
              <a:rPr lang="ar-SA" dirty="0"/>
              <a:t>الأهلي </a:t>
            </a:r>
            <a:r>
              <a:rPr lang="ar-SA" dirty="0" smtClean="0"/>
              <a:t>لإصلاح </a:t>
            </a:r>
            <a:r>
              <a:rPr lang="ar-SA" dirty="0"/>
              <a:t>القضاء وحمايته </a:t>
            </a:r>
            <a:r>
              <a:rPr lang="ar-SA" dirty="0" smtClean="0"/>
              <a:t>: </a:t>
            </a:r>
            <a:r>
              <a:rPr lang="ar-SA" dirty="0"/>
              <a:t>يتكون من ممثلي مؤسسات </a:t>
            </a:r>
            <a:r>
              <a:rPr lang="ar-SA" dirty="0" smtClean="0"/>
              <a:t>المجتمع المدني </a:t>
            </a:r>
            <a:r>
              <a:rPr lang="ar-SA" dirty="0"/>
              <a:t>العاملة في مجالات العدالة وحقوق الانسان والتنمية البشرية، </a:t>
            </a:r>
            <a:r>
              <a:rPr lang="ar-SA" dirty="0" smtClean="0"/>
              <a:t>والشخصيات القانونية </a:t>
            </a:r>
            <a:r>
              <a:rPr lang="ar-SA" dirty="0"/>
              <a:t>والحقوقية، والناشطين السياسيين.</a:t>
            </a:r>
          </a:p>
        </p:txBody>
      </p:sp>
    </p:spTree>
    <p:extLst>
      <p:ext uri="{BB962C8B-B14F-4D97-AF65-F5344CB8AC3E}">
        <p14:creationId xmlns:p14="http://schemas.microsoft.com/office/powerpoint/2010/main" val="340610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26947"/>
          </a:xfrm>
        </p:spPr>
        <p:txBody>
          <a:bodyPr/>
          <a:lstStyle/>
          <a:p>
            <a:pPr algn="r" rtl="1"/>
            <a:r>
              <a:rPr lang="ar-SA" dirty="0" smtClean="0"/>
              <a:t>مظاهر إدارية ومالية تؤدي إلى فساد في المنظمات الأهلية: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6946"/>
            <a:ext cx="10515600" cy="5605865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ar-SA" dirty="0"/>
              <a:t>أولًا: في الجانب الإداري</a:t>
            </a:r>
          </a:p>
          <a:p>
            <a:pPr marL="0" indent="0" algn="r" rtl="1">
              <a:buNone/>
            </a:pPr>
            <a:r>
              <a:rPr lang="ar-SA" dirty="0" smtClean="0"/>
              <a:t>1. عدم </a:t>
            </a:r>
            <a:r>
              <a:rPr lang="ar-SA" dirty="0"/>
              <a:t>وجود نظام للرواتب.</a:t>
            </a:r>
          </a:p>
          <a:p>
            <a:pPr marL="0" indent="0" algn="r" rtl="1">
              <a:buNone/>
            </a:pPr>
            <a:r>
              <a:rPr lang="ar-SA" dirty="0" smtClean="0"/>
              <a:t>2. لا </a:t>
            </a:r>
            <a:r>
              <a:rPr lang="ar-SA" dirty="0"/>
              <a:t>يوجد رقابة كافية على تسجيل الدوام.</a:t>
            </a:r>
          </a:p>
          <a:p>
            <a:pPr marL="0" indent="0" algn="r" rtl="1">
              <a:buNone/>
            </a:pPr>
            <a:r>
              <a:rPr lang="ar-SA" dirty="0" smtClean="0"/>
              <a:t>3. عدم </a:t>
            </a:r>
            <a:r>
              <a:rPr lang="ar-SA" dirty="0"/>
              <a:t>احتساب مخصص نهاية الخدمة للموظفين.</a:t>
            </a:r>
          </a:p>
          <a:p>
            <a:pPr marL="0" indent="0" algn="r" rtl="1">
              <a:buNone/>
            </a:pPr>
            <a:r>
              <a:rPr lang="ar-SA" dirty="0" smtClean="0"/>
              <a:t>4. غياب </a:t>
            </a:r>
            <a:r>
              <a:rPr lang="ar-SA" dirty="0"/>
              <a:t>الدور الرقابي والإشرافي الخاص بمجلس الإدارة.</a:t>
            </a:r>
          </a:p>
          <a:p>
            <a:pPr marL="0" indent="0" algn="r" rtl="1">
              <a:buNone/>
            </a:pPr>
            <a:r>
              <a:rPr lang="ar-SA" dirty="0" smtClean="0"/>
              <a:t>5. عدم </a:t>
            </a:r>
            <a:r>
              <a:rPr lang="ar-SA" dirty="0"/>
              <a:t>تنظيم اجتماعات الهيئة الإدارية، إضافة إلى عدم دعوة الهيئة العامة </a:t>
            </a:r>
            <a:r>
              <a:rPr lang="ar-SA" dirty="0" smtClean="0"/>
              <a:t>لاجتماعها السنوي</a:t>
            </a:r>
            <a:r>
              <a:rPr lang="ar-SA" dirty="0"/>
              <a:t>.</a:t>
            </a:r>
          </a:p>
          <a:p>
            <a:pPr marL="0" indent="0" algn="r" rtl="1">
              <a:buNone/>
            </a:pPr>
            <a:r>
              <a:rPr lang="ar-SA" dirty="0" smtClean="0"/>
              <a:t>6. عدم </a:t>
            </a:r>
            <a:r>
              <a:rPr lang="ar-SA" dirty="0"/>
              <a:t>قيام الهيئة الإدارية بإعداد وإقرار الموازنة التقديرية السنوية خلافا </a:t>
            </a:r>
            <a:r>
              <a:rPr lang="ar-SA" dirty="0" smtClean="0"/>
              <a:t>لنظامها الأساسي</a:t>
            </a:r>
            <a:r>
              <a:rPr lang="ar-SA" dirty="0"/>
              <a:t>.</a:t>
            </a:r>
          </a:p>
          <a:p>
            <a:pPr marL="0" indent="0" algn="r" rtl="1">
              <a:buNone/>
            </a:pPr>
            <a:r>
              <a:rPr lang="ar-SA" dirty="0" smtClean="0"/>
              <a:t>7. تقصير </a:t>
            </a:r>
            <a:r>
              <a:rPr lang="ar-SA" dirty="0"/>
              <a:t>مجلس الإدارة بتأدية واجباته ومسؤولياته المنوطة به.</a:t>
            </a:r>
          </a:p>
          <a:p>
            <a:pPr marL="0" indent="0" algn="r" rtl="1">
              <a:buNone/>
            </a:pPr>
            <a:r>
              <a:rPr lang="ar-SA" dirty="0" smtClean="0"/>
              <a:t>8. عدم </a:t>
            </a:r>
            <a:r>
              <a:rPr lang="ar-SA" dirty="0"/>
              <a:t>قيام الهيئة العامة بدورها ومهامها حسب القانون.</a:t>
            </a:r>
          </a:p>
          <a:p>
            <a:pPr marL="0" indent="0" algn="r" rtl="1">
              <a:buNone/>
            </a:pPr>
            <a:r>
              <a:rPr lang="ar-SA" dirty="0" smtClean="0"/>
              <a:t>9. لا </a:t>
            </a:r>
            <a:r>
              <a:rPr lang="ar-SA" dirty="0"/>
              <a:t>تلتزم الهيئة العمومية لبعض الجمعيات بعقد اجتماعها السنوي خلافا </a:t>
            </a:r>
            <a:r>
              <a:rPr lang="ar-SA" dirty="0" smtClean="0"/>
              <a:t>للقانون.</a:t>
            </a:r>
          </a:p>
          <a:p>
            <a:pPr marL="0" indent="0" algn="r" rtl="1">
              <a:buNone/>
            </a:pPr>
            <a:r>
              <a:rPr lang="ar-SA" dirty="0" smtClean="0"/>
              <a:t>10. لم تقم الهيئة العامة بدورها في تعيين مدقق حسابات قانوني للقيام بتدقيق البيانات المالية للجمعية، مع 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 احتفاظ الجمعية بمدقق الحسابات لعدة سنوات.</a:t>
            </a:r>
          </a:p>
          <a:p>
            <a:pPr marL="0" indent="0" algn="r" rtl="1">
              <a:buNone/>
            </a:pPr>
            <a:r>
              <a:rPr lang="ar-SA" dirty="0" smtClean="0"/>
              <a:t>11. عدم </a:t>
            </a:r>
            <a:r>
              <a:rPr lang="ar-SA" dirty="0"/>
              <a:t>التزام الهيئة العامة بدفع اشتراكاتهم السنوية في بعض الجمعيات.</a:t>
            </a:r>
          </a:p>
          <a:p>
            <a:pPr marL="0" indent="0" algn="r" rtl="1">
              <a:buNone/>
            </a:pPr>
            <a:r>
              <a:rPr lang="ar-SA" dirty="0" smtClean="0"/>
              <a:t>12. احتفاظ </a:t>
            </a:r>
            <a:r>
              <a:rPr lang="ar-SA" dirty="0"/>
              <a:t>مجالس إدارة بعض الجمعيات بمناصبهم لفترات زمنية تتجاوز عشر </a:t>
            </a:r>
            <a:r>
              <a:rPr lang="ar-SA" dirty="0" smtClean="0"/>
              <a:t>سنوات، في </a:t>
            </a:r>
            <a:r>
              <a:rPr lang="ar-SA" dirty="0"/>
              <a:t>بيئة عمل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 تتزايد </a:t>
            </a:r>
            <a:r>
              <a:rPr lang="ar-SA" dirty="0"/>
              <a:t>فيها فرص استغلال المنصب الوظيفي</a:t>
            </a:r>
          </a:p>
        </p:txBody>
      </p:sp>
    </p:spTree>
    <p:extLst>
      <p:ext uri="{BB962C8B-B14F-4D97-AF65-F5344CB8AC3E}">
        <p14:creationId xmlns:p14="http://schemas.microsoft.com/office/powerpoint/2010/main" val="538484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6036"/>
            <a:ext cx="10515600" cy="5827593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ar-SA" dirty="0"/>
              <a:t>ثانياً: في الجانب المالي</a:t>
            </a:r>
          </a:p>
          <a:p>
            <a:pPr marL="0" indent="0" algn="r" rtl="1">
              <a:buNone/>
            </a:pPr>
            <a:r>
              <a:rPr lang="ar-SA" dirty="0" smtClean="0"/>
              <a:t>1. ضعف </a:t>
            </a:r>
            <a:r>
              <a:rPr lang="ar-SA" dirty="0"/>
              <a:t>التنظيم المالي والإداري وضعف إجراءات الرقابة الداخلية، حيث تفتقر </a:t>
            </a:r>
            <a:r>
              <a:rPr lang="ar-SA" dirty="0" smtClean="0"/>
              <a:t>العديد من </a:t>
            </a:r>
            <a:r>
              <a:rPr lang="ar-SA" dirty="0"/>
              <a:t>الجمعيات لوحدات الرقابة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 smtClean="0"/>
              <a:t>    الداخلية.</a:t>
            </a:r>
          </a:p>
          <a:p>
            <a:pPr marL="0" indent="0" algn="r" rtl="1">
              <a:buNone/>
            </a:pPr>
            <a:r>
              <a:rPr lang="ar-SA" dirty="0" smtClean="0"/>
              <a:t>2. غياب </a:t>
            </a:r>
            <a:r>
              <a:rPr lang="ar-SA" dirty="0"/>
              <a:t>دور مجلس الإدارة في الرقابة على أعمال وأنشطة الجمعيات.</a:t>
            </a:r>
          </a:p>
          <a:p>
            <a:pPr marL="0" indent="0" algn="r" rtl="1">
              <a:buNone/>
            </a:pPr>
            <a:r>
              <a:rPr lang="ar-SA" dirty="0" smtClean="0"/>
              <a:t>3. عدم </a:t>
            </a:r>
            <a:r>
              <a:rPr lang="ar-SA" dirty="0"/>
              <a:t>وجود نظام مالي خاص لبعض المنظمات والجمعيات، وعدم انسجام </a:t>
            </a:r>
            <a:r>
              <a:rPr lang="ar-SA" dirty="0" smtClean="0"/>
              <a:t>أنظمة بعضها </a:t>
            </a:r>
            <a:r>
              <a:rPr lang="ar-SA" dirty="0"/>
              <a:t>مع القوانين والأنظمة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والقرارات </a:t>
            </a:r>
            <a:r>
              <a:rPr lang="ar-SA" dirty="0"/>
              <a:t>والتعليمات النافذة والمعمول بها </a:t>
            </a:r>
            <a:r>
              <a:rPr lang="ar-SA" dirty="0" smtClean="0"/>
              <a:t>في مؤسسات </a:t>
            </a:r>
            <a:r>
              <a:rPr lang="ar-SA" dirty="0"/>
              <a:t>الدولة الفلسطينية.</a:t>
            </a:r>
          </a:p>
          <a:p>
            <a:pPr marL="0" indent="0" algn="r" rtl="1">
              <a:buNone/>
            </a:pPr>
            <a:r>
              <a:rPr lang="ar-SA" dirty="0" smtClean="0"/>
              <a:t>4. الافتقار </a:t>
            </a:r>
            <a:r>
              <a:rPr lang="ar-SA" dirty="0"/>
              <a:t>إلى نظام محاسبي يشمل عمليات تسجيل وتبويب وترحيل للعمليات </a:t>
            </a:r>
            <a:r>
              <a:rPr lang="ar-SA" dirty="0" smtClean="0"/>
              <a:t>المالية، وعدم </a:t>
            </a:r>
            <a:r>
              <a:rPr lang="ar-SA" dirty="0"/>
              <a:t>وجود دورة مستندية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محكمة </a:t>
            </a:r>
            <a:r>
              <a:rPr lang="ar-SA" dirty="0"/>
              <a:t>وواضحة لضبطها.</a:t>
            </a:r>
          </a:p>
          <a:p>
            <a:pPr marL="0" indent="0" algn="r" rtl="1">
              <a:buNone/>
            </a:pPr>
            <a:r>
              <a:rPr lang="ar-SA" dirty="0" smtClean="0"/>
              <a:t>5. عدم </a:t>
            </a:r>
            <a:r>
              <a:rPr lang="ar-SA" dirty="0"/>
              <a:t>الالتزام بإعداد الموازنات التقديرية السنوية.</a:t>
            </a:r>
          </a:p>
          <a:p>
            <a:pPr marL="0" indent="0" algn="r" rtl="1">
              <a:buNone/>
            </a:pPr>
            <a:r>
              <a:rPr lang="ar-SA" dirty="0" smtClean="0"/>
              <a:t>6. عدم </a:t>
            </a:r>
            <a:r>
              <a:rPr lang="ar-SA" dirty="0"/>
              <a:t>تسجيل القيود المحاسبية بشكل يومي.</a:t>
            </a:r>
          </a:p>
          <a:p>
            <a:pPr marL="0" indent="0" algn="r" rtl="1">
              <a:buNone/>
            </a:pPr>
            <a:r>
              <a:rPr lang="ar-SA" dirty="0" smtClean="0"/>
              <a:t>7. عدم </a:t>
            </a:r>
            <a:r>
              <a:rPr lang="ar-SA" dirty="0"/>
              <a:t>الالتزام بالقوانين والأنظمة والتعليمات النافذة مثل </a:t>
            </a:r>
            <a:r>
              <a:rPr lang="ar-SA" dirty="0" smtClean="0"/>
              <a:t>(عمليات </a:t>
            </a:r>
            <a:r>
              <a:rPr lang="ar-SA" dirty="0"/>
              <a:t>الشراء، </a:t>
            </a:r>
            <a:r>
              <a:rPr lang="ar-SA" dirty="0" smtClean="0"/>
              <a:t>تطبيق قانون </a:t>
            </a:r>
            <a:r>
              <a:rPr lang="ar-SA" dirty="0"/>
              <a:t>ضريبة الدخل، الجمع بين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الوظيفة </a:t>
            </a:r>
            <a:r>
              <a:rPr lang="ar-SA" dirty="0"/>
              <a:t>العمومية والعمل في الجمعية بذات </a:t>
            </a:r>
            <a:r>
              <a:rPr lang="ar-SA" dirty="0" smtClean="0"/>
              <a:t>الوقت، تقاضي </a:t>
            </a:r>
            <a:r>
              <a:rPr lang="ar-SA" dirty="0"/>
              <a:t>أعضاء مجالس إدارة بعض الجمعيات رواتب </a:t>
            </a:r>
            <a:r>
              <a:rPr lang="ar-SA" dirty="0" smtClean="0"/>
              <a:t>شهرية).</a:t>
            </a:r>
            <a:endParaRPr lang="ar-SA" dirty="0"/>
          </a:p>
          <a:p>
            <a:pPr marL="0" indent="0" algn="r" rtl="1">
              <a:buNone/>
            </a:pPr>
            <a:r>
              <a:rPr lang="ar-SA" dirty="0" smtClean="0"/>
              <a:t>8. عدم </a:t>
            </a:r>
            <a:r>
              <a:rPr lang="ar-SA" dirty="0"/>
              <a:t>الالتزام بإعداد وعرض البيانات والتقارير المالية الختامية وفق الأصول </a:t>
            </a:r>
            <a:r>
              <a:rPr lang="ar-SA" dirty="0" smtClean="0"/>
              <a:t>والمعايير المحاسبية الدولية.</a:t>
            </a:r>
          </a:p>
          <a:p>
            <a:pPr marL="0" indent="0" algn="r" rtl="1">
              <a:buNone/>
            </a:pPr>
            <a:r>
              <a:rPr lang="ar-SA" dirty="0" smtClean="0"/>
              <a:t>9. عدم </a:t>
            </a:r>
            <a:r>
              <a:rPr lang="ar-SA" dirty="0"/>
              <a:t>إقفال وإعداد الحسابات الختامية من قبل إدارة بعض الجمعيات.</a:t>
            </a:r>
          </a:p>
        </p:txBody>
      </p:sp>
    </p:spTree>
    <p:extLst>
      <p:ext uri="{BB962C8B-B14F-4D97-AF65-F5344CB8AC3E}">
        <p14:creationId xmlns:p14="http://schemas.microsoft.com/office/powerpoint/2010/main" val="404635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الحكم الرشيد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SA" dirty="0" smtClean="0"/>
              <a:t>تعريفات:</a:t>
            </a:r>
          </a:p>
          <a:p>
            <a:pPr algn="r" rtl="1"/>
            <a:r>
              <a:rPr lang="ar-SA" dirty="0" smtClean="0"/>
              <a:t>الحكومة: هي </a:t>
            </a:r>
            <a:r>
              <a:rPr lang="ar-SA" dirty="0"/>
              <a:t>الإطار العام أو الحقل لتطبيق ما يسمى بالحكم أو السلطة</a:t>
            </a:r>
            <a:r>
              <a:rPr lang="ar-SA" dirty="0" smtClean="0"/>
              <a:t>.</a:t>
            </a:r>
            <a:endParaRPr lang="en-US" dirty="0" smtClean="0"/>
          </a:p>
          <a:p>
            <a:pPr algn="r" rtl="1"/>
            <a:r>
              <a:rPr lang="ar-SA" dirty="0" smtClean="0"/>
              <a:t>الحكم: </a:t>
            </a:r>
            <a:r>
              <a:rPr lang="ar-SA" dirty="0"/>
              <a:t>هو السياسة التي تمارسها الدولة لفرض سلطتها القانونية، وتشتمل </a:t>
            </a:r>
            <a:r>
              <a:rPr lang="ar-SA" dirty="0" smtClean="0"/>
              <a:t>على مجموعة </a:t>
            </a:r>
            <a:r>
              <a:rPr lang="ar-SA" dirty="0"/>
              <a:t>القوانين، والأجهزة، والأساليب، والعمليات </a:t>
            </a:r>
            <a:r>
              <a:rPr lang="ar-SA" dirty="0" smtClean="0"/>
              <a:t>المختلفة.</a:t>
            </a:r>
          </a:p>
          <a:p>
            <a:pPr algn="r" rtl="1"/>
            <a:r>
              <a:rPr lang="ar-SA" dirty="0" smtClean="0"/>
              <a:t>الحكم الرشيد: </a:t>
            </a:r>
            <a:r>
              <a:rPr lang="ar-SA" dirty="0"/>
              <a:t>فهو النمط من الحكم الذي يجعل من تلك الأنظمة والقوانين </a:t>
            </a:r>
            <a:r>
              <a:rPr lang="ar-SA" dirty="0" smtClean="0"/>
              <a:t>تمتاز بالفاعلية</a:t>
            </a:r>
            <a:r>
              <a:rPr lang="ar-SA" dirty="0"/>
              <a:t>، وذلك من خال تطبيق حكم القانون، والشفافية، والمساءلة، </a:t>
            </a:r>
            <a:r>
              <a:rPr lang="ar-SA" dirty="0" smtClean="0"/>
              <a:t>والمشاركة، وغيرها </a:t>
            </a:r>
            <a:r>
              <a:rPr lang="ar-SA" dirty="0"/>
              <a:t>من المعايير بهدف إحداث التنمية </a:t>
            </a:r>
            <a:r>
              <a:rPr lang="ar-SA" dirty="0" smtClean="0"/>
              <a:t>المرجوّة.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54530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أهمية الحكم الرشيد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dirty="0"/>
              <a:t>يسعى الحكم الرشيد من خال تطبيق مبادئه إلى خلق دولة إداريّة تكون سياساتها مبنيّة</a:t>
            </a:r>
          </a:p>
          <a:p>
            <a:pPr marL="0" indent="0" algn="r" rtl="1">
              <a:buNone/>
            </a:pPr>
            <a:r>
              <a:rPr lang="ar-SA" dirty="0"/>
              <a:t>على الشفافية، والمحاسبة، </a:t>
            </a:r>
            <a:r>
              <a:rPr lang="ar-SA" dirty="0" smtClean="0"/>
              <a:t>والمشاركة </a:t>
            </a:r>
            <a:r>
              <a:rPr lang="ar-SA" dirty="0"/>
              <a:t>، فالحكم الرشيد، ومن خلال تحقيق الشفافية،</a:t>
            </a:r>
          </a:p>
          <a:p>
            <a:pPr marL="0" indent="0" algn="r" rtl="1">
              <a:buNone/>
            </a:pPr>
            <a:r>
              <a:rPr lang="ar-SA" dirty="0"/>
              <a:t>يضمن سلاسة الرقابة، وترسيخ الثقة بين أفراد المؤسسة؛ حيث إن بيئة العمل الواضحة</a:t>
            </a:r>
          </a:p>
          <a:p>
            <a:pPr marL="0" indent="0" algn="r" rtl="1">
              <a:buNone/>
            </a:pPr>
            <a:r>
              <a:rPr lang="ar-SA" dirty="0"/>
              <a:t>تستدعي الشعور بالطمأنينة </a:t>
            </a:r>
            <a:r>
              <a:rPr lang="ar-SA" dirty="0" smtClean="0"/>
              <a:t>والراحة.</a:t>
            </a:r>
          </a:p>
          <a:p>
            <a:pPr algn="r" rtl="1"/>
            <a:r>
              <a:rPr lang="ar-SA" dirty="0" smtClean="0"/>
              <a:t>تحقيق مفهوم المشاركة: </a:t>
            </a:r>
            <a:r>
              <a:rPr lang="ar-SA" dirty="0"/>
              <a:t>فيسعى إلى إشراك مختلف الأفراد في عمليات وضع الخطط،</a:t>
            </a:r>
          </a:p>
          <a:p>
            <a:pPr marL="0" indent="0" algn="r" rtl="1">
              <a:buNone/>
            </a:pPr>
            <a:r>
              <a:rPr lang="ar-SA" dirty="0"/>
              <a:t>واتخاذ القرارات، وحل المشكلات؛ فينتج عن هذا الفعل التزام أكبر من قِبَل الأفراد لتنفيذ</a:t>
            </a:r>
          </a:p>
          <a:p>
            <a:pPr marL="0" indent="0" algn="r" rtl="1">
              <a:buNone/>
            </a:pPr>
            <a:r>
              <a:rPr lang="ar-SA" dirty="0"/>
              <a:t>ما اتُّفِق عليه من </a:t>
            </a:r>
            <a:r>
              <a:rPr lang="ar-SA" dirty="0" smtClean="0"/>
              <a:t>قرارات.</a:t>
            </a:r>
          </a:p>
          <a:p>
            <a:pPr algn="r" rtl="1"/>
            <a:r>
              <a:rPr lang="ar-SA" dirty="0" smtClean="0"/>
              <a:t>تحقيق مبدأ العدالة والمساواة: فهو مرتبط كل الارتباط بتحقيق الصلاح في </a:t>
            </a:r>
            <a:r>
              <a:rPr lang="ar-SA" dirty="0" smtClean="0"/>
              <a:t>المجتمعات</a:t>
            </a:r>
            <a:r>
              <a:rPr lang="ar-SA" dirty="0"/>
              <a:t>.</a:t>
            </a:r>
            <a:endParaRPr lang="ar-SA" dirty="0" smtClean="0"/>
          </a:p>
          <a:p>
            <a:pPr marL="0" indent="0" algn="r" rtl="1">
              <a:buNone/>
            </a:pPr>
            <a:endParaRPr lang="ar-SA" dirty="0"/>
          </a:p>
          <a:p>
            <a:pPr marL="0" indent="0" algn="r" rtl="1">
              <a:buNone/>
            </a:pPr>
            <a:endParaRPr lang="ar-SA" dirty="0" smtClean="0"/>
          </a:p>
          <a:p>
            <a:pPr marL="0" indent="0" algn="r" rtl="1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96838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263" y="736979"/>
            <a:ext cx="10821537" cy="5854890"/>
          </a:xfrm>
        </p:spPr>
        <p:txBody>
          <a:bodyPr>
            <a:normAutofit/>
          </a:bodyPr>
          <a:lstStyle/>
          <a:p>
            <a:pPr algn="r" rtl="1"/>
            <a:r>
              <a:rPr lang="ar-SA" dirty="0" smtClean="0"/>
              <a:t>تحقيق التنمية المستدامة، من خلال مجموعة من العوامل: </a:t>
            </a:r>
          </a:p>
          <a:p>
            <a:pPr marL="0" indent="0" algn="r" rtl="1">
              <a:buNone/>
            </a:pPr>
            <a:r>
              <a:rPr lang="ar-SA" dirty="0" smtClean="0"/>
              <a:t>1. التعاون</a:t>
            </a:r>
            <a:r>
              <a:rPr lang="ar-SA" dirty="0"/>
              <a:t>:</a:t>
            </a:r>
            <a:r>
              <a:rPr lang="en-US" dirty="0" smtClean="0"/>
              <a:t> </a:t>
            </a:r>
            <a:r>
              <a:rPr lang="ar-SA" dirty="0" smtClean="0"/>
              <a:t>ويقوم على تفاعل مختلف أفراد المجتمع في صنع القرار، وإيجاد الحلول لِمختلف         </a:t>
            </a:r>
          </a:p>
          <a:p>
            <a:pPr marL="0" indent="0" algn="r" rtl="1">
              <a:buNone/>
            </a:pPr>
            <a:r>
              <a:rPr lang="ar-SA" dirty="0" smtClean="0"/>
              <a:t>    التحديات، وفيه تركيز على مبدأ الانتماء والاستفادة من تنوع الآراء لتحصيل الأفضل.</a:t>
            </a:r>
          </a:p>
          <a:p>
            <a:pPr marL="0" indent="0" algn="r" rtl="1">
              <a:buNone/>
            </a:pPr>
            <a:r>
              <a:rPr lang="ar-SA" dirty="0" smtClean="0"/>
              <a:t>2. العدالة في التوزيع</a:t>
            </a:r>
            <a:r>
              <a:rPr lang="ar-SA" dirty="0"/>
              <a:t>:</a:t>
            </a:r>
            <a:r>
              <a:rPr lang="en-US" dirty="0" smtClean="0"/>
              <a:t> </a:t>
            </a:r>
            <a:r>
              <a:rPr lang="ar-SA" dirty="0" smtClean="0"/>
              <a:t>ويقصد بها إعطاء جميع الأفراد فرصة متساوية للتأثير والتغيير     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والتطوير على المستوى الشخصي والمجتمعي على حد سواء.</a:t>
            </a:r>
          </a:p>
          <a:p>
            <a:pPr marL="0" indent="0" algn="r" rtl="1">
              <a:buNone/>
            </a:pPr>
            <a:r>
              <a:rPr lang="ar-SA" dirty="0" smtClean="0"/>
              <a:t>3. الأمان الشخصي:</a:t>
            </a:r>
            <a:r>
              <a:rPr lang="en-US" dirty="0" smtClean="0"/>
              <a:t> </a:t>
            </a:r>
            <a:r>
              <a:rPr lang="ar-SA" dirty="0" smtClean="0"/>
              <a:t>وفيه تضمين لحق الأفراد بالعيش </a:t>
            </a:r>
            <a:r>
              <a:rPr lang="ar-SA" dirty="0" smtClean="0"/>
              <a:t>بسلام </a:t>
            </a:r>
            <a:r>
              <a:rPr lang="ar-SA" dirty="0" smtClean="0"/>
              <a:t>بعيداً عن أي تهديدات أو ترهيب؛    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فأساس حصول التنمية هو الاستقرار.</a:t>
            </a:r>
          </a:p>
          <a:p>
            <a:pPr marL="0" indent="0" algn="r" rtl="1">
              <a:buNone/>
            </a:pPr>
            <a:r>
              <a:rPr lang="ar-SA" dirty="0" smtClean="0"/>
              <a:t>4. التمكين</a:t>
            </a:r>
            <a:r>
              <a:rPr lang="en-US" dirty="0" smtClean="0"/>
              <a:t>:</a:t>
            </a:r>
            <a:r>
              <a:rPr lang="ar-SA" dirty="0" smtClean="0"/>
              <a:t> ويعني إعطاء مساحة جيدة للأفراد لأخذ القرارات بصورة فردية وبمطلق الحريّة.</a:t>
            </a:r>
          </a:p>
          <a:p>
            <a:pPr marL="0" indent="0" algn="r" rtl="1">
              <a:buNone/>
            </a:pPr>
            <a:r>
              <a:rPr lang="ar-SA" dirty="0" smtClean="0"/>
              <a:t>5. الاستدامة:</a:t>
            </a:r>
            <a:r>
              <a:rPr lang="en-US" dirty="0" smtClean="0"/>
              <a:t> </a:t>
            </a:r>
            <a:r>
              <a:rPr lang="ar-SA" dirty="0" smtClean="0"/>
              <a:t>أي الاستخدام الأمثل للموارد مع إبقاء حق الأجيال القادمة في هذه الموارد.</a:t>
            </a:r>
          </a:p>
          <a:p>
            <a:pPr marL="0" indent="0" algn="r" rtl="1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39797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099" y="215001"/>
            <a:ext cx="10515600" cy="699400"/>
          </a:xfrm>
        </p:spPr>
        <p:txBody>
          <a:bodyPr/>
          <a:lstStyle/>
          <a:p>
            <a:pPr algn="r" rtl="1"/>
            <a:r>
              <a:rPr lang="ar-SA" dirty="0" smtClean="0"/>
              <a:t>مبادئ ومعايير الحكم الرشيد: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3582"/>
            <a:ext cx="10515600" cy="5595582"/>
          </a:xfrm>
        </p:spPr>
        <p:txBody>
          <a:bodyPr>
            <a:normAutofit fontScale="62500" lnSpcReduction="20000"/>
          </a:bodyPr>
          <a:lstStyle/>
          <a:p>
            <a:pPr marL="0" indent="0" algn="r" rtl="1">
              <a:buNone/>
            </a:pPr>
            <a:r>
              <a:rPr lang="ar-SA" dirty="0" smtClean="0"/>
              <a:t>1. حكم القانون</a:t>
            </a:r>
            <a:r>
              <a:rPr lang="en-US" dirty="0" smtClean="0"/>
              <a:t>: </a:t>
            </a:r>
            <a:r>
              <a:rPr lang="ar-SA" dirty="0" smtClean="0"/>
              <a:t> ويقصد </a:t>
            </a:r>
            <a:r>
              <a:rPr lang="ar-SA" dirty="0"/>
              <a:t>به سيادة القانون، واعتباره المرجع </a:t>
            </a:r>
            <a:r>
              <a:rPr lang="ar-SA" dirty="0" smtClean="0"/>
              <a:t>الأول والوحيد</a:t>
            </a:r>
            <a:r>
              <a:rPr lang="ar-SA" dirty="0"/>
              <a:t>، وتطبيقه على الجميع دون استثناء، وإلغاء مراكز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 smtClean="0"/>
              <a:t>     القوى </a:t>
            </a:r>
            <a:r>
              <a:rPr lang="ar-SA" dirty="0"/>
              <a:t>والقوانين </a:t>
            </a:r>
            <a:r>
              <a:rPr lang="ar-SA" dirty="0" smtClean="0"/>
              <a:t>الشخصية، واستبدالها </a:t>
            </a:r>
            <a:r>
              <a:rPr lang="ar-SA" dirty="0"/>
              <a:t>بنظم عادلة حامية لجميع الأفراد بصورة تتماشى مع حقوق </a:t>
            </a:r>
            <a:r>
              <a:rPr lang="ar-SA" dirty="0" smtClean="0"/>
              <a:t>الإنسان الدولية.</a:t>
            </a:r>
          </a:p>
          <a:p>
            <a:pPr marL="0" indent="0" algn="r" rtl="1">
              <a:buNone/>
            </a:pPr>
            <a:r>
              <a:rPr lang="ar-SA" dirty="0" smtClean="0"/>
              <a:t>2. المساواة</a:t>
            </a:r>
            <a:r>
              <a:rPr lang="en-US" dirty="0" smtClean="0"/>
              <a:t>: </a:t>
            </a:r>
            <a:r>
              <a:rPr lang="ar-SA" dirty="0" smtClean="0"/>
              <a:t> وتعني </a:t>
            </a:r>
            <a:r>
              <a:rPr lang="ar-SA" dirty="0"/>
              <a:t>تكافؤ الفرص، والابتعاد عن أوجه التمييز كافة، كما </a:t>
            </a:r>
            <a:r>
              <a:rPr lang="ar-SA" dirty="0" smtClean="0"/>
              <a:t>تعني إعطاء </a:t>
            </a:r>
            <a:r>
              <a:rPr lang="ar-SA" dirty="0"/>
              <a:t>الأفراد فرص متساوية وتحقيق العدل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 smtClean="0"/>
              <a:t>    الاجتماعي لهم.</a:t>
            </a:r>
          </a:p>
          <a:p>
            <a:pPr marL="0" indent="0" algn="r" rtl="1">
              <a:buNone/>
            </a:pPr>
            <a:r>
              <a:rPr lang="ar-SA" dirty="0" smtClean="0"/>
              <a:t>3. الشفافية</a:t>
            </a:r>
            <a:r>
              <a:rPr lang="en-US" dirty="0" smtClean="0"/>
              <a:t> : </a:t>
            </a:r>
            <a:r>
              <a:rPr lang="ar-SA" dirty="0"/>
              <a:t>وذلك بتدفق المعلومات بصورة حرّة، وتسهيل </a:t>
            </a:r>
            <a:r>
              <a:rPr lang="ar-SA" dirty="0" smtClean="0"/>
              <a:t>الاطلاع عليها </a:t>
            </a:r>
            <a:r>
              <a:rPr lang="ar-SA" dirty="0"/>
              <a:t>من قبل الجهات المعنية، ووجوب توفيرها بصورة كافية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 smtClean="0"/>
              <a:t>    وشاملة للمهتمين بها</a:t>
            </a:r>
            <a:r>
              <a:rPr lang="ar-SA" dirty="0"/>
              <a:t>، وأن لا يتم حبس أي معلومة متعلقة بالمؤسسة أو معاملاتها أو حساباتها </a:t>
            </a:r>
            <a:r>
              <a:rPr lang="ar-SA" dirty="0" smtClean="0"/>
              <a:t>عنة المستفيدين </a:t>
            </a:r>
            <a:r>
              <a:rPr lang="ar-SA" dirty="0"/>
              <a:t>والجهات ذات العلاقة.</a:t>
            </a:r>
          </a:p>
          <a:p>
            <a:pPr marL="0" indent="0" algn="r" rtl="1">
              <a:buNone/>
            </a:pPr>
            <a:r>
              <a:rPr lang="ar-SA" dirty="0" smtClean="0"/>
              <a:t>4. الفعالية والكفاءة</a:t>
            </a:r>
            <a:r>
              <a:rPr lang="en-US" dirty="0" smtClean="0"/>
              <a:t> : </a:t>
            </a:r>
            <a:r>
              <a:rPr lang="ar-SA" dirty="0"/>
              <a:t>فالفعالية تعني الوصول </a:t>
            </a:r>
            <a:r>
              <a:rPr lang="ar-SA" dirty="0" smtClean="0"/>
              <a:t>للأهداف المرجوة</a:t>
            </a:r>
            <a:r>
              <a:rPr lang="ar-SA" dirty="0"/>
              <a:t>، وتعني “فعل الشيء الصحيح”، أما الكفاءة فتعني الاستخدام الرشيد  </a:t>
            </a:r>
            <a:r>
              <a:rPr lang="ar-SA" dirty="0" smtClean="0"/>
              <a:t>للموارد 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المتاحة</a:t>
            </a:r>
            <a:r>
              <a:rPr lang="ar-SA" dirty="0"/>
              <a:t>، ومحاولة تقليل هدرها، وتقوم على “فعل الشيء بطريقة صحيحة”؛ </a:t>
            </a:r>
            <a:r>
              <a:rPr lang="ar-SA" dirty="0" smtClean="0"/>
              <a:t>بهدف تقليل </a:t>
            </a:r>
            <a:r>
              <a:rPr lang="ar-SA" dirty="0"/>
              <a:t>تكلفة الإنتاج. وفي تطبيق الحكم  </a:t>
            </a:r>
            <a:r>
              <a:rPr lang="ar-SA" dirty="0" smtClean="0"/>
              <a:t>الرشيد </a:t>
            </a:r>
            <a:r>
              <a:rPr lang="ar-SA" dirty="0"/>
              <a:t>يكون هدف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 المؤسسات </a:t>
            </a:r>
            <a:r>
              <a:rPr lang="ar-SA" dirty="0"/>
              <a:t>الخروج </a:t>
            </a:r>
            <a:r>
              <a:rPr lang="ar-SA" dirty="0" smtClean="0"/>
              <a:t>بنتائج مشبعة </a:t>
            </a:r>
            <a:r>
              <a:rPr lang="ar-SA" dirty="0"/>
              <a:t>لحاجات الأفراد مع الالتزام بأفضل استخدام للموارد البشرية </a:t>
            </a:r>
            <a:r>
              <a:rPr lang="ar-SA" dirty="0" smtClean="0"/>
              <a:t>والمالية.</a:t>
            </a:r>
            <a:endParaRPr lang="ar-SA" dirty="0"/>
          </a:p>
          <a:p>
            <a:pPr marL="0" indent="0" algn="r" rtl="1">
              <a:buNone/>
            </a:pPr>
            <a:r>
              <a:rPr lang="ar-SA" dirty="0" smtClean="0"/>
              <a:t>5. المساءلة</a:t>
            </a:r>
            <a:r>
              <a:rPr lang="en-US" dirty="0" smtClean="0"/>
              <a:t> : </a:t>
            </a:r>
            <a:r>
              <a:rPr lang="ar-SA" dirty="0"/>
              <a:t>وتعني أن يخضع متخذو القرار، وذوو السلطة </a:t>
            </a:r>
            <a:r>
              <a:rPr lang="ar-SA" dirty="0" smtClean="0"/>
              <a:t>للمحاسبة والمساءلة </a:t>
            </a:r>
            <a:r>
              <a:rPr lang="ar-SA" dirty="0"/>
              <a:t>حالهم حال الموظفين؛ فهم مسؤولون أمام </a:t>
            </a:r>
            <a:r>
              <a:rPr lang="ar-SA" dirty="0" smtClean="0"/>
              <a:t>المواطنين </a:t>
            </a:r>
            <a:r>
              <a:rPr lang="ar-SA" dirty="0"/>
              <a:t>عن تحقيق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المهام الموكلة </a:t>
            </a:r>
            <a:r>
              <a:rPr lang="ar-SA" dirty="0"/>
              <a:t>إليهم، وعن نتائج قراراتهم. وفي الحكم الرشيد </a:t>
            </a:r>
            <a:r>
              <a:rPr lang="ar-SA" dirty="0" smtClean="0"/>
              <a:t>تكون المساءلة محددة المعايير</a:t>
            </a:r>
            <a:r>
              <a:rPr lang="ar-SA" dirty="0"/>
              <a:t>؛ بأن يكلَّف </a:t>
            </a:r>
            <a:r>
              <a:rPr lang="ar-SA" dirty="0" smtClean="0"/>
              <a:t>المسؤول </a:t>
            </a:r>
            <a:r>
              <a:rPr lang="ar-SA" dirty="0"/>
              <a:t>بمهام واضحة، تتم مراجعته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فيها </a:t>
            </a:r>
            <a:r>
              <a:rPr lang="ar-SA" dirty="0"/>
              <a:t>بشكل دوري، </a:t>
            </a:r>
            <a:r>
              <a:rPr lang="ar-SA" dirty="0" smtClean="0"/>
              <a:t>ويحاسب عليها </a:t>
            </a:r>
            <a:r>
              <a:rPr lang="ar-SA" dirty="0"/>
              <a:t>في حال التقصير.</a:t>
            </a:r>
          </a:p>
          <a:p>
            <a:pPr marL="0" indent="0" algn="r" rtl="1">
              <a:buNone/>
            </a:pPr>
            <a:r>
              <a:rPr lang="ar-SA" dirty="0" smtClean="0"/>
              <a:t>6. المسؤولية</a:t>
            </a:r>
            <a:r>
              <a:rPr lang="en-US" dirty="0" smtClean="0"/>
              <a:t> : </a:t>
            </a:r>
            <a:r>
              <a:rPr lang="ar-SA" dirty="0"/>
              <a:t>وتعني استشعار المسؤولية والالتزام للقيام </a:t>
            </a:r>
            <a:r>
              <a:rPr lang="ar-SA" dirty="0" smtClean="0"/>
              <a:t>بمهام العمل </a:t>
            </a:r>
            <a:r>
              <a:rPr lang="ar-SA" dirty="0"/>
              <a:t>والتعهد بإنجازها على أكمل وجه.</a:t>
            </a:r>
          </a:p>
          <a:p>
            <a:pPr marL="0" indent="0" algn="r" rtl="1">
              <a:buNone/>
            </a:pPr>
            <a:r>
              <a:rPr lang="ar-SA" dirty="0" smtClean="0"/>
              <a:t>7. المشاركة</a:t>
            </a:r>
            <a:r>
              <a:rPr lang="en-US" dirty="0" smtClean="0"/>
              <a:t> : </a:t>
            </a:r>
            <a:r>
              <a:rPr lang="ar-SA" dirty="0"/>
              <a:t>ويقصد بها تعزيز المشاركة الفعّالة للمواطنين في </a:t>
            </a:r>
            <a:r>
              <a:rPr lang="ar-SA" dirty="0" smtClean="0"/>
              <a:t>اتخاذ القرارات</a:t>
            </a:r>
            <a:r>
              <a:rPr lang="ar-SA" dirty="0"/>
              <a:t>، والتعبير عن الرأي، وذلك من خال ضمان حق </a:t>
            </a:r>
            <a:r>
              <a:rPr lang="ar-SA" dirty="0" smtClean="0"/>
              <a:t>التعبير</a:t>
            </a:r>
            <a:r>
              <a:rPr lang="ar-SA" dirty="0"/>
              <a:t>، وحرية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الرأي</a:t>
            </a:r>
            <a:r>
              <a:rPr lang="ar-SA" dirty="0"/>
              <a:t>، </a:t>
            </a:r>
            <a:r>
              <a:rPr lang="ar-SA" dirty="0" smtClean="0"/>
              <a:t>والحق بالتصويت</a:t>
            </a:r>
            <a:r>
              <a:rPr lang="ar-SA" dirty="0"/>
              <a:t>، وغيرها من الحريات العامة المدرجة في حقوق الإنسان.</a:t>
            </a:r>
          </a:p>
          <a:p>
            <a:pPr marL="0" indent="0" algn="r" rtl="1">
              <a:buNone/>
            </a:pPr>
            <a:r>
              <a:rPr lang="ar-SA" dirty="0" smtClean="0"/>
              <a:t>8. الرؤية الاستراتيجية: وتعني </a:t>
            </a:r>
            <a:r>
              <a:rPr lang="ar-SA" dirty="0"/>
              <a:t>تحديد الرؤية التنموية بعيدة </a:t>
            </a:r>
            <a:r>
              <a:rPr lang="ar-SA" dirty="0" smtClean="0"/>
              <a:t>المدى للدولة </a:t>
            </a:r>
            <a:r>
              <a:rPr lang="ar-SA" dirty="0"/>
              <a:t>وللمجتمع وللمؤسسات المختلفة، مع تحديد البدائل المختلفة </a:t>
            </a:r>
            <a:r>
              <a:rPr lang="ar-SA" dirty="0" smtClean="0"/>
              <a:t>واختيار 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الأفضل بناءً </a:t>
            </a:r>
            <a:r>
              <a:rPr lang="ar-SA" dirty="0"/>
              <a:t>على البيئة الداخلية والخارجية </a:t>
            </a:r>
            <a:r>
              <a:rPr lang="ar-SA" dirty="0" smtClean="0"/>
              <a:t>المحيطة. ولم </a:t>
            </a:r>
            <a:r>
              <a:rPr lang="ar-SA" dirty="0"/>
              <a:t>يقتصر الأمر على هذه المعايير </a:t>
            </a:r>
            <a:r>
              <a:rPr lang="ar-SA" dirty="0" smtClean="0"/>
              <a:t>فقط</a:t>
            </a:r>
            <a:r>
              <a:rPr lang="ar-SA" dirty="0"/>
              <a:t>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04038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أسباب استدعت ظهور الحكم الرشيد: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dirty="0" smtClean="0"/>
              <a:t>في </a:t>
            </a:r>
            <a:r>
              <a:rPr lang="ar-SA" dirty="0"/>
              <a:t>الدول النامية بما فيها العربية، فالحكم الرشيد ظهر كوسيلة </a:t>
            </a:r>
            <a:r>
              <a:rPr lang="ar-SA" dirty="0" smtClean="0"/>
              <a:t>إصلاح </a:t>
            </a:r>
            <a:r>
              <a:rPr lang="ar-SA" dirty="0"/>
              <a:t>للأوضاع</a:t>
            </a:r>
          </a:p>
          <a:p>
            <a:pPr marL="0" indent="0" algn="r" rtl="1">
              <a:buNone/>
            </a:pPr>
            <a:r>
              <a:rPr lang="ar-SA" dirty="0"/>
              <a:t>السياسية والاقتصادية والاجتماعية المختلفة؛ فلم يقتصر ضعف هذه الدول على عدم</a:t>
            </a:r>
          </a:p>
          <a:p>
            <a:pPr marL="0" indent="0" algn="r" rtl="1">
              <a:buNone/>
            </a:pPr>
            <a:r>
              <a:rPr lang="ar-SA" dirty="0"/>
              <a:t>قدرتها على تلبية الحاجات الأساسية للمجتمع، أو على عجزها عن تأمين الحماية للأفراد</a:t>
            </a:r>
          </a:p>
          <a:p>
            <a:pPr marL="0" indent="0" algn="r" rtl="1">
              <a:buNone/>
            </a:pPr>
            <a:r>
              <a:rPr lang="ar-SA" dirty="0"/>
              <a:t>وممتلكاتهم، أو تدني مستويات التنمية، بل كانت توصف بالفساد، والتسلط، وخنق</a:t>
            </a:r>
          </a:p>
          <a:p>
            <a:pPr marL="0" indent="0" algn="r" rtl="1">
              <a:buNone/>
            </a:pPr>
            <a:r>
              <a:rPr lang="ar-SA" dirty="0"/>
              <a:t>الحريات، وهدر المال العام واستغلاله للمنافع الشخصية </a:t>
            </a:r>
            <a:r>
              <a:rPr lang="ar-SA" dirty="0" smtClean="0"/>
              <a:t>، </a:t>
            </a:r>
            <a:r>
              <a:rPr lang="ar-SA" dirty="0"/>
              <a:t>فكانت، بتطبيق مبادئ الحكم</a:t>
            </a:r>
          </a:p>
          <a:p>
            <a:pPr marL="0" indent="0" algn="r" rtl="1">
              <a:buNone/>
            </a:pPr>
            <a:r>
              <a:rPr lang="ar-SA" dirty="0"/>
              <a:t>الرشيد كالعدالة والمشاركة والمساءلة، الوسيلة المُثلى لقلب الأوضاع، ومدخلًا لتحقيق</a:t>
            </a:r>
          </a:p>
          <a:p>
            <a:pPr marL="0" indent="0" algn="r" rtl="1">
              <a:buNone/>
            </a:pPr>
            <a:r>
              <a:rPr lang="ar-SA" dirty="0" smtClean="0"/>
              <a:t>الإصلاح </a:t>
            </a:r>
            <a:r>
              <a:rPr lang="ar-SA" dirty="0"/>
              <a:t>أولًا والتنمية فيما بعد.</a:t>
            </a:r>
          </a:p>
        </p:txBody>
      </p:sp>
    </p:spTree>
    <p:extLst>
      <p:ext uri="{BB962C8B-B14F-4D97-AF65-F5344CB8AC3E}">
        <p14:creationId xmlns:p14="http://schemas.microsoft.com/office/powerpoint/2010/main" val="2442408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دور الحكم الرشيد في مكافحة الفساد: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SA" dirty="0" smtClean="0"/>
              <a:t>لقد </a:t>
            </a:r>
            <a:r>
              <a:rPr lang="ar-SA" dirty="0"/>
              <a:t>تم اقتراح الحكم الرشيد كحل لظاهرة الفساد المنتشرة، وكاستراتيجية طويلة الأجل</a:t>
            </a:r>
          </a:p>
          <a:p>
            <a:pPr marL="0" indent="0" algn="r">
              <a:buNone/>
            </a:pPr>
            <a:r>
              <a:rPr lang="ar-SA" dirty="0"/>
              <a:t>للسيطرة عليها وتحجيم أشكالها والوقاية منها. وقد تم تحديد معايير تهدف إلى</a:t>
            </a:r>
          </a:p>
          <a:p>
            <a:pPr marL="0" indent="0" algn="r">
              <a:buNone/>
            </a:pPr>
            <a:r>
              <a:rPr lang="ar-SA" dirty="0"/>
              <a:t>ترشيد الحكم، مبنيّة على مبادئ المساءلة، والمشاركة، والمساواة، والشفافية، وتطبيق</a:t>
            </a:r>
          </a:p>
          <a:p>
            <a:pPr marL="0" indent="0" algn="r">
              <a:buNone/>
            </a:pPr>
            <a:r>
              <a:rPr lang="ar-SA" dirty="0"/>
              <a:t>حكم القانون والديمقراطية؛ لضمان عملية الإصلاح في المؤسسة كما الدولة. وتقوم</a:t>
            </a:r>
          </a:p>
          <a:p>
            <a:pPr marL="0" indent="0" algn="r">
              <a:buNone/>
            </a:pPr>
            <a:r>
              <a:rPr lang="ar-SA" dirty="0"/>
              <a:t>عملية </a:t>
            </a:r>
            <a:r>
              <a:rPr lang="ar-SA" dirty="0" smtClean="0"/>
              <a:t>الإصلاح </a:t>
            </a:r>
            <a:r>
              <a:rPr lang="ar-SA" dirty="0"/>
              <a:t>على تطبيق الحكم الرشيد على عدة مستويات داخل الدولة، وسُميّت</a:t>
            </a:r>
          </a:p>
          <a:p>
            <a:pPr marL="0" indent="0" algn="r">
              <a:buNone/>
            </a:pPr>
            <a:r>
              <a:rPr lang="ar-SA" dirty="0"/>
              <a:t>هذه الاستراتيجية ب “استراتيجية مكافحة الفساد متعددة </a:t>
            </a:r>
            <a:r>
              <a:rPr lang="ar-SA" dirty="0" smtClean="0"/>
              <a:t>الأوجه”.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86502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2323" y="260198"/>
            <a:ext cx="8475259" cy="6078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979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دور المجتمع المدني: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dirty="0" smtClean="0"/>
              <a:t>المجتمع </a:t>
            </a:r>
            <a:r>
              <a:rPr lang="ar-SA" dirty="0"/>
              <a:t>المدني: هو المجتمع الذي يتكون من المؤسسات السياسية والاقتصادية</a:t>
            </a:r>
          </a:p>
          <a:p>
            <a:pPr marL="0" indent="0" algn="r" rtl="1">
              <a:buNone/>
            </a:pPr>
            <a:r>
              <a:rPr lang="ar-SA" dirty="0"/>
              <a:t>والاجتماعية والثقافية التي تعمل في ميادينها المختلفة، باستقلال عن سلطة الدولة</a:t>
            </a:r>
          </a:p>
          <a:p>
            <a:pPr marL="0" indent="0" algn="r" rtl="1">
              <a:buNone/>
            </a:pPr>
            <a:r>
              <a:rPr lang="ar-SA" dirty="0"/>
              <a:t>لتحقيق أغراض متعددة، منها أغراض سياسية كالمشاركة في عملية صنع القرار، مثال</a:t>
            </a:r>
          </a:p>
          <a:p>
            <a:pPr marL="0" indent="0" algn="r" rtl="1">
              <a:buNone/>
            </a:pPr>
            <a:r>
              <a:rPr lang="ar-SA" dirty="0"/>
              <a:t>ذلك الأحزاب السياسية، ومنها أغراض نقابية كالدفاع عن مصالح أعضائها، ومنها أغراض</a:t>
            </a:r>
          </a:p>
          <a:p>
            <a:pPr marL="0" indent="0" algn="r" rtl="1">
              <a:buNone/>
            </a:pPr>
            <a:r>
              <a:rPr lang="ar-SA" dirty="0"/>
              <a:t>ثقافية كما في اتحادات الكتاب والمثقفين والجمعيات الثقافية التي تهدف إلى نشر</a:t>
            </a:r>
          </a:p>
          <a:p>
            <a:pPr marL="0" indent="0" algn="r" rtl="1">
              <a:buNone/>
            </a:pPr>
            <a:r>
              <a:rPr lang="ar-SA" dirty="0"/>
              <a:t>الوعي الثقافي وفقا لاتجاهات أعضاء كل جماعة، ومنها لأغراض اجتماعية للإسهام في</a:t>
            </a:r>
          </a:p>
          <a:p>
            <a:pPr marL="0" indent="0" algn="r" rtl="1">
              <a:buNone/>
            </a:pPr>
            <a:r>
              <a:rPr lang="ar-SA" dirty="0"/>
              <a:t>العمل الاجتماعي لتحقيق التنمية، أهمها تحقيق التنمية البشرية .</a:t>
            </a:r>
          </a:p>
        </p:txBody>
      </p:sp>
    </p:spTree>
    <p:extLst>
      <p:ext uri="{BB962C8B-B14F-4D97-AF65-F5344CB8AC3E}">
        <p14:creationId xmlns:p14="http://schemas.microsoft.com/office/powerpoint/2010/main" val="1342630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1917</Words>
  <Application>Microsoft Office PowerPoint</Application>
  <PresentationFormat>Widescreen</PresentationFormat>
  <Paragraphs>142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دور القطاعات المختلفة في مكافحة الفساد</vt:lpstr>
      <vt:lpstr>الحكم الرشيد</vt:lpstr>
      <vt:lpstr>أهمية الحكم الرشيد</vt:lpstr>
      <vt:lpstr>PowerPoint Presentation</vt:lpstr>
      <vt:lpstr>مبادئ ومعايير الحكم الرشيد: </vt:lpstr>
      <vt:lpstr>أسباب استدعت ظهور الحكم الرشيد: </vt:lpstr>
      <vt:lpstr>دور الحكم الرشيد في مكافحة الفساد: </vt:lpstr>
      <vt:lpstr>PowerPoint Presentation</vt:lpstr>
      <vt:lpstr>دور المجتمع المدني: </vt:lpstr>
      <vt:lpstr>الاطار القانوني والتشريعي لعمل منظمات المجتمع المدني:</vt:lpstr>
      <vt:lpstr>دور منظمات المجتمع المدني في مكافحة الفساد: </vt:lpstr>
      <vt:lpstr>PowerPoint Presentation</vt:lpstr>
      <vt:lpstr>أمثلة على رقابة المجتمع المدني على السلطة التنفيذية: </vt:lpstr>
      <vt:lpstr>مظاهر إدارية ومالية تؤدي إلى فساد في المنظمات الأهلية: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دور القطاعات المختلفة في مكافحة الفساد</dc:title>
  <dc:creator>Maher</dc:creator>
  <cp:lastModifiedBy>Maher</cp:lastModifiedBy>
  <cp:revision>14</cp:revision>
  <dcterms:created xsi:type="dcterms:W3CDTF">2021-12-18T09:25:00Z</dcterms:created>
  <dcterms:modified xsi:type="dcterms:W3CDTF">2022-01-01T11:35:00Z</dcterms:modified>
</cp:coreProperties>
</file>