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5" r:id="rId6"/>
    <p:sldId id="269" r:id="rId7"/>
    <p:sldId id="261" r:id="rId8"/>
    <p:sldId id="263" r:id="rId9"/>
    <p:sldId id="264" r:id="rId10"/>
    <p:sldId id="271" r:id="rId11"/>
    <p:sldId id="270" r:id="rId12"/>
    <p:sldId id="272" r:id="rId13"/>
    <p:sldId id="273" r:id="rId14"/>
    <p:sldId id="274" r:id="rId15"/>
    <p:sldId id="275" r:id="rId16"/>
    <p:sldId id="276" r:id="rId17"/>
    <p:sldId id="277" r:id="rId18"/>
    <p:sldId id="278" r:id="rId19"/>
  </p:sldIdLst>
  <p:sldSz cx="9144000" cy="6858000" type="screen4x3"/>
  <p:notesSz cx="6797675" cy="9926638"/>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نمط ذو نسُق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1" d="100"/>
          <a:sy n="61" d="100"/>
        </p:scale>
        <p:origin x="-1608"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FC6EB910-C1A9-4DDA-8E6A-6D085F5090E1}" type="datetimeFigureOut">
              <a:rPr lang="ar-SA" smtClean="0"/>
              <a:t>16/04/1445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15E6E1-BD24-43C6-8FCF-7A3469EF2351}" type="slidenum">
              <a:rPr lang="ar-SA" smtClean="0"/>
              <a:t>‹#›</a:t>
            </a:fld>
            <a:endParaRPr lang="ar-SA"/>
          </a:p>
        </p:txBody>
      </p:sp>
    </p:spTree>
    <p:extLst>
      <p:ext uri="{BB962C8B-B14F-4D97-AF65-F5344CB8AC3E}">
        <p14:creationId xmlns:p14="http://schemas.microsoft.com/office/powerpoint/2010/main" val="64203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C6EB910-C1A9-4DDA-8E6A-6D085F5090E1}" type="datetimeFigureOut">
              <a:rPr lang="ar-SA" smtClean="0"/>
              <a:t>16/04/1445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15E6E1-BD24-43C6-8FCF-7A3469EF2351}" type="slidenum">
              <a:rPr lang="ar-SA" smtClean="0"/>
              <a:t>‹#›</a:t>
            </a:fld>
            <a:endParaRPr lang="ar-SA"/>
          </a:p>
        </p:txBody>
      </p:sp>
    </p:spTree>
    <p:extLst>
      <p:ext uri="{BB962C8B-B14F-4D97-AF65-F5344CB8AC3E}">
        <p14:creationId xmlns:p14="http://schemas.microsoft.com/office/powerpoint/2010/main" val="1043469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C6EB910-C1A9-4DDA-8E6A-6D085F5090E1}" type="datetimeFigureOut">
              <a:rPr lang="ar-SA" smtClean="0"/>
              <a:t>16/04/1445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15E6E1-BD24-43C6-8FCF-7A3469EF2351}" type="slidenum">
              <a:rPr lang="ar-SA" smtClean="0"/>
              <a:t>‹#›</a:t>
            </a:fld>
            <a:endParaRPr lang="ar-SA"/>
          </a:p>
        </p:txBody>
      </p:sp>
    </p:spTree>
    <p:extLst>
      <p:ext uri="{BB962C8B-B14F-4D97-AF65-F5344CB8AC3E}">
        <p14:creationId xmlns:p14="http://schemas.microsoft.com/office/powerpoint/2010/main" val="314781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C6EB910-C1A9-4DDA-8E6A-6D085F5090E1}" type="datetimeFigureOut">
              <a:rPr lang="ar-SA" smtClean="0"/>
              <a:t>16/04/1445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15E6E1-BD24-43C6-8FCF-7A3469EF2351}" type="slidenum">
              <a:rPr lang="ar-SA" smtClean="0"/>
              <a:t>‹#›</a:t>
            </a:fld>
            <a:endParaRPr lang="ar-SA"/>
          </a:p>
        </p:txBody>
      </p:sp>
    </p:spTree>
    <p:extLst>
      <p:ext uri="{BB962C8B-B14F-4D97-AF65-F5344CB8AC3E}">
        <p14:creationId xmlns:p14="http://schemas.microsoft.com/office/powerpoint/2010/main" val="250188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C6EB910-C1A9-4DDA-8E6A-6D085F5090E1}" type="datetimeFigureOut">
              <a:rPr lang="ar-SA" smtClean="0"/>
              <a:t>16/04/1445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15E6E1-BD24-43C6-8FCF-7A3469EF2351}" type="slidenum">
              <a:rPr lang="ar-SA" smtClean="0"/>
              <a:t>‹#›</a:t>
            </a:fld>
            <a:endParaRPr lang="ar-SA"/>
          </a:p>
        </p:txBody>
      </p:sp>
    </p:spTree>
    <p:extLst>
      <p:ext uri="{BB962C8B-B14F-4D97-AF65-F5344CB8AC3E}">
        <p14:creationId xmlns:p14="http://schemas.microsoft.com/office/powerpoint/2010/main" val="2306967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FC6EB910-C1A9-4DDA-8E6A-6D085F5090E1}" type="datetimeFigureOut">
              <a:rPr lang="ar-SA" smtClean="0"/>
              <a:t>16/04/1445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15E6E1-BD24-43C6-8FCF-7A3469EF2351}" type="slidenum">
              <a:rPr lang="ar-SA" smtClean="0"/>
              <a:t>‹#›</a:t>
            </a:fld>
            <a:endParaRPr lang="ar-SA"/>
          </a:p>
        </p:txBody>
      </p:sp>
    </p:spTree>
    <p:extLst>
      <p:ext uri="{BB962C8B-B14F-4D97-AF65-F5344CB8AC3E}">
        <p14:creationId xmlns:p14="http://schemas.microsoft.com/office/powerpoint/2010/main" val="246235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FC6EB910-C1A9-4DDA-8E6A-6D085F5090E1}" type="datetimeFigureOut">
              <a:rPr lang="ar-SA" smtClean="0"/>
              <a:t>16/04/1445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C15E6E1-BD24-43C6-8FCF-7A3469EF2351}" type="slidenum">
              <a:rPr lang="ar-SA" smtClean="0"/>
              <a:t>‹#›</a:t>
            </a:fld>
            <a:endParaRPr lang="ar-SA"/>
          </a:p>
        </p:txBody>
      </p:sp>
    </p:spTree>
    <p:extLst>
      <p:ext uri="{BB962C8B-B14F-4D97-AF65-F5344CB8AC3E}">
        <p14:creationId xmlns:p14="http://schemas.microsoft.com/office/powerpoint/2010/main" val="372940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FC6EB910-C1A9-4DDA-8E6A-6D085F5090E1}" type="datetimeFigureOut">
              <a:rPr lang="ar-SA" smtClean="0"/>
              <a:t>16/04/1445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C15E6E1-BD24-43C6-8FCF-7A3469EF2351}" type="slidenum">
              <a:rPr lang="ar-SA" smtClean="0"/>
              <a:t>‹#›</a:t>
            </a:fld>
            <a:endParaRPr lang="ar-SA"/>
          </a:p>
        </p:txBody>
      </p:sp>
    </p:spTree>
    <p:extLst>
      <p:ext uri="{BB962C8B-B14F-4D97-AF65-F5344CB8AC3E}">
        <p14:creationId xmlns:p14="http://schemas.microsoft.com/office/powerpoint/2010/main" val="205660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C6EB910-C1A9-4DDA-8E6A-6D085F5090E1}" type="datetimeFigureOut">
              <a:rPr lang="ar-SA" smtClean="0"/>
              <a:t>16/04/1445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C15E6E1-BD24-43C6-8FCF-7A3469EF2351}" type="slidenum">
              <a:rPr lang="ar-SA" smtClean="0"/>
              <a:t>‹#›</a:t>
            </a:fld>
            <a:endParaRPr lang="ar-SA"/>
          </a:p>
        </p:txBody>
      </p:sp>
    </p:spTree>
    <p:extLst>
      <p:ext uri="{BB962C8B-B14F-4D97-AF65-F5344CB8AC3E}">
        <p14:creationId xmlns:p14="http://schemas.microsoft.com/office/powerpoint/2010/main" val="169962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C6EB910-C1A9-4DDA-8E6A-6D085F5090E1}" type="datetimeFigureOut">
              <a:rPr lang="ar-SA" smtClean="0"/>
              <a:t>16/04/1445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15E6E1-BD24-43C6-8FCF-7A3469EF2351}" type="slidenum">
              <a:rPr lang="ar-SA" smtClean="0"/>
              <a:t>‹#›</a:t>
            </a:fld>
            <a:endParaRPr lang="ar-SA"/>
          </a:p>
        </p:txBody>
      </p:sp>
    </p:spTree>
    <p:extLst>
      <p:ext uri="{BB962C8B-B14F-4D97-AF65-F5344CB8AC3E}">
        <p14:creationId xmlns:p14="http://schemas.microsoft.com/office/powerpoint/2010/main" val="334768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C6EB910-C1A9-4DDA-8E6A-6D085F5090E1}" type="datetimeFigureOut">
              <a:rPr lang="ar-SA" smtClean="0"/>
              <a:t>16/04/1445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15E6E1-BD24-43C6-8FCF-7A3469EF2351}" type="slidenum">
              <a:rPr lang="ar-SA" smtClean="0"/>
              <a:t>‹#›</a:t>
            </a:fld>
            <a:endParaRPr lang="ar-SA"/>
          </a:p>
        </p:txBody>
      </p:sp>
    </p:spTree>
    <p:extLst>
      <p:ext uri="{BB962C8B-B14F-4D97-AF65-F5344CB8AC3E}">
        <p14:creationId xmlns:p14="http://schemas.microsoft.com/office/powerpoint/2010/main" val="199963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C6EB910-C1A9-4DDA-8E6A-6D085F5090E1}" type="datetimeFigureOut">
              <a:rPr lang="ar-SA" smtClean="0"/>
              <a:t>16/04/1445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C15E6E1-BD24-43C6-8FCF-7A3469EF2351}" type="slidenum">
              <a:rPr lang="ar-SA" smtClean="0"/>
              <a:t>‹#›</a:t>
            </a:fld>
            <a:endParaRPr lang="ar-SA"/>
          </a:p>
        </p:txBody>
      </p:sp>
    </p:spTree>
    <p:extLst>
      <p:ext uri="{BB962C8B-B14F-4D97-AF65-F5344CB8AC3E}">
        <p14:creationId xmlns:p14="http://schemas.microsoft.com/office/powerpoint/2010/main" val="3392843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764704"/>
            <a:ext cx="7772400" cy="1470025"/>
          </a:xfrm>
        </p:spPr>
        <p:txBody>
          <a:bodyPr>
            <a:normAutofit/>
          </a:bodyPr>
          <a:lstStyle/>
          <a:p>
            <a:r>
              <a:rPr lang="en-US" sz="3200" b="1" dirty="0" smtClean="0"/>
              <a:t>Managerial Accounting</a:t>
            </a:r>
            <a:endParaRPr lang="ar-SA" sz="3200" b="1" dirty="0"/>
          </a:p>
        </p:txBody>
      </p:sp>
      <p:sp>
        <p:nvSpPr>
          <p:cNvPr id="4" name="مربع نص 3"/>
          <p:cNvSpPr txBox="1"/>
          <p:nvPr/>
        </p:nvSpPr>
        <p:spPr>
          <a:xfrm>
            <a:off x="899592" y="2924944"/>
            <a:ext cx="6984776" cy="769441"/>
          </a:xfrm>
          <a:prstGeom prst="rect">
            <a:avLst/>
          </a:prstGeom>
          <a:noFill/>
        </p:spPr>
        <p:txBody>
          <a:bodyPr wrap="square" rtlCol="1">
            <a:spAutoFit/>
          </a:bodyPr>
          <a:lstStyle/>
          <a:p>
            <a:pPr algn="ctr"/>
            <a:r>
              <a:rPr lang="en-US" sz="4400" b="1" u="sng" dirty="0" smtClean="0">
                <a:solidFill>
                  <a:srgbClr val="0070C0"/>
                </a:solidFill>
              </a:rPr>
              <a:t>Ch6-The Master Budget</a:t>
            </a:r>
            <a:endParaRPr lang="ar-SA" sz="4400" b="1" u="sng" dirty="0">
              <a:solidFill>
                <a:srgbClr val="0070C0"/>
              </a:solidFill>
            </a:endParaRPr>
          </a:p>
        </p:txBody>
      </p:sp>
    </p:spTree>
    <p:extLst>
      <p:ext uri="{BB962C8B-B14F-4D97-AF65-F5344CB8AC3E}">
        <p14:creationId xmlns:p14="http://schemas.microsoft.com/office/powerpoint/2010/main" val="2404952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style>
          <a:lnRef idx="2">
            <a:schemeClr val="accent3"/>
          </a:lnRef>
          <a:fillRef idx="1">
            <a:schemeClr val="lt1"/>
          </a:fillRef>
          <a:effectRef idx="0">
            <a:schemeClr val="accent3"/>
          </a:effectRef>
          <a:fontRef idx="minor">
            <a:schemeClr val="dk1"/>
          </a:fontRef>
        </p:style>
        <p:txBody>
          <a:bodyPr>
            <a:normAutofit lnSpcReduction="10000"/>
          </a:bodyPr>
          <a:lstStyle/>
          <a:p>
            <a:pPr marL="0" indent="0" algn="l" rtl="0">
              <a:buNone/>
            </a:pPr>
            <a:endParaRPr lang="en-US" sz="2000" b="1" u="sng" dirty="0">
              <a:solidFill>
                <a:srgbClr val="002060"/>
              </a:solidFill>
            </a:endParaRPr>
          </a:p>
          <a:p>
            <a:pPr marL="0" indent="0" algn="l" rtl="0">
              <a:buNone/>
            </a:pPr>
            <a:r>
              <a:rPr lang="en-US" sz="2000" b="1" u="sng" dirty="0" smtClean="0">
                <a:solidFill>
                  <a:srgbClr val="002060"/>
                </a:solidFill>
              </a:rPr>
              <a:t>5-Prepare </a:t>
            </a:r>
            <a:r>
              <a:rPr lang="en-US" sz="2000" b="1" u="sng" dirty="0">
                <a:solidFill>
                  <a:srgbClr val="002060"/>
                </a:solidFill>
              </a:rPr>
              <a:t>the Direct Material Purchase </a:t>
            </a:r>
            <a:r>
              <a:rPr lang="en-US" sz="2000" b="1" u="sng" dirty="0" smtClean="0">
                <a:solidFill>
                  <a:srgbClr val="002060"/>
                </a:solidFill>
              </a:rPr>
              <a:t>Budget(units)</a:t>
            </a:r>
            <a:endParaRPr lang="en-US" sz="2000" b="1" u="sng" dirty="0">
              <a:solidFill>
                <a:srgbClr val="002060"/>
              </a:solidFill>
            </a:endParaRPr>
          </a:p>
          <a:p>
            <a:pPr marL="0" indent="0" algn="l" rtl="0">
              <a:buNone/>
            </a:pPr>
            <a:r>
              <a:rPr lang="en-US" sz="2000" b="1" dirty="0">
                <a:solidFill>
                  <a:schemeClr val="accent6">
                    <a:lumMod val="50000"/>
                  </a:schemeClr>
                </a:solidFill>
              </a:rPr>
              <a:t>Direct Material purchase Budget = Direct Material Usage Budget + Target Ending direct material – Actual beginning direct material  </a:t>
            </a:r>
          </a:p>
          <a:p>
            <a:pPr marL="0" indent="0" algn="l" rtl="0">
              <a:buNone/>
            </a:pPr>
            <a:r>
              <a:rPr lang="en-US" sz="2000" dirty="0"/>
              <a:t>Red wool  = 390 + 20 -30 = </a:t>
            </a:r>
            <a:r>
              <a:rPr lang="en-US" sz="2000" b="1" dirty="0">
                <a:solidFill>
                  <a:srgbClr val="002060"/>
                </a:solidFill>
              </a:rPr>
              <a:t>380</a:t>
            </a:r>
            <a:r>
              <a:rPr lang="en-US" sz="2000" dirty="0"/>
              <a:t> </a:t>
            </a:r>
          </a:p>
          <a:p>
            <a:pPr marL="0" indent="0" algn="l" rtl="0">
              <a:buNone/>
            </a:pPr>
            <a:r>
              <a:rPr lang="en-US" sz="2000" dirty="0" err="1"/>
              <a:t>Blak</a:t>
            </a:r>
            <a:r>
              <a:rPr lang="en-US" sz="2000" dirty="0"/>
              <a:t> wool = 627+20-10 = </a:t>
            </a:r>
            <a:r>
              <a:rPr lang="en-US" sz="2000" b="1" dirty="0">
                <a:solidFill>
                  <a:srgbClr val="002060"/>
                </a:solidFill>
              </a:rPr>
              <a:t>637</a:t>
            </a:r>
          </a:p>
          <a:p>
            <a:pPr marL="0" indent="0" algn="l" rtl="0">
              <a:buNone/>
            </a:pPr>
            <a:r>
              <a:rPr lang="en-US" sz="2000" dirty="0"/>
              <a:t>Knight Logo = 130+20-40= </a:t>
            </a:r>
            <a:r>
              <a:rPr lang="en-US" sz="2000" b="1" dirty="0">
                <a:solidFill>
                  <a:srgbClr val="002060"/>
                </a:solidFill>
              </a:rPr>
              <a:t>110</a:t>
            </a:r>
          </a:p>
          <a:p>
            <a:pPr marL="0" indent="0" algn="l" rtl="0">
              <a:buNone/>
            </a:pPr>
            <a:r>
              <a:rPr lang="en-US" sz="2000" dirty="0"/>
              <a:t>Raider Logo = 190+20-55 = </a:t>
            </a:r>
            <a:r>
              <a:rPr lang="en-US" sz="2000" b="1" dirty="0" smtClean="0">
                <a:solidFill>
                  <a:srgbClr val="002060"/>
                </a:solidFill>
              </a:rPr>
              <a:t>155</a:t>
            </a:r>
          </a:p>
          <a:p>
            <a:pPr marL="0" indent="0" algn="l" rtl="0">
              <a:buNone/>
            </a:pPr>
            <a:endParaRPr lang="en-US" sz="2000" b="1" dirty="0">
              <a:solidFill>
                <a:srgbClr val="002060"/>
              </a:solidFill>
            </a:endParaRPr>
          </a:p>
          <a:p>
            <a:pPr marL="0" indent="0" algn="l" rtl="0">
              <a:buNone/>
            </a:pPr>
            <a:r>
              <a:rPr lang="en-US" sz="2000" b="1" u="sng" dirty="0" smtClean="0">
                <a:solidFill>
                  <a:srgbClr val="002060"/>
                </a:solidFill>
              </a:rPr>
              <a:t>6-Prepare </a:t>
            </a:r>
            <a:r>
              <a:rPr lang="en-US" sz="2000" b="1" u="sng" dirty="0">
                <a:solidFill>
                  <a:srgbClr val="002060"/>
                </a:solidFill>
              </a:rPr>
              <a:t>the Direct </a:t>
            </a:r>
            <a:r>
              <a:rPr lang="en-US" sz="2000" b="1" u="sng" dirty="0" smtClean="0">
                <a:solidFill>
                  <a:srgbClr val="002060"/>
                </a:solidFill>
              </a:rPr>
              <a:t>Material </a:t>
            </a:r>
            <a:r>
              <a:rPr lang="en-US" sz="2000" b="1" u="sng" dirty="0">
                <a:solidFill>
                  <a:srgbClr val="002060"/>
                </a:solidFill>
              </a:rPr>
              <a:t>Purchase </a:t>
            </a:r>
            <a:r>
              <a:rPr lang="en-US" sz="2000" b="1" u="sng" dirty="0" smtClean="0">
                <a:solidFill>
                  <a:srgbClr val="002060"/>
                </a:solidFill>
              </a:rPr>
              <a:t>Budget(Cost)</a:t>
            </a:r>
            <a:endParaRPr lang="en-US" sz="2000" b="1" u="sng" dirty="0">
              <a:solidFill>
                <a:srgbClr val="002060"/>
              </a:solidFill>
            </a:endParaRPr>
          </a:p>
          <a:p>
            <a:pPr marL="0" indent="0" algn="l" rtl="0">
              <a:buNone/>
            </a:pPr>
            <a:r>
              <a:rPr lang="en-US" sz="2000" b="1" dirty="0">
                <a:solidFill>
                  <a:schemeClr val="accent6">
                    <a:lumMod val="50000"/>
                  </a:schemeClr>
                </a:solidFill>
              </a:rPr>
              <a:t>Direct </a:t>
            </a:r>
            <a:r>
              <a:rPr lang="en-US" sz="2000" b="1">
                <a:solidFill>
                  <a:schemeClr val="accent6">
                    <a:lumMod val="50000"/>
                  </a:schemeClr>
                </a:solidFill>
              </a:rPr>
              <a:t>Material </a:t>
            </a:r>
            <a:r>
              <a:rPr lang="en-US" sz="2000" b="1" smtClean="0">
                <a:solidFill>
                  <a:schemeClr val="accent6">
                    <a:lumMod val="50000"/>
                  </a:schemeClr>
                </a:solidFill>
              </a:rPr>
              <a:t>purchase Budget(units</a:t>
            </a:r>
            <a:r>
              <a:rPr lang="en-US" sz="2000" b="1" dirty="0">
                <a:solidFill>
                  <a:schemeClr val="accent6">
                    <a:lumMod val="50000"/>
                  </a:schemeClr>
                </a:solidFill>
              </a:rPr>
              <a:t>) x input unit </a:t>
            </a:r>
            <a:r>
              <a:rPr lang="en-US" sz="2000" b="1" dirty="0" smtClean="0">
                <a:solidFill>
                  <a:schemeClr val="accent6">
                    <a:lumMod val="50000"/>
                  </a:schemeClr>
                </a:solidFill>
              </a:rPr>
              <a:t>cost</a:t>
            </a:r>
          </a:p>
          <a:p>
            <a:pPr marL="0" indent="0" algn="l" rtl="0">
              <a:buNone/>
            </a:pPr>
            <a:r>
              <a:rPr lang="en-US" sz="2000" dirty="0"/>
              <a:t>Red wool    = </a:t>
            </a:r>
            <a:r>
              <a:rPr lang="en-US" sz="2000" dirty="0" smtClean="0"/>
              <a:t>380x8     </a:t>
            </a:r>
            <a:r>
              <a:rPr lang="en-US" sz="2000" dirty="0"/>
              <a:t>= </a:t>
            </a:r>
            <a:r>
              <a:rPr lang="en-US" sz="2000" b="1" dirty="0" smtClean="0">
                <a:solidFill>
                  <a:srgbClr val="002060"/>
                </a:solidFill>
              </a:rPr>
              <a:t>3,040</a:t>
            </a:r>
            <a:endParaRPr lang="en-US" sz="2000" b="1" dirty="0">
              <a:solidFill>
                <a:srgbClr val="002060"/>
              </a:solidFill>
            </a:endParaRPr>
          </a:p>
          <a:p>
            <a:pPr marL="0" indent="0" algn="l" rtl="0">
              <a:buNone/>
            </a:pPr>
            <a:r>
              <a:rPr lang="en-US" sz="2000" dirty="0"/>
              <a:t>Black wool = </a:t>
            </a:r>
            <a:r>
              <a:rPr lang="en-US" sz="2000" dirty="0" smtClean="0"/>
              <a:t>637x10   </a:t>
            </a:r>
            <a:r>
              <a:rPr lang="en-US" sz="2000" dirty="0"/>
              <a:t>= </a:t>
            </a:r>
            <a:r>
              <a:rPr lang="en-US" sz="2000" b="1" dirty="0" smtClean="0">
                <a:solidFill>
                  <a:srgbClr val="002060"/>
                </a:solidFill>
              </a:rPr>
              <a:t>6,370 </a:t>
            </a:r>
            <a:endParaRPr lang="en-US" sz="2000" b="1" dirty="0">
              <a:solidFill>
                <a:srgbClr val="002060"/>
              </a:solidFill>
            </a:endParaRPr>
          </a:p>
          <a:p>
            <a:pPr marL="0" indent="0" algn="l" rtl="0">
              <a:buNone/>
            </a:pPr>
            <a:r>
              <a:rPr lang="en-US" sz="2000" dirty="0"/>
              <a:t>Knight Logo = </a:t>
            </a:r>
            <a:r>
              <a:rPr lang="en-US" sz="2000" dirty="0" smtClean="0"/>
              <a:t>110 </a:t>
            </a:r>
            <a:r>
              <a:rPr lang="en-US" sz="2000" dirty="0"/>
              <a:t>x 6 = </a:t>
            </a:r>
            <a:r>
              <a:rPr lang="en-US" sz="2000" b="1" dirty="0" smtClean="0">
                <a:solidFill>
                  <a:srgbClr val="002060"/>
                </a:solidFill>
              </a:rPr>
              <a:t>660 </a:t>
            </a:r>
            <a:endParaRPr lang="en-US" sz="2000" b="1" dirty="0">
              <a:solidFill>
                <a:srgbClr val="002060"/>
              </a:solidFill>
            </a:endParaRPr>
          </a:p>
          <a:p>
            <a:pPr marL="0" indent="0" algn="l" rtl="0">
              <a:buNone/>
            </a:pPr>
            <a:r>
              <a:rPr lang="en-US" sz="2000" u="sng" dirty="0"/>
              <a:t>Raider Logo </a:t>
            </a:r>
            <a:r>
              <a:rPr lang="en-US" sz="2000" dirty="0"/>
              <a:t>= </a:t>
            </a:r>
            <a:r>
              <a:rPr lang="en-US" sz="2000" dirty="0" smtClean="0"/>
              <a:t>155x </a:t>
            </a:r>
            <a:r>
              <a:rPr lang="en-US" sz="2000" dirty="0"/>
              <a:t>5  = </a:t>
            </a:r>
            <a:r>
              <a:rPr lang="en-US" sz="2000" b="1" u="sng" dirty="0" smtClean="0">
                <a:solidFill>
                  <a:srgbClr val="002060"/>
                </a:solidFill>
              </a:rPr>
              <a:t>775</a:t>
            </a:r>
            <a:endParaRPr lang="en-US" sz="2000" b="1" u="sng" dirty="0">
              <a:solidFill>
                <a:srgbClr val="002060"/>
              </a:solidFill>
            </a:endParaRPr>
          </a:p>
          <a:p>
            <a:pPr marL="0" indent="0" algn="l" rtl="0">
              <a:buNone/>
            </a:pPr>
            <a:r>
              <a:rPr lang="en-US" sz="2000" b="1" dirty="0">
                <a:solidFill>
                  <a:srgbClr val="002060"/>
                </a:solidFill>
              </a:rPr>
              <a:t>Total                                </a:t>
            </a:r>
            <a:r>
              <a:rPr lang="en-US" sz="2000" b="1" dirty="0" smtClean="0">
                <a:solidFill>
                  <a:srgbClr val="002060"/>
                </a:solidFill>
              </a:rPr>
              <a:t>10,845</a:t>
            </a:r>
            <a:endParaRPr lang="en-US" sz="2000" b="1" dirty="0">
              <a:solidFill>
                <a:srgbClr val="002060"/>
              </a:solidFill>
            </a:endParaRPr>
          </a:p>
          <a:p>
            <a:pPr marL="0" indent="0" algn="l" rtl="0">
              <a:buNone/>
            </a:pPr>
            <a:endParaRPr lang="en-US" sz="2000" b="1" dirty="0">
              <a:solidFill>
                <a:schemeClr val="accent6">
                  <a:lumMod val="50000"/>
                </a:schemeClr>
              </a:solidFill>
            </a:endParaRPr>
          </a:p>
          <a:p>
            <a:pPr marL="0" indent="0" algn="l" rtl="0">
              <a:buNone/>
            </a:pPr>
            <a:endParaRPr lang="ar-SA" dirty="0"/>
          </a:p>
        </p:txBody>
      </p:sp>
    </p:spTree>
    <p:extLst>
      <p:ext uri="{BB962C8B-B14F-4D97-AF65-F5344CB8AC3E}">
        <p14:creationId xmlns:p14="http://schemas.microsoft.com/office/powerpoint/2010/main" val="384316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arn(inVertic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arn(inVertical)">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barn(inVertical)">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barn(inVertical)">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barn(inVertical)">
                                      <p:cBhvr>
                                        <p:cTn id="62" dur="500"/>
                                        <p:tgtEl>
                                          <p:spTgt spid="3">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barn(inVertical)">
                                      <p:cBhvr>
                                        <p:cTn id="6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6192688"/>
          </a:xfrm>
        </p:spPr>
        <p:style>
          <a:lnRef idx="2">
            <a:schemeClr val="accent6"/>
          </a:lnRef>
          <a:fillRef idx="1">
            <a:schemeClr val="lt1"/>
          </a:fillRef>
          <a:effectRef idx="0">
            <a:schemeClr val="accent6"/>
          </a:effectRef>
          <a:fontRef idx="minor">
            <a:schemeClr val="dk1"/>
          </a:fontRef>
        </p:style>
        <p:txBody>
          <a:bodyPr>
            <a:normAutofit/>
          </a:bodyPr>
          <a:lstStyle/>
          <a:p>
            <a:pPr marL="0" indent="0" algn="l" rtl="0">
              <a:buNone/>
            </a:pPr>
            <a:r>
              <a:rPr lang="en-US" sz="2000" b="1" u="sng" dirty="0" smtClean="0">
                <a:solidFill>
                  <a:srgbClr val="002060"/>
                </a:solidFill>
              </a:rPr>
              <a:t>7-Direct Labor Cost Budget</a:t>
            </a:r>
          </a:p>
          <a:p>
            <a:pPr marL="0" indent="0" algn="l" rtl="0">
              <a:buNone/>
            </a:pPr>
            <a:r>
              <a:rPr lang="en-US" sz="2000" b="1" dirty="0">
                <a:solidFill>
                  <a:schemeClr val="accent6">
                    <a:lumMod val="50000"/>
                  </a:schemeClr>
                </a:solidFill>
              </a:rPr>
              <a:t>Direct Labor Cost Budget = Total hours required for Production X Hour rate </a:t>
            </a:r>
            <a:endParaRPr lang="en-US" sz="2000" b="1" dirty="0" smtClean="0">
              <a:solidFill>
                <a:schemeClr val="accent6">
                  <a:lumMod val="50000"/>
                </a:schemeClr>
              </a:solidFill>
            </a:endParaRPr>
          </a:p>
          <a:p>
            <a:pPr marL="0" indent="0" algn="l" rtl="0">
              <a:buNone/>
            </a:pPr>
            <a:r>
              <a:rPr lang="en-US" sz="2000" b="1" dirty="0">
                <a:solidFill>
                  <a:schemeClr val="accent6">
                    <a:lumMod val="50000"/>
                  </a:schemeClr>
                </a:solidFill>
              </a:rPr>
              <a:t> </a:t>
            </a:r>
          </a:p>
          <a:p>
            <a:pPr marL="0" indent="0" algn="l" rtl="0">
              <a:buNone/>
            </a:pPr>
            <a:r>
              <a:rPr lang="en-US" sz="1800" b="1" dirty="0">
                <a:solidFill>
                  <a:schemeClr val="accent6">
                    <a:lumMod val="50000"/>
                  </a:schemeClr>
                </a:solidFill>
              </a:rPr>
              <a:t>                                                </a:t>
            </a:r>
            <a:r>
              <a:rPr lang="en-US" sz="1800" b="1" dirty="0" smtClean="0">
                <a:solidFill>
                  <a:schemeClr val="accent6">
                    <a:lumMod val="50000"/>
                  </a:schemeClr>
                </a:solidFill>
              </a:rPr>
              <a:t>     </a:t>
            </a:r>
            <a:r>
              <a:rPr lang="en-US" sz="1800" b="1" dirty="0">
                <a:solidFill>
                  <a:schemeClr val="accent6">
                    <a:lumMod val="50000"/>
                  </a:schemeClr>
                </a:solidFill>
              </a:rPr>
              <a:t>(production Budget in </a:t>
            </a:r>
            <a:r>
              <a:rPr lang="en-US" sz="1800" b="1" dirty="0" smtClean="0">
                <a:solidFill>
                  <a:schemeClr val="accent6">
                    <a:lumMod val="50000"/>
                  </a:schemeClr>
                </a:solidFill>
              </a:rPr>
              <a:t>unit x LH </a:t>
            </a:r>
            <a:r>
              <a:rPr lang="en-US" sz="1800" b="1" dirty="0">
                <a:solidFill>
                  <a:schemeClr val="accent6">
                    <a:lumMod val="50000"/>
                  </a:schemeClr>
                </a:solidFill>
              </a:rPr>
              <a:t>per </a:t>
            </a:r>
            <a:r>
              <a:rPr lang="en-US" sz="1800" b="1" dirty="0" smtClean="0">
                <a:solidFill>
                  <a:schemeClr val="accent6">
                    <a:lumMod val="50000"/>
                  </a:schemeClr>
                </a:solidFill>
              </a:rPr>
              <a:t>unit)x Hour rate</a:t>
            </a:r>
          </a:p>
          <a:p>
            <a:pPr marL="0" indent="0" algn="l" rtl="0">
              <a:buNone/>
            </a:pPr>
            <a:endParaRPr lang="en-US" sz="1800" b="1" dirty="0" smtClean="0">
              <a:solidFill>
                <a:schemeClr val="accent6">
                  <a:lumMod val="50000"/>
                </a:schemeClr>
              </a:solidFill>
            </a:endParaRPr>
          </a:p>
          <a:p>
            <a:pPr marL="0" indent="0" algn="l" rtl="0">
              <a:buNone/>
            </a:pPr>
            <a:r>
              <a:rPr lang="en-US" sz="1800" dirty="0" smtClean="0"/>
              <a:t>Total Hours required for production :    </a:t>
            </a:r>
          </a:p>
          <a:p>
            <a:pPr marL="0" indent="0" algn="l" rtl="0">
              <a:buNone/>
            </a:pPr>
            <a:r>
              <a:rPr lang="en-US" sz="1800" dirty="0" smtClean="0"/>
              <a:t>Knights =  130 x 1.5 = 195 H</a:t>
            </a:r>
          </a:p>
          <a:p>
            <a:pPr marL="0" indent="0" algn="l" rtl="0">
              <a:buNone/>
            </a:pPr>
            <a:r>
              <a:rPr lang="en-US" sz="1800" u="sng" dirty="0" smtClean="0"/>
              <a:t>Raiders</a:t>
            </a:r>
            <a:r>
              <a:rPr lang="en-US" sz="1800" dirty="0" smtClean="0"/>
              <a:t> =  190 x 2    = </a:t>
            </a:r>
            <a:r>
              <a:rPr lang="en-US" sz="1800" u="sng" dirty="0" smtClean="0"/>
              <a:t>380 H</a:t>
            </a:r>
          </a:p>
          <a:p>
            <a:pPr marL="0" indent="0" algn="l" rtl="0">
              <a:buNone/>
            </a:pPr>
            <a:r>
              <a:rPr lang="en-US" sz="1800" b="1" dirty="0" smtClean="0"/>
              <a:t>Total                              575H</a:t>
            </a:r>
          </a:p>
          <a:p>
            <a:pPr marL="0" indent="0" algn="l" rtl="0">
              <a:buNone/>
            </a:pPr>
            <a:r>
              <a:rPr lang="en-US" sz="1800" b="1" dirty="0"/>
              <a:t>Direct Labor Cost </a:t>
            </a:r>
            <a:r>
              <a:rPr lang="en-US" sz="1800" b="1" dirty="0" smtClean="0"/>
              <a:t>Budget = 575 x 25 = </a:t>
            </a:r>
            <a:r>
              <a:rPr lang="en-US" sz="2000" b="1" dirty="0">
                <a:solidFill>
                  <a:srgbClr val="0070C0"/>
                </a:solidFill>
              </a:rPr>
              <a:t>$14,375 </a:t>
            </a:r>
            <a:endParaRPr lang="en-US" sz="2000" b="1" dirty="0" smtClean="0">
              <a:solidFill>
                <a:srgbClr val="0070C0"/>
              </a:solidFill>
            </a:endParaRPr>
          </a:p>
          <a:p>
            <a:pPr marL="0" indent="0" algn="l" rtl="0">
              <a:buNone/>
            </a:pPr>
            <a:endParaRPr lang="en-US" sz="2000" b="1" dirty="0" smtClean="0">
              <a:solidFill>
                <a:srgbClr val="002060"/>
              </a:solidFill>
            </a:endParaRPr>
          </a:p>
          <a:p>
            <a:pPr marL="0" indent="0" algn="l" rtl="0">
              <a:buNone/>
            </a:pPr>
            <a:r>
              <a:rPr lang="en-US" sz="2000" b="1" u="sng" dirty="0" smtClean="0">
                <a:solidFill>
                  <a:srgbClr val="002060"/>
                </a:solidFill>
              </a:rPr>
              <a:t>8- Manufacturing Overhead Costs Budget </a:t>
            </a:r>
          </a:p>
          <a:p>
            <a:pPr marL="0" indent="0" algn="l" rtl="0">
              <a:buNone/>
            </a:pPr>
            <a:endParaRPr lang="en-US" sz="2000" b="1" u="sng" dirty="0" smtClean="0">
              <a:solidFill>
                <a:srgbClr val="002060"/>
              </a:solidFill>
            </a:endParaRPr>
          </a:p>
          <a:p>
            <a:pPr marL="0" indent="0" algn="l" rtl="0">
              <a:buNone/>
            </a:pPr>
            <a:endParaRPr lang="en-US" sz="2000" b="1" u="sng" dirty="0" smtClean="0">
              <a:solidFill>
                <a:srgbClr val="002060"/>
              </a:solidFill>
            </a:endParaRPr>
          </a:p>
          <a:p>
            <a:pPr marL="0" indent="0" algn="l" rtl="0">
              <a:buNone/>
            </a:pPr>
            <a:endParaRPr lang="en-US" sz="2000" b="1" u="sng" dirty="0">
              <a:solidFill>
                <a:srgbClr val="002060"/>
              </a:solidFill>
            </a:endParaRPr>
          </a:p>
          <a:p>
            <a:pPr marL="0" indent="0" algn="l" rtl="0">
              <a:buNone/>
            </a:pPr>
            <a:r>
              <a:rPr lang="en-US" sz="1800" dirty="0" smtClean="0"/>
              <a:t>                                                  </a:t>
            </a:r>
            <a:endParaRPr lang="en-US" sz="1800" dirty="0"/>
          </a:p>
          <a:p>
            <a:pPr marL="0" indent="0" algn="l" rtl="0">
              <a:buNone/>
            </a:pPr>
            <a:r>
              <a:rPr lang="en-US" sz="2000" b="1" u="sng" dirty="0" smtClean="0">
                <a:solidFill>
                  <a:srgbClr val="002060"/>
                </a:solidFill>
              </a:rPr>
              <a:t>              </a:t>
            </a:r>
          </a:p>
          <a:p>
            <a:pPr marL="0" indent="0" algn="l" rtl="0">
              <a:buNone/>
            </a:pPr>
            <a:endParaRPr lang="ar-SA" sz="2000" b="1" u="sng" dirty="0">
              <a:solidFill>
                <a:srgbClr val="002060"/>
              </a:solidFill>
            </a:endParaRPr>
          </a:p>
        </p:txBody>
      </p:sp>
      <p:sp>
        <p:nvSpPr>
          <p:cNvPr id="4" name="سهم للأسفل 3"/>
          <p:cNvSpPr/>
          <p:nvPr/>
        </p:nvSpPr>
        <p:spPr>
          <a:xfrm>
            <a:off x="4716016" y="1195457"/>
            <a:ext cx="216024" cy="360040"/>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SA"/>
          </a:p>
        </p:txBody>
      </p:sp>
      <p:sp>
        <p:nvSpPr>
          <p:cNvPr id="2" name="شكل بيضاوي 1"/>
          <p:cNvSpPr/>
          <p:nvPr/>
        </p:nvSpPr>
        <p:spPr>
          <a:xfrm>
            <a:off x="971600" y="4725144"/>
            <a:ext cx="1152128" cy="72008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1500" b="1" dirty="0" smtClean="0">
                <a:solidFill>
                  <a:schemeClr val="tx1"/>
                </a:solidFill>
              </a:rPr>
              <a:t>F.MOH</a:t>
            </a:r>
            <a:endParaRPr lang="ar-SA" sz="1500" b="1" dirty="0">
              <a:solidFill>
                <a:schemeClr val="tx1"/>
              </a:solidFill>
            </a:endParaRPr>
          </a:p>
        </p:txBody>
      </p:sp>
      <p:sp>
        <p:nvSpPr>
          <p:cNvPr id="5" name="شكل بيضاوي 4"/>
          <p:cNvSpPr/>
          <p:nvPr/>
        </p:nvSpPr>
        <p:spPr>
          <a:xfrm>
            <a:off x="3250321" y="4725144"/>
            <a:ext cx="1152128" cy="72008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1500" b="1" dirty="0" smtClean="0">
                <a:solidFill>
                  <a:schemeClr val="tx1"/>
                </a:solidFill>
              </a:rPr>
              <a:t>V.MOH</a:t>
            </a:r>
            <a:endParaRPr lang="ar-SA" sz="1500" b="1" dirty="0">
              <a:solidFill>
                <a:schemeClr val="tx1"/>
              </a:solidFill>
            </a:endParaRPr>
          </a:p>
        </p:txBody>
      </p:sp>
      <p:cxnSp>
        <p:nvCxnSpPr>
          <p:cNvPr id="7" name="رابط كسهم مستقيم 6"/>
          <p:cNvCxnSpPr/>
          <p:nvPr/>
        </p:nvCxnSpPr>
        <p:spPr>
          <a:xfrm>
            <a:off x="3818712" y="5460467"/>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1547664" y="538160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flipH="1">
            <a:off x="3250321" y="5341986"/>
            <a:ext cx="144016" cy="4564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a:stCxn id="5" idx="5"/>
          </p:cNvCxnSpPr>
          <p:nvPr/>
        </p:nvCxnSpPr>
        <p:spPr>
          <a:xfrm>
            <a:off x="4233724" y="5339771"/>
            <a:ext cx="151448" cy="5375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a:off x="1907704" y="5269729"/>
            <a:ext cx="216024" cy="512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flipH="1">
            <a:off x="827584" y="5337026"/>
            <a:ext cx="288032" cy="4456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مستطيل 17"/>
          <p:cNvSpPr/>
          <p:nvPr/>
        </p:nvSpPr>
        <p:spPr>
          <a:xfrm>
            <a:off x="3667439" y="5956139"/>
            <a:ext cx="228600" cy="1577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19" name="مستطيل 18"/>
          <p:cNvSpPr/>
          <p:nvPr/>
        </p:nvSpPr>
        <p:spPr>
          <a:xfrm>
            <a:off x="714345" y="5798405"/>
            <a:ext cx="228600" cy="1577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20" name="مستطيل 19"/>
          <p:cNvSpPr/>
          <p:nvPr/>
        </p:nvSpPr>
        <p:spPr>
          <a:xfrm>
            <a:off x="1433364" y="5813648"/>
            <a:ext cx="228600" cy="1577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21" name="مستطيل 20"/>
          <p:cNvSpPr/>
          <p:nvPr/>
        </p:nvSpPr>
        <p:spPr>
          <a:xfrm>
            <a:off x="2123728" y="5808314"/>
            <a:ext cx="228600" cy="1577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22" name="مستطيل 21"/>
          <p:cNvSpPr/>
          <p:nvPr/>
        </p:nvSpPr>
        <p:spPr>
          <a:xfrm>
            <a:off x="3093729" y="5832729"/>
            <a:ext cx="228600" cy="1577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23" name="مستطيل 22"/>
          <p:cNvSpPr/>
          <p:nvPr/>
        </p:nvSpPr>
        <p:spPr>
          <a:xfrm>
            <a:off x="4289922" y="5936306"/>
            <a:ext cx="228600" cy="1577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27" name="مربع نص 26"/>
          <p:cNvSpPr txBox="1"/>
          <p:nvPr/>
        </p:nvSpPr>
        <p:spPr>
          <a:xfrm>
            <a:off x="4320747" y="5075892"/>
            <a:ext cx="487634" cy="307777"/>
          </a:xfrm>
          <a:prstGeom prst="rect">
            <a:avLst/>
          </a:prstGeom>
          <a:noFill/>
        </p:spPr>
        <p:txBody>
          <a:bodyPr wrap="none" rtlCol="1">
            <a:spAutoFit/>
          </a:bodyPr>
          <a:lstStyle/>
          <a:p>
            <a:r>
              <a:rPr lang="en-US" sz="1400" b="1" dirty="0" smtClean="0"/>
              <a:t>DLH</a:t>
            </a:r>
            <a:endParaRPr lang="ar-SA" sz="1400" b="1" dirty="0"/>
          </a:p>
        </p:txBody>
      </p:sp>
      <p:sp>
        <p:nvSpPr>
          <p:cNvPr id="28" name="مستطيل 27"/>
          <p:cNvSpPr/>
          <p:nvPr/>
        </p:nvSpPr>
        <p:spPr>
          <a:xfrm>
            <a:off x="3721607" y="5956139"/>
            <a:ext cx="228600" cy="1577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29" name="مربع نص 28"/>
          <p:cNvSpPr txBox="1"/>
          <p:nvPr/>
        </p:nvSpPr>
        <p:spPr>
          <a:xfrm>
            <a:off x="2015716" y="5043132"/>
            <a:ext cx="487634" cy="307777"/>
          </a:xfrm>
          <a:prstGeom prst="rect">
            <a:avLst/>
          </a:prstGeom>
          <a:noFill/>
        </p:spPr>
        <p:txBody>
          <a:bodyPr wrap="none" rtlCol="1">
            <a:spAutoFit/>
          </a:bodyPr>
          <a:lstStyle/>
          <a:p>
            <a:r>
              <a:rPr lang="en-US" sz="1400" b="1" dirty="0" smtClean="0"/>
              <a:t>DLH</a:t>
            </a:r>
            <a:endParaRPr lang="ar-SA" sz="1400" b="1" dirty="0"/>
          </a:p>
        </p:txBody>
      </p:sp>
    </p:spTree>
    <p:extLst>
      <p:ext uri="{BB962C8B-B14F-4D97-AF65-F5344CB8AC3E}">
        <p14:creationId xmlns:p14="http://schemas.microsoft.com/office/powerpoint/2010/main" val="215278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barn(inVertical)">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inVertical)">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arn(inVertic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barn(inVertical)">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barn(inVertical)">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arn(inVertical)">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arn(inVertic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barn(inVertical)">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barn(inVertical)">
                                      <p:cBhvr>
                                        <p:cTn id="92" dur="500"/>
                                        <p:tgtEl>
                                          <p:spTgt spid="5"/>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barn(inVertical)">
                                      <p:cBhvr>
                                        <p:cTn id="97" dur="500"/>
                                        <p:tgtEl>
                                          <p:spTgt spid="9"/>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barn(inVertical)">
                                      <p:cBhvr>
                                        <p:cTn id="102" dur="500"/>
                                        <p:tgtEl>
                                          <p:spTgt spid="7"/>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barn(inVertical)">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barn(inVertical)">
                                      <p:cBhvr>
                                        <p:cTn id="112" dur="500"/>
                                        <p:tgtEl>
                                          <p:spTgt spid="23"/>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barn(inVertical)">
                                      <p:cBhvr>
                                        <p:cTn id="117" dur="500"/>
                                        <p:tgtEl>
                                          <p:spTgt spid="28"/>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barn(inVertical)">
                                      <p:cBhvr>
                                        <p:cTn id="122" dur="500"/>
                                        <p:tgtEl>
                                          <p:spTgt spid="22"/>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barn(inVertical)">
                                      <p:cBhvr>
                                        <p:cTn id="127" dur="500"/>
                                        <p:tgtEl>
                                          <p:spTgt spid="27"/>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barn(inVertical)">
                                      <p:cBhvr>
                                        <p:cTn id="1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P spid="19" grpId="0" animBg="1"/>
      <p:bldP spid="20" grpId="0" animBg="1"/>
      <p:bldP spid="21" grpId="0" animBg="1"/>
      <p:bldP spid="22" grpId="0" animBg="1"/>
      <p:bldP spid="23" grpId="0" animBg="1"/>
      <p:bldP spid="27" grpId="0"/>
      <p:bldP spid="28" grpId="0" animBg="1"/>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395536" y="404664"/>
                <a:ext cx="8229600" cy="6192688"/>
              </a:xfrm>
            </p:spPr>
            <p:style>
              <a:lnRef idx="2">
                <a:schemeClr val="accent1"/>
              </a:lnRef>
              <a:fillRef idx="1">
                <a:schemeClr val="lt1"/>
              </a:fillRef>
              <a:effectRef idx="0">
                <a:schemeClr val="accent1"/>
              </a:effectRef>
              <a:fontRef idx="minor">
                <a:schemeClr val="dk1"/>
              </a:fontRef>
            </p:style>
            <p:txBody>
              <a:bodyPr/>
              <a:lstStyle/>
              <a:p>
                <a:pPr marL="0" indent="0" algn="l" rtl="0">
                  <a:buNone/>
                </a:pPr>
                <a:r>
                  <a:rPr lang="en-US" sz="2000" dirty="0" smtClean="0"/>
                  <a:t>V.MOH Rate  </a:t>
                </a:r>
                <a:r>
                  <a:rPr lang="en-US" sz="2400" dirty="0" smtClean="0"/>
                  <a:t>= </a:t>
                </a:r>
                <a14:m>
                  <m:oMath xmlns:m="http://schemas.openxmlformats.org/officeDocument/2006/math">
                    <m:f>
                      <m:fPr>
                        <m:ctrlPr>
                          <a:rPr lang="en-US" sz="2400" i="1" smtClean="0">
                            <a:latin typeface="Cambria Math"/>
                          </a:rPr>
                        </m:ctrlPr>
                      </m:fPr>
                      <m:num>
                        <m:r>
                          <a:rPr lang="en-US" sz="2400" b="0" i="1" smtClean="0">
                            <a:latin typeface="Cambria Math"/>
                          </a:rPr>
                          <m:t>𝑉</m:t>
                        </m:r>
                        <m:r>
                          <a:rPr lang="en-US" sz="2400" b="0" i="1" smtClean="0">
                            <a:latin typeface="Cambria Math"/>
                          </a:rPr>
                          <m:t>.</m:t>
                        </m:r>
                        <m:r>
                          <a:rPr lang="en-US" sz="2400" b="0" i="1" smtClean="0">
                            <a:latin typeface="Cambria Math"/>
                          </a:rPr>
                          <m:t>𝑀𝑂𝐻</m:t>
                        </m:r>
                        <m:r>
                          <a:rPr lang="en-US" sz="2400" b="0" i="1" smtClean="0">
                            <a:latin typeface="Cambria Math"/>
                          </a:rPr>
                          <m:t> </m:t>
                        </m:r>
                        <m:r>
                          <a:rPr lang="en-US" sz="2400" b="0" i="1" smtClean="0">
                            <a:latin typeface="Cambria Math"/>
                          </a:rPr>
                          <m:t>𝑐𝑜𝑠𝑡</m:t>
                        </m:r>
                      </m:num>
                      <m:den>
                        <m:eqArr>
                          <m:eqArrPr>
                            <m:ctrlPr>
                              <a:rPr lang="en-US" sz="2400" b="0" i="1" smtClean="0">
                                <a:latin typeface="Cambria Math"/>
                              </a:rPr>
                            </m:ctrlPr>
                          </m:eqArrPr>
                          <m:e>
                            <m:r>
                              <a:rPr lang="en-US" sz="2400" b="0" i="1" smtClean="0">
                                <a:latin typeface="Cambria Math"/>
                              </a:rPr>
                              <m:t>𝑇𝑜𝑡𝑎𝑙</m:t>
                            </m:r>
                            <m:r>
                              <a:rPr lang="en-US" sz="2400" b="0" i="1" smtClean="0">
                                <a:latin typeface="Cambria Math"/>
                              </a:rPr>
                              <m:t> </m:t>
                            </m:r>
                            <m:r>
                              <a:rPr lang="en-US" sz="2400" b="0" i="1" smtClean="0">
                                <a:latin typeface="Cambria Math"/>
                              </a:rPr>
                              <m:t>𝐿𝑎𝑏𝑜𝑟</m:t>
                            </m:r>
                            <m:r>
                              <a:rPr lang="en-US" sz="2400" b="0" i="1" smtClean="0">
                                <a:latin typeface="Cambria Math"/>
                              </a:rPr>
                              <m:t> </m:t>
                            </m:r>
                            <m:r>
                              <a:rPr lang="en-US" sz="2400" b="0" i="1" smtClean="0">
                                <a:latin typeface="Cambria Math"/>
                              </a:rPr>
                              <m:t>𝐻𝑜𝑢𝑟𝑠</m:t>
                            </m:r>
                          </m:e>
                          <m:e/>
                          <m:e/>
                        </m:eqArr>
                      </m:den>
                    </m:f>
                  </m:oMath>
                </a14:m>
                <a:endParaRPr lang="en-US" dirty="0" smtClean="0"/>
              </a:p>
              <a:p>
                <a:pPr marL="0" indent="0" algn="l" rtl="0">
                  <a:buNone/>
                </a:pPr>
                <a:r>
                  <a:rPr lang="en-US" sz="2400" dirty="0" smtClean="0"/>
                  <a:t>15 = </a:t>
                </a:r>
                <a14:m>
                  <m:oMath xmlns:m="http://schemas.openxmlformats.org/officeDocument/2006/math">
                    <m:f>
                      <m:fPr>
                        <m:ctrlPr>
                          <a:rPr lang="en-US" sz="2400" i="1" smtClean="0">
                            <a:latin typeface="Cambria Math"/>
                          </a:rPr>
                        </m:ctrlPr>
                      </m:fPr>
                      <m:num>
                        <m:r>
                          <a:rPr lang="en-US" sz="2400" b="0" i="1" smtClean="0">
                            <a:latin typeface="Cambria Math"/>
                          </a:rPr>
                          <m:t>𝑉</m:t>
                        </m:r>
                        <m:r>
                          <a:rPr lang="en-US" sz="2400" b="0" i="1" smtClean="0">
                            <a:latin typeface="Cambria Math"/>
                          </a:rPr>
                          <m:t>.</m:t>
                        </m:r>
                        <m:r>
                          <a:rPr lang="en-US" sz="2400" b="0" i="1" smtClean="0">
                            <a:latin typeface="Cambria Math"/>
                          </a:rPr>
                          <m:t>𝑀𝑂𝐻</m:t>
                        </m:r>
                        <m:r>
                          <a:rPr lang="en-US" sz="2400" b="0" i="1" smtClean="0">
                            <a:latin typeface="Cambria Math"/>
                          </a:rPr>
                          <m:t> </m:t>
                        </m:r>
                        <m:r>
                          <a:rPr lang="en-US" sz="2400" b="0" i="1" smtClean="0">
                            <a:latin typeface="Cambria Math"/>
                          </a:rPr>
                          <m:t>𝑐𝑜𝑠𝑡</m:t>
                        </m:r>
                      </m:num>
                      <m:den>
                        <m:r>
                          <a:rPr lang="en-US" sz="2400" b="0" i="1" smtClean="0">
                            <a:latin typeface="Cambria Math"/>
                          </a:rPr>
                          <m:t>575</m:t>
                        </m:r>
                      </m:den>
                    </m:f>
                  </m:oMath>
                </a14:m>
                <a:r>
                  <a:rPr lang="en-US" dirty="0" smtClean="0"/>
                  <a:t>           </a:t>
                </a:r>
                <a:r>
                  <a:rPr lang="en-US" sz="2000" dirty="0" smtClean="0"/>
                  <a:t>V.MOH = 15x 575 = </a:t>
                </a:r>
                <a:r>
                  <a:rPr lang="en-US" sz="2000" b="1" dirty="0" smtClean="0">
                    <a:solidFill>
                      <a:schemeClr val="tx2"/>
                    </a:solidFill>
                  </a:rPr>
                  <a:t>8,625</a:t>
                </a:r>
              </a:p>
              <a:p>
                <a:pPr marL="0" indent="0" algn="l" rtl="0">
                  <a:buNone/>
                </a:pPr>
                <a:r>
                  <a:rPr lang="en-US" sz="2000" b="1" dirty="0">
                    <a:solidFill>
                      <a:schemeClr val="tx2"/>
                    </a:solidFill>
                  </a:rPr>
                  <a:t> </a:t>
                </a:r>
                <a:r>
                  <a:rPr lang="en-US" sz="2000" b="1" dirty="0" smtClean="0">
                    <a:solidFill>
                      <a:schemeClr val="tx2"/>
                    </a:solidFill>
                  </a:rPr>
                  <a:t>                                                </a:t>
                </a:r>
                <a:r>
                  <a:rPr lang="en-US" sz="2000" u="sng" dirty="0" smtClean="0"/>
                  <a:t>F.MOH</a:t>
                </a:r>
                <a:r>
                  <a:rPr lang="en-US" sz="2000" dirty="0" smtClean="0"/>
                  <a:t>                    = </a:t>
                </a:r>
                <a:r>
                  <a:rPr lang="en-US" sz="2000" b="1" u="sng" dirty="0">
                    <a:solidFill>
                      <a:schemeClr val="tx2"/>
                    </a:solidFill>
                  </a:rPr>
                  <a:t>9,200</a:t>
                </a:r>
                <a:r>
                  <a:rPr lang="en-US" sz="2000" dirty="0" smtClean="0"/>
                  <a:t>                               </a:t>
                </a:r>
                <a:endParaRPr lang="en-US" sz="2000" dirty="0"/>
              </a:p>
              <a:p>
                <a:pPr marL="0" indent="0" algn="l" rtl="0">
                  <a:buNone/>
                </a:pPr>
                <a:r>
                  <a:rPr lang="en-US" sz="2000" dirty="0" smtClean="0">
                    <a:solidFill>
                      <a:schemeClr val="tx1"/>
                    </a:solidFill>
                  </a:rPr>
                  <a:t>                                           </a:t>
                </a:r>
                <a:r>
                  <a:rPr lang="en-US" sz="2000" b="1" dirty="0" smtClean="0">
                    <a:solidFill>
                      <a:schemeClr val="tx1"/>
                    </a:solidFill>
                  </a:rPr>
                  <a:t>TOTAL </a:t>
                </a:r>
                <a:r>
                  <a:rPr lang="en-US" sz="2000" b="1" dirty="0">
                    <a:solidFill>
                      <a:schemeClr val="tx1"/>
                    </a:solidFill>
                  </a:rPr>
                  <a:t>MOH                  </a:t>
                </a:r>
                <a:r>
                  <a:rPr lang="en-US" sz="2400" b="1" dirty="0" smtClean="0">
                    <a:solidFill>
                      <a:srgbClr val="0070C0"/>
                    </a:solidFill>
                  </a:rPr>
                  <a:t>17,825</a:t>
                </a:r>
              </a:p>
              <a:p>
                <a:pPr marL="0" indent="0" algn="l" rtl="0">
                  <a:buNone/>
                </a:pPr>
                <a:endParaRPr lang="en-US" sz="2400" b="1" dirty="0">
                  <a:solidFill>
                    <a:schemeClr val="tx2"/>
                  </a:solidFill>
                </a:endParaRPr>
              </a:p>
              <a:p>
                <a:pPr marL="0" indent="0" algn="l" rtl="0">
                  <a:buNone/>
                </a:pPr>
                <a:r>
                  <a:rPr lang="en-US" sz="2000" b="1" u="sng" dirty="0">
                    <a:solidFill>
                      <a:srgbClr val="002060"/>
                    </a:solidFill>
                  </a:rPr>
                  <a:t>9-Ending finished good inventory </a:t>
                </a:r>
                <a:r>
                  <a:rPr lang="en-US" sz="2000" b="1" u="sng" dirty="0" smtClean="0">
                    <a:solidFill>
                      <a:srgbClr val="002060"/>
                    </a:solidFill>
                  </a:rPr>
                  <a:t>cost</a:t>
                </a:r>
              </a:p>
              <a:p>
                <a:pPr marL="0" indent="0" algn="l" rtl="0">
                  <a:buNone/>
                </a:pPr>
                <a:r>
                  <a:rPr lang="en-US" sz="2000" b="1" dirty="0" smtClean="0">
                    <a:solidFill>
                      <a:schemeClr val="accent6">
                        <a:lumMod val="50000"/>
                      </a:schemeClr>
                    </a:solidFill>
                  </a:rPr>
                  <a:t> Target </a:t>
                </a:r>
                <a:r>
                  <a:rPr lang="en-US" sz="2000" b="1" dirty="0">
                    <a:solidFill>
                      <a:schemeClr val="accent6">
                        <a:lumMod val="50000"/>
                      </a:schemeClr>
                    </a:solidFill>
                  </a:rPr>
                  <a:t>Ending finished goods (units) </a:t>
                </a:r>
                <a:r>
                  <a:rPr lang="en-US" sz="2000" b="1" dirty="0" smtClean="0">
                    <a:solidFill>
                      <a:schemeClr val="accent6">
                        <a:lumMod val="50000"/>
                      </a:schemeClr>
                    </a:solidFill>
                  </a:rPr>
                  <a:t> x </a:t>
                </a:r>
                <a:r>
                  <a:rPr lang="en-US" sz="2000" b="1" dirty="0">
                    <a:solidFill>
                      <a:schemeClr val="accent6">
                        <a:lumMod val="50000"/>
                      </a:schemeClr>
                    </a:solidFill>
                  </a:rPr>
                  <a:t>unit cost </a:t>
                </a:r>
              </a:p>
              <a:p>
                <a:pPr marL="0" indent="0" algn="l" rtl="0">
                  <a:buNone/>
                </a:pPr>
                <a:r>
                  <a:rPr lang="en-US" sz="2000" b="1" dirty="0" smtClean="0">
                    <a:solidFill>
                      <a:schemeClr val="tx1"/>
                    </a:solidFill>
                  </a:rPr>
                  <a:t>Knight unit cost </a:t>
                </a:r>
                <a:r>
                  <a:rPr lang="en-US" sz="2000" dirty="0" smtClean="0">
                    <a:solidFill>
                      <a:schemeClr val="tx1"/>
                    </a:solidFill>
                  </a:rPr>
                  <a:t>= Red wool + Knight logo + DL cost  +  V.MOH   +  F.MOH</a:t>
                </a:r>
              </a:p>
              <a:p>
                <a:pPr marL="0" indent="0" algn="l" rtl="0">
                  <a:buNone/>
                </a:pPr>
                <a:r>
                  <a:rPr lang="en-US" sz="2000" dirty="0">
                    <a:solidFill>
                      <a:schemeClr val="tx1"/>
                    </a:solidFill>
                  </a:rPr>
                  <a:t> </a:t>
                </a:r>
                <a:r>
                  <a:rPr lang="en-US" sz="2000" dirty="0" smtClean="0">
                    <a:solidFill>
                      <a:schemeClr val="tx1"/>
                    </a:solidFill>
                  </a:rPr>
                  <a:t>                             =     (3x8)    +     (1x6)        + (1.5x25 )+ (1.5x15) + (1.5x16)</a:t>
                </a:r>
              </a:p>
              <a:p>
                <a:pPr marL="0" indent="0" algn="l" rtl="0">
                  <a:buNone/>
                </a:pPr>
                <a:r>
                  <a:rPr lang="en-US" sz="2000" dirty="0">
                    <a:solidFill>
                      <a:schemeClr val="tx1"/>
                    </a:solidFill>
                  </a:rPr>
                  <a:t> </a:t>
                </a:r>
                <a:r>
                  <a:rPr lang="en-US" sz="2000" dirty="0" smtClean="0">
                    <a:solidFill>
                      <a:schemeClr val="tx1"/>
                    </a:solidFill>
                  </a:rPr>
                  <a:t>                            </a:t>
                </a:r>
              </a:p>
              <a:p>
                <a:pPr marL="0" indent="0" algn="l" rtl="0">
                  <a:buNone/>
                </a:pPr>
                <a:r>
                  <a:rPr lang="en-US" sz="2000" b="1" dirty="0" smtClean="0">
                    <a:solidFill>
                      <a:schemeClr val="tx1"/>
                    </a:solidFill>
                  </a:rPr>
                  <a:t>                                     </a:t>
                </a:r>
                <a:r>
                  <a:rPr lang="en-US" sz="2400" b="1" dirty="0" smtClean="0">
                    <a:solidFill>
                      <a:schemeClr val="tx1"/>
                    </a:solidFill>
                  </a:rPr>
                  <a:t>114 $/unit</a:t>
                </a:r>
                <a:r>
                  <a:rPr lang="en-US" sz="1800" b="1" dirty="0" smtClean="0">
                    <a:solidFill>
                      <a:schemeClr val="tx1"/>
                    </a:solidFill>
                  </a:rPr>
                  <a:t>      </a:t>
                </a:r>
                <a:endParaRPr lang="en-US" sz="2000" b="1" dirty="0" smtClean="0">
                  <a:solidFill>
                    <a:schemeClr val="tx1"/>
                  </a:solidFill>
                </a:endParaRPr>
              </a:p>
              <a:p>
                <a:pPr marL="0" indent="0" algn="l" rtl="0">
                  <a:buNone/>
                </a:pPr>
                <a:r>
                  <a:rPr lang="en-US" sz="2000" b="1" u="sng" dirty="0" smtClean="0">
                    <a:solidFill>
                      <a:srgbClr val="002060"/>
                    </a:solidFill>
                  </a:rPr>
                  <a:t> </a:t>
                </a:r>
                <a:endParaRPr lang="en-US" sz="2000" b="1" u="sng" dirty="0">
                  <a:solidFill>
                    <a:srgbClr val="002060"/>
                  </a:solidFill>
                </a:endParaRPr>
              </a:p>
              <a:p>
                <a:pPr marL="0" indent="0" algn="l" rtl="0">
                  <a:buNone/>
                </a:pPr>
                <a:endParaRPr lang="en-US" dirty="0" smtClean="0"/>
              </a:p>
              <a:p>
                <a:pPr marL="0" indent="0" algn="l" rtl="0">
                  <a:buNone/>
                </a:pPr>
                <a:endParaRPr lang="en-US" dirty="0" smtClean="0"/>
              </a:p>
              <a:p>
                <a:pPr marL="0" indent="0" algn="l" rtl="0">
                  <a:buNone/>
                </a:pPr>
                <a:endParaRPr lang="ar-SA"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395536" y="404664"/>
                <a:ext cx="8229600" cy="6192688"/>
              </a:xfrm>
              <a:blipFill rotWithShape="1">
                <a:blip r:embed="rId2"/>
                <a:stretch>
                  <a:fillRect l="-1034"/>
                </a:stretch>
              </a:blipFill>
            </p:spPr>
            <p:txBody>
              <a:bodyPr/>
              <a:lstStyle/>
              <a:p>
                <a:r>
                  <a:rPr lang="ar-SA">
                    <a:noFill/>
                  </a:rPr>
                  <a:t> </a:t>
                </a:r>
              </a:p>
            </p:txBody>
          </p:sp>
        </mc:Fallback>
      </mc:AlternateContent>
      <p:sp>
        <p:nvSpPr>
          <p:cNvPr id="4" name="سهم إلى اليمين 3"/>
          <p:cNvSpPr/>
          <p:nvPr/>
        </p:nvSpPr>
        <p:spPr>
          <a:xfrm>
            <a:off x="2411760" y="1560486"/>
            <a:ext cx="648072" cy="368577"/>
          </a:xfrm>
          <a:prstGeom prst="rightArrow">
            <a:avLst>
              <a:gd name="adj1" fmla="val 43604"/>
              <a:gd name="adj2" fmla="val 50000"/>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cxnSp>
        <p:nvCxnSpPr>
          <p:cNvPr id="30" name="رابط كسهم مستقيم 29"/>
          <p:cNvCxnSpPr/>
          <p:nvPr/>
        </p:nvCxnSpPr>
        <p:spPr>
          <a:xfrm>
            <a:off x="1187624" y="4437112"/>
            <a:ext cx="1368152" cy="8640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7730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arn(inVertical)">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arn(inVertical)">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barn(inVertical)">
                                      <p:cBhvr>
                                        <p:cTn id="49" dur="500"/>
                                        <p:tgtEl>
                                          <p:spTgt spid="3">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barn(inVertical)">
                                      <p:cBhvr>
                                        <p:cTn id="54" dur="500"/>
                                        <p:tgtEl>
                                          <p:spTgt spid="3">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barn(inVertical)">
                                      <p:cBhvr>
                                        <p:cTn id="59" dur="500"/>
                                        <p:tgtEl>
                                          <p:spTgt spid="3">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barn(inVertical)">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arn(inVertical)">
                                      <p:cBhvr>
                                        <p:cTn id="6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6480720"/>
          </a:xfrm>
        </p:spPr>
        <p:style>
          <a:lnRef idx="2">
            <a:schemeClr val="dk1"/>
          </a:lnRef>
          <a:fillRef idx="1">
            <a:schemeClr val="lt1"/>
          </a:fillRef>
          <a:effectRef idx="0">
            <a:schemeClr val="dk1"/>
          </a:effectRef>
          <a:fontRef idx="minor">
            <a:schemeClr val="dk1"/>
          </a:fontRef>
        </p:style>
        <p:txBody>
          <a:bodyPr>
            <a:normAutofit fontScale="55000" lnSpcReduction="20000"/>
          </a:bodyPr>
          <a:lstStyle/>
          <a:p>
            <a:pPr marL="0" indent="0" algn="l" rtl="0">
              <a:buNone/>
            </a:pPr>
            <a:endParaRPr lang="en-US" sz="2000" b="1" dirty="0" smtClean="0"/>
          </a:p>
          <a:p>
            <a:pPr marL="0" indent="0" algn="l" rtl="0">
              <a:buNone/>
            </a:pPr>
            <a:r>
              <a:rPr lang="en-US" b="1" dirty="0" smtClean="0"/>
              <a:t>Raider </a:t>
            </a:r>
            <a:r>
              <a:rPr lang="en-US" b="1" dirty="0"/>
              <a:t>unit cost </a:t>
            </a:r>
            <a:r>
              <a:rPr lang="en-US" dirty="0"/>
              <a:t>= </a:t>
            </a:r>
            <a:r>
              <a:rPr lang="en-US" dirty="0" smtClean="0"/>
              <a:t>Black </a:t>
            </a:r>
            <a:r>
              <a:rPr lang="en-US" dirty="0"/>
              <a:t>wool + </a:t>
            </a:r>
            <a:r>
              <a:rPr lang="en-US" dirty="0" smtClean="0"/>
              <a:t>Raider </a:t>
            </a:r>
            <a:r>
              <a:rPr lang="en-US" dirty="0"/>
              <a:t>logo + DL cost  +  V.MOH   +  F.MOH</a:t>
            </a:r>
          </a:p>
          <a:p>
            <a:pPr marL="0" indent="0" algn="l" rtl="0">
              <a:buNone/>
            </a:pPr>
            <a:r>
              <a:rPr lang="en-US" dirty="0"/>
              <a:t>                              =  </a:t>
            </a:r>
            <a:r>
              <a:rPr lang="en-US" dirty="0" smtClean="0"/>
              <a:t>  </a:t>
            </a:r>
            <a:r>
              <a:rPr lang="en-US" dirty="0"/>
              <a:t>(</a:t>
            </a:r>
            <a:r>
              <a:rPr lang="en-US" dirty="0" smtClean="0"/>
              <a:t>3.3x10)   </a:t>
            </a:r>
            <a:r>
              <a:rPr lang="en-US" dirty="0"/>
              <a:t>+     (</a:t>
            </a:r>
            <a:r>
              <a:rPr lang="en-US" dirty="0" smtClean="0"/>
              <a:t>1x5)        </a:t>
            </a:r>
            <a:r>
              <a:rPr lang="en-US" dirty="0"/>
              <a:t>+ </a:t>
            </a:r>
            <a:r>
              <a:rPr lang="en-US" dirty="0" smtClean="0"/>
              <a:t>(2x25 )   + (2x15</a:t>
            </a:r>
            <a:r>
              <a:rPr lang="en-US" dirty="0"/>
              <a:t>) </a:t>
            </a:r>
            <a:r>
              <a:rPr lang="en-US" dirty="0" smtClean="0"/>
              <a:t>    +   (2x16</a:t>
            </a:r>
            <a:r>
              <a:rPr lang="en-US" dirty="0"/>
              <a:t>)</a:t>
            </a:r>
          </a:p>
          <a:p>
            <a:pPr marL="0" indent="0" algn="l" rtl="0">
              <a:buNone/>
            </a:pPr>
            <a:r>
              <a:rPr lang="en-US" dirty="0"/>
              <a:t>                             </a:t>
            </a:r>
            <a:endParaRPr lang="en-US" dirty="0" smtClean="0"/>
          </a:p>
          <a:p>
            <a:pPr marL="0" indent="0" algn="l" rtl="0">
              <a:buNone/>
            </a:pPr>
            <a:r>
              <a:rPr lang="en-US" b="1" dirty="0" smtClean="0"/>
              <a:t>                                     </a:t>
            </a:r>
            <a:r>
              <a:rPr lang="en-US" sz="3800" b="1" dirty="0" smtClean="0"/>
              <a:t>150 $/unit</a:t>
            </a:r>
            <a:r>
              <a:rPr lang="en-US" sz="2900" b="1" dirty="0" smtClean="0"/>
              <a:t>  </a:t>
            </a:r>
          </a:p>
          <a:p>
            <a:pPr marL="0" indent="0" algn="l" rtl="0">
              <a:buNone/>
            </a:pPr>
            <a:endParaRPr lang="en-US" sz="2900" b="1" dirty="0" smtClean="0"/>
          </a:p>
          <a:p>
            <a:pPr marL="0" indent="0" algn="l" rtl="0">
              <a:buNone/>
            </a:pPr>
            <a:r>
              <a:rPr lang="en-US" sz="3800" dirty="0" smtClean="0"/>
              <a:t>Knight ending inventory = 114 x 20 = 2,280</a:t>
            </a:r>
          </a:p>
          <a:p>
            <a:pPr marL="0" indent="0" algn="l" rtl="0">
              <a:buNone/>
            </a:pPr>
            <a:r>
              <a:rPr lang="en-US" sz="3800" u="sng" dirty="0" smtClean="0"/>
              <a:t>Raider </a:t>
            </a:r>
            <a:r>
              <a:rPr lang="en-US" sz="3800" u="sng" dirty="0"/>
              <a:t>ending inventory </a:t>
            </a:r>
            <a:r>
              <a:rPr lang="en-US" sz="3800" dirty="0"/>
              <a:t>= </a:t>
            </a:r>
            <a:r>
              <a:rPr lang="en-US" sz="3800" dirty="0" smtClean="0"/>
              <a:t>150 </a:t>
            </a:r>
            <a:r>
              <a:rPr lang="en-US" sz="3800" dirty="0"/>
              <a:t>x </a:t>
            </a:r>
            <a:r>
              <a:rPr lang="en-US" sz="3800" dirty="0" smtClean="0"/>
              <a:t>25 </a:t>
            </a:r>
            <a:r>
              <a:rPr lang="en-US" sz="3800" dirty="0"/>
              <a:t>= </a:t>
            </a:r>
            <a:r>
              <a:rPr lang="en-US" sz="3800" u="sng" dirty="0" smtClean="0"/>
              <a:t>3,750</a:t>
            </a:r>
          </a:p>
          <a:p>
            <a:pPr marL="0" indent="0" algn="l" rtl="0">
              <a:buNone/>
            </a:pPr>
            <a:r>
              <a:rPr lang="en-US" b="1" dirty="0" smtClean="0">
                <a:solidFill>
                  <a:schemeClr val="tx1"/>
                </a:solidFill>
              </a:rPr>
              <a:t>Total finished Ending Inventory                  </a:t>
            </a:r>
            <a:r>
              <a:rPr lang="en-US" b="1" dirty="0" smtClean="0">
                <a:solidFill>
                  <a:srgbClr val="0070C0"/>
                </a:solidFill>
              </a:rPr>
              <a:t>$ </a:t>
            </a:r>
            <a:r>
              <a:rPr lang="en-US" sz="3800" b="1" dirty="0" smtClean="0">
                <a:solidFill>
                  <a:srgbClr val="0070C0"/>
                </a:solidFill>
              </a:rPr>
              <a:t>6,030</a:t>
            </a:r>
            <a:r>
              <a:rPr lang="en-US" b="1" dirty="0" smtClean="0">
                <a:solidFill>
                  <a:srgbClr val="0070C0"/>
                </a:solidFill>
              </a:rPr>
              <a:t>   </a:t>
            </a:r>
          </a:p>
          <a:p>
            <a:pPr marL="0" indent="0" algn="l" rtl="0">
              <a:buNone/>
            </a:pPr>
            <a:endParaRPr lang="en-US" b="1" dirty="0" smtClean="0">
              <a:solidFill>
                <a:srgbClr val="002060"/>
              </a:solidFill>
            </a:endParaRPr>
          </a:p>
          <a:p>
            <a:pPr marL="0" indent="0" algn="l" rtl="0">
              <a:buNone/>
            </a:pPr>
            <a:endParaRPr lang="en-US" b="1" dirty="0">
              <a:solidFill>
                <a:srgbClr val="002060"/>
              </a:solidFill>
            </a:endParaRPr>
          </a:p>
          <a:p>
            <a:pPr marL="0" indent="0" algn="l" rtl="0">
              <a:buNone/>
            </a:pPr>
            <a:r>
              <a:rPr lang="en-US" sz="3600" b="1" u="sng" dirty="0" smtClean="0">
                <a:solidFill>
                  <a:srgbClr val="002060"/>
                </a:solidFill>
              </a:rPr>
              <a:t>10-Cost Of Goods Sold Budget </a:t>
            </a:r>
          </a:p>
          <a:p>
            <a:pPr marL="0" indent="0" algn="l" rtl="0">
              <a:buNone/>
            </a:pPr>
            <a:endParaRPr lang="en-US" sz="3600" b="1" dirty="0" smtClean="0">
              <a:solidFill>
                <a:srgbClr val="002060"/>
              </a:solidFill>
            </a:endParaRPr>
          </a:p>
          <a:p>
            <a:pPr marL="0" indent="0" algn="l" rtl="0">
              <a:buNone/>
            </a:pPr>
            <a:r>
              <a:rPr lang="en-US" sz="3600" b="1" dirty="0" smtClean="0">
                <a:solidFill>
                  <a:srgbClr val="002060"/>
                </a:solidFill>
              </a:rPr>
              <a:t>   </a:t>
            </a:r>
            <a:r>
              <a:rPr lang="en-US" sz="3600" b="1" dirty="0" smtClean="0">
                <a:solidFill>
                  <a:schemeClr val="accent6">
                    <a:lumMod val="50000"/>
                  </a:schemeClr>
                </a:solidFill>
              </a:rPr>
              <a:t>Cost Of Beginning Inventory            xx</a:t>
            </a:r>
          </a:p>
          <a:p>
            <a:pPr marL="0" indent="0" algn="l" rtl="0">
              <a:buNone/>
            </a:pPr>
            <a:r>
              <a:rPr lang="en-US" sz="3600" b="1" dirty="0" smtClean="0">
                <a:solidFill>
                  <a:schemeClr val="accent6">
                    <a:lumMod val="50000"/>
                  </a:schemeClr>
                </a:solidFill>
              </a:rPr>
              <a:t>+ </a:t>
            </a:r>
            <a:r>
              <a:rPr lang="en-US" sz="3600" b="1" u="sng" dirty="0" smtClean="0">
                <a:solidFill>
                  <a:schemeClr val="accent6">
                    <a:lumMod val="50000"/>
                  </a:schemeClr>
                </a:solidFill>
              </a:rPr>
              <a:t>Cost Of Goods Manufactured</a:t>
            </a:r>
            <a:r>
              <a:rPr lang="en-US" sz="3600" b="1" dirty="0" smtClean="0">
                <a:solidFill>
                  <a:schemeClr val="accent6">
                    <a:lumMod val="50000"/>
                  </a:schemeClr>
                </a:solidFill>
              </a:rPr>
              <a:t>          </a:t>
            </a:r>
            <a:r>
              <a:rPr lang="en-US" sz="3600" b="1" u="sng" dirty="0" smtClean="0">
                <a:solidFill>
                  <a:schemeClr val="accent6">
                    <a:lumMod val="50000"/>
                  </a:schemeClr>
                </a:solidFill>
              </a:rPr>
              <a:t>xx</a:t>
            </a:r>
          </a:p>
          <a:p>
            <a:pPr marL="0" indent="0" algn="l" rtl="0">
              <a:buNone/>
            </a:pPr>
            <a:r>
              <a:rPr lang="en-US" sz="3600" b="1" dirty="0" smtClean="0">
                <a:solidFill>
                  <a:schemeClr val="accent6">
                    <a:lumMod val="50000"/>
                  </a:schemeClr>
                </a:solidFill>
              </a:rPr>
              <a:t> Cost Of Goods Available For Sale      xx</a:t>
            </a:r>
          </a:p>
          <a:p>
            <a:pPr marL="0" indent="0" algn="l" rtl="0">
              <a:buNone/>
            </a:pPr>
            <a:endParaRPr lang="en-US" sz="3600" b="1" u="sng" dirty="0" smtClean="0">
              <a:solidFill>
                <a:schemeClr val="accent6">
                  <a:lumMod val="50000"/>
                </a:schemeClr>
              </a:solidFill>
            </a:endParaRPr>
          </a:p>
          <a:p>
            <a:pPr marL="0" indent="0" algn="l" rtl="0">
              <a:buNone/>
            </a:pPr>
            <a:r>
              <a:rPr lang="en-US" sz="3600" b="1" dirty="0" smtClean="0">
                <a:solidFill>
                  <a:schemeClr val="accent6">
                    <a:lumMod val="50000"/>
                  </a:schemeClr>
                </a:solidFill>
              </a:rPr>
              <a:t>-</a:t>
            </a:r>
            <a:r>
              <a:rPr lang="en-US" sz="3600" b="1" u="sng" dirty="0" smtClean="0">
                <a:solidFill>
                  <a:schemeClr val="accent6">
                    <a:lumMod val="50000"/>
                  </a:schemeClr>
                </a:solidFill>
              </a:rPr>
              <a:t> Cost OF Ending Inventory </a:t>
            </a:r>
            <a:r>
              <a:rPr lang="en-US" sz="3600" b="1" dirty="0" smtClean="0">
                <a:solidFill>
                  <a:schemeClr val="accent6">
                    <a:lumMod val="50000"/>
                  </a:schemeClr>
                </a:solidFill>
              </a:rPr>
              <a:t>               </a:t>
            </a:r>
            <a:r>
              <a:rPr lang="en-US" sz="3600" b="1" u="sng" dirty="0" smtClean="0">
                <a:solidFill>
                  <a:schemeClr val="accent6">
                    <a:lumMod val="50000"/>
                  </a:schemeClr>
                </a:solidFill>
              </a:rPr>
              <a:t>(xx)</a:t>
            </a:r>
          </a:p>
          <a:p>
            <a:pPr marL="0" indent="0" algn="l" rtl="0">
              <a:buNone/>
            </a:pPr>
            <a:r>
              <a:rPr lang="en-US" sz="3600" b="1" dirty="0" smtClean="0">
                <a:solidFill>
                  <a:schemeClr val="accent6">
                    <a:lumMod val="50000"/>
                  </a:schemeClr>
                </a:solidFill>
              </a:rPr>
              <a:t>  Cost Of Goods Sold                             xx</a:t>
            </a:r>
          </a:p>
          <a:p>
            <a:pPr algn="l" rtl="0">
              <a:buFontTx/>
              <a:buChar char="-"/>
            </a:pPr>
            <a:endParaRPr lang="en-US" sz="2000" b="1" u="sng" dirty="0" smtClean="0">
              <a:solidFill>
                <a:srgbClr val="002060"/>
              </a:solidFill>
            </a:endParaRPr>
          </a:p>
          <a:p>
            <a:pPr algn="l" rtl="0">
              <a:buFontTx/>
              <a:buChar char="-"/>
            </a:pPr>
            <a:endParaRPr lang="en-US" sz="2000" b="1" u="sng" dirty="0" smtClean="0">
              <a:solidFill>
                <a:srgbClr val="002060"/>
              </a:solidFill>
            </a:endParaRPr>
          </a:p>
          <a:p>
            <a:pPr marL="0" indent="0" algn="l" rtl="0">
              <a:buNone/>
            </a:pPr>
            <a:endParaRPr lang="en-US" sz="2000" b="1" u="sng" dirty="0" smtClean="0">
              <a:solidFill>
                <a:srgbClr val="002060"/>
              </a:solidFill>
            </a:endParaRPr>
          </a:p>
          <a:p>
            <a:pPr marL="0" indent="0" algn="l" rtl="0">
              <a:buNone/>
            </a:pPr>
            <a:endParaRPr lang="en-US" sz="2000" b="1" dirty="0">
              <a:solidFill>
                <a:srgbClr val="002060"/>
              </a:solidFill>
            </a:endParaRPr>
          </a:p>
          <a:p>
            <a:pPr marL="0" indent="0" algn="l" rtl="0">
              <a:buNone/>
            </a:pPr>
            <a:r>
              <a:rPr lang="en-US" sz="2000" b="1" dirty="0" smtClean="0">
                <a:solidFill>
                  <a:srgbClr val="002060"/>
                </a:solidFill>
              </a:rPr>
              <a:t>     </a:t>
            </a:r>
            <a:endParaRPr lang="en-US" sz="2000" b="1" dirty="0">
              <a:solidFill>
                <a:srgbClr val="002060"/>
              </a:solidFill>
            </a:endParaRPr>
          </a:p>
          <a:p>
            <a:pPr marL="0" indent="0" algn="l" rtl="0">
              <a:buNone/>
            </a:pPr>
            <a:endParaRPr lang="en-US" dirty="0" smtClean="0"/>
          </a:p>
          <a:p>
            <a:pPr marL="0" indent="0" algn="l" rtl="0">
              <a:buNone/>
            </a:pPr>
            <a:endParaRPr lang="en-US" dirty="0" smtClean="0"/>
          </a:p>
          <a:p>
            <a:pPr marL="0" indent="0" algn="l" rtl="0">
              <a:buNone/>
            </a:pPr>
            <a:endParaRPr lang="ar-SA" dirty="0"/>
          </a:p>
        </p:txBody>
      </p:sp>
      <p:cxnSp>
        <p:nvCxnSpPr>
          <p:cNvPr id="5" name="رابط كسهم مستقيم 4"/>
          <p:cNvCxnSpPr/>
          <p:nvPr/>
        </p:nvCxnSpPr>
        <p:spPr>
          <a:xfrm>
            <a:off x="991959" y="728700"/>
            <a:ext cx="1374096" cy="6480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6616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arn(inVertical)">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barn(inVertical)">
                                      <p:cBhvr>
                                        <p:cTn id="47" dur="500"/>
                                        <p:tgtEl>
                                          <p:spTgt spid="3">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barn(inVertical)">
                                      <p:cBhvr>
                                        <p:cTn id="52" dur="500"/>
                                        <p:tgtEl>
                                          <p:spTgt spid="3">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Effect transition="in" filter="barn(inVertical)">
                                      <p:cBhvr>
                                        <p:cTn id="57" dur="500"/>
                                        <p:tgtEl>
                                          <p:spTgt spid="3">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
                                            <p:txEl>
                                              <p:pRg st="17" end="17"/>
                                            </p:txEl>
                                          </p:spTgt>
                                        </p:tgtEl>
                                        <p:attrNameLst>
                                          <p:attrName>style.visibility</p:attrName>
                                        </p:attrNameLst>
                                      </p:cBhvr>
                                      <p:to>
                                        <p:strVal val="visible"/>
                                      </p:to>
                                    </p:set>
                                    <p:animEffect transition="in" filter="barn(inVertical)">
                                      <p:cBhvr>
                                        <p:cTn id="62" dur="500"/>
                                        <p:tgtEl>
                                          <p:spTgt spid="3">
                                            <p:txEl>
                                              <p:pRg st="17" end="1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
                                            <p:txEl>
                                              <p:pRg st="18" end="18"/>
                                            </p:txEl>
                                          </p:spTgt>
                                        </p:tgtEl>
                                        <p:attrNameLst>
                                          <p:attrName>style.visibility</p:attrName>
                                        </p:attrNameLst>
                                      </p:cBhvr>
                                      <p:to>
                                        <p:strVal val="visible"/>
                                      </p:to>
                                    </p:set>
                                    <p:animEffect transition="in" filter="barn(inVertical)">
                                      <p:cBhvr>
                                        <p:cTn id="67"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6336704"/>
          </a:xfrm>
        </p:spPr>
        <p:style>
          <a:lnRef idx="2">
            <a:schemeClr val="accent2"/>
          </a:lnRef>
          <a:fillRef idx="1">
            <a:schemeClr val="lt1"/>
          </a:fillRef>
          <a:effectRef idx="0">
            <a:schemeClr val="accent2"/>
          </a:effectRef>
          <a:fontRef idx="minor">
            <a:schemeClr val="dk1"/>
          </a:fontRef>
        </p:style>
        <p:txBody>
          <a:bodyPr/>
          <a:lstStyle/>
          <a:p>
            <a:pPr marL="0" indent="0" algn="l" rtl="0">
              <a:buNone/>
            </a:pPr>
            <a:r>
              <a:rPr lang="en-US" sz="2000" b="1" dirty="0">
                <a:solidFill>
                  <a:schemeClr val="tx1"/>
                </a:solidFill>
              </a:rPr>
              <a:t>Cost Of Beginning Inventory         </a:t>
            </a:r>
            <a:r>
              <a:rPr lang="en-US" sz="2000" b="1" dirty="0" smtClean="0">
                <a:solidFill>
                  <a:schemeClr val="tx1"/>
                </a:solidFill>
              </a:rPr>
              <a:t>               3,445   </a:t>
            </a:r>
            <a:r>
              <a:rPr lang="en-US" sz="1800" b="1" dirty="0" smtClean="0">
                <a:solidFill>
                  <a:schemeClr val="tx1"/>
                </a:solidFill>
              </a:rPr>
              <a:t>(1,210+2,235</a:t>
            </a:r>
            <a:r>
              <a:rPr lang="en-US" sz="2000" b="1" dirty="0" smtClean="0">
                <a:solidFill>
                  <a:schemeClr val="tx1"/>
                </a:solidFill>
              </a:rPr>
              <a:t>)</a:t>
            </a:r>
          </a:p>
          <a:p>
            <a:pPr marL="0" indent="0" algn="l" rtl="0">
              <a:buNone/>
            </a:pPr>
            <a:endParaRPr lang="en-US" sz="2000" b="1" dirty="0">
              <a:solidFill>
                <a:schemeClr val="tx1"/>
              </a:solidFill>
            </a:endParaRPr>
          </a:p>
          <a:p>
            <a:pPr marL="0" indent="0" algn="l" rtl="0">
              <a:buNone/>
            </a:pPr>
            <a:r>
              <a:rPr lang="en-US" sz="2000" b="1" dirty="0" smtClean="0">
                <a:solidFill>
                  <a:schemeClr val="tx1"/>
                </a:solidFill>
              </a:rPr>
              <a:t>Direct material usage cost        11,120 </a:t>
            </a:r>
            <a:r>
              <a:rPr lang="en-US" sz="2000" b="1" dirty="0" smtClean="0">
                <a:solidFill>
                  <a:srgbClr val="FF0000"/>
                </a:solidFill>
              </a:rPr>
              <a:t>(4)</a:t>
            </a:r>
          </a:p>
          <a:p>
            <a:pPr marL="0" indent="0" algn="l" rtl="0">
              <a:buNone/>
            </a:pPr>
            <a:r>
              <a:rPr lang="en-US" sz="2000" b="1" dirty="0" smtClean="0">
                <a:solidFill>
                  <a:schemeClr val="tx1"/>
                </a:solidFill>
              </a:rPr>
              <a:t>Direct Labor Cost                        14,375 </a:t>
            </a:r>
            <a:r>
              <a:rPr lang="en-US" sz="2000" b="1" dirty="0" smtClean="0">
                <a:solidFill>
                  <a:srgbClr val="FF0000"/>
                </a:solidFill>
              </a:rPr>
              <a:t>(7)</a:t>
            </a:r>
            <a:r>
              <a:rPr lang="en-US" sz="2000" b="1" dirty="0" smtClean="0">
                <a:solidFill>
                  <a:schemeClr val="tx1"/>
                </a:solidFill>
              </a:rPr>
              <a:t> </a:t>
            </a:r>
          </a:p>
          <a:p>
            <a:pPr marL="0" indent="0" algn="l" rtl="0">
              <a:buNone/>
            </a:pPr>
            <a:r>
              <a:rPr lang="en-US" sz="2000" b="1" u="sng" dirty="0" smtClean="0">
                <a:solidFill>
                  <a:schemeClr val="tx1"/>
                </a:solidFill>
              </a:rPr>
              <a:t>MOH costs                                    17,825 </a:t>
            </a:r>
            <a:r>
              <a:rPr lang="en-US" sz="2000" b="1" u="sng" dirty="0" smtClean="0">
                <a:solidFill>
                  <a:srgbClr val="FF0000"/>
                </a:solidFill>
              </a:rPr>
              <a:t>(8)</a:t>
            </a:r>
            <a:r>
              <a:rPr lang="en-US" sz="2000" b="1" u="sng" dirty="0" smtClean="0">
                <a:solidFill>
                  <a:schemeClr val="tx1"/>
                </a:solidFill>
              </a:rPr>
              <a:t>               </a:t>
            </a:r>
          </a:p>
          <a:p>
            <a:pPr marL="0" indent="0" algn="l" rtl="0">
              <a:buNone/>
            </a:pPr>
            <a:r>
              <a:rPr lang="en-US" sz="2000" b="1" dirty="0" smtClean="0">
                <a:solidFill>
                  <a:schemeClr val="tx1"/>
                </a:solidFill>
              </a:rPr>
              <a:t>Cost Of Goods Manufactured                      </a:t>
            </a:r>
            <a:r>
              <a:rPr lang="en-US" sz="2000" b="1" u="sng" dirty="0" smtClean="0">
                <a:solidFill>
                  <a:schemeClr val="tx1"/>
                </a:solidFill>
              </a:rPr>
              <a:t>43,320</a:t>
            </a:r>
            <a:r>
              <a:rPr lang="en-US" sz="2000" b="1" dirty="0" smtClean="0">
                <a:solidFill>
                  <a:schemeClr val="tx1"/>
                </a:solidFill>
              </a:rPr>
              <a:t>        </a:t>
            </a:r>
            <a:endParaRPr lang="en-US" sz="2000" b="1" dirty="0">
              <a:solidFill>
                <a:schemeClr val="tx1"/>
              </a:solidFill>
            </a:endParaRPr>
          </a:p>
          <a:p>
            <a:pPr marL="0" indent="0" algn="l" rtl="0">
              <a:buNone/>
            </a:pPr>
            <a:endParaRPr lang="en-US" sz="2000" b="1" u="sng" dirty="0">
              <a:solidFill>
                <a:schemeClr val="tx1"/>
              </a:solidFill>
            </a:endParaRPr>
          </a:p>
          <a:p>
            <a:pPr marL="0" indent="0" algn="l" rtl="0">
              <a:buNone/>
            </a:pPr>
            <a:r>
              <a:rPr lang="en-US" sz="2000" b="1" dirty="0">
                <a:solidFill>
                  <a:schemeClr val="tx1"/>
                </a:solidFill>
              </a:rPr>
              <a:t> Cost Of Goods Available For </a:t>
            </a:r>
            <a:r>
              <a:rPr lang="en-US" sz="2000" b="1" dirty="0" smtClean="0">
                <a:solidFill>
                  <a:schemeClr val="tx1"/>
                </a:solidFill>
              </a:rPr>
              <a:t>Sale               46,765</a:t>
            </a:r>
            <a:endParaRPr lang="en-US" sz="2000" b="1" u="sng" dirty="0">
              <a:solidFill>
                <a:schemeClr val="tx1"/>
              </a:solidFill>
            </a:endParaRPr>
          </a:p>
          <a:p>
            <a:pPr marL="0" indent="0" algn="l" rtl="0">
              <a:buNone/>
            </a:pPr>
            <a:r>
              <a:rPr lang="en-US" sz="2000" b="1" dirty="0">
                <a:solidFill>
                  <a:schemeClr val="tx1"/>
                </a:solidFill>
              </a:rPr>
              <a:t>-</a:t>
            </a:r>
            <a:r>
              <a:rPr lang="en-US" sz="2000" b="1" u="sng" dirty="0">
                <a:solidFill>
                  <a:schemeClr val="tx1"/>
                </a:solidFill>
              </a:rPr>
              <a:t> Cost OF Ending Inventory </a:t>
            </a:r>
            <a:r>
              <a:rPr lang="en-US" sz="2000" b="1" dirty="0">
                <a:solidFill>
                  <a:schemeClr val="tx1"/>
                </a:solidFill>
              </a:rPr>
              <a:t>             </a:t>
            </a:r>
            <a:r>
              <a:rPr lang="en-US" sz="2000" b="1" dirty="0" smtClean="0">
                <a:solidFill>
                  <a:schemeClr val="tx1"/>
                </a:solidFill>
              </a:rPr>
              <a:t>             </a:t>
            </a:r>
            <a:r>
              <a:rPr lang="en-US" sz="2000" b="1" u="sng" dirty="0" smtClean="0">
                <a:solidFill>
                  <a:schemeClr val="tx1"/>
                </a:solidFill>
              </a:rPr>
              <a:t>(6,030)</a:t>
            </a:r>
            <a:r>
              <a:rPr lang="en-US" sz="2000" b="1" dirty="0" smtClean="0">
                <a:solidFill>
                  <a:srgbClr val="FF0000"/>
                </a:solidFill>
              </a:rPr>
              <a:t>   (9)</a:t>
            </a:r>
            <a:endParaRPr lang="en-US" sz="2000" b="1" dirty="0">
              <a:solidFill>
                <a:srgbClr val="FF0000"/>
              </a:solidFill>
            </a:endParaRPr>
          </a:p>
          <a:p>
            <a:pPr marL="0" indent="0" algn="l" rtl="0">
              <a:buNone/>
            </a:pPr>
            <a:r>
              <a:rPr lang="en-US" sz="2000" b="1" dirty="0">
                <a:solidFill>
                  <a:schemeClr val="tx1"/>
                </a:solidFill>
              </a:rPr>
              <a:t>  Cost Of Goods Sold             </a:t>
            </a:r>
            <a:r>
              <a:rPr lang="en-US" sz="2000" b="1" dirty="0" smtClean="0">
                <a:solidFill>
                  <a:schemeClr val="tx1"/>
                </a:solidFill>
              </a:rPr>
              <a:t>                        </a:t>
            </a:r>
            <a:r>
              <a:rPr lang="en-US" sz="2400" b="1" dirty="0" smtClean="0">
                <a:solidFill>
                  <a:srgbClr val="0070C0"/>
                </a:solidFill>
              </a:rPr>
              <a:t>40,735</a:t>
            </a:r>
          </a:p>
          <a:p>
            <a:pPr marL="0" indent="0" algn="l" rtl="0">
              <a:buNone/>
            </a:pPr>
            <a:endParaRPr lang="en-US" sz="2400" b="1" dirty="0" smtClean="0">
              <a:solidFill>
                <a:srgbClr val="0070C0"/>
              </a:solidFill>
            </a:endParaRPr>
          </a:p>
          <a:p>
            <a:pPr marL="0" indent="0" algn="l" rtl="0">
              <a:buNone/>
            </a:pPr>
            <a:r>
              <a:rPr lang="en-US" sz="2300" b="1" u="sng" dirty="0" smtClean="0">
                <a:solidFill>
                  <a:srgbClr val="002060"/>
                </a:solidFill>
              </a:rPr>
              <a:t>11-Operating Income Budget </a:t>
            </a:r>
          </a:p>
          <a:p>
            <a:pPr marL="0" indent="0" algn="l" rtl="0">
              <a:buNone/>
            </a:pPr>
            <a:r>
              <a:rPr lang="en-US" sz="2000" b="1" dirty="0" smtClean="0">
                <a:solidFill>
                  <a:schemeClr val="accent6">
                    <a:lumMod val="50000"/>
                  </a:schemeClr>
                </a:solidFill>
              </a:rPr>
              <a:t>Revenues – Cost Of Goods Sold </a:t>
            </a:r>
          </a:p>
          <a:p>
            <a:pPr marL="0" indent="0" algn="l" rtl="0">
              <a:buNone/>
            </a:pPr>
            <a:r>
              <a:rPr lang="en-US" sz="2000" b="1" dirty="0" smtClean="0">
                <a:solidFill>
                  <a:schemeClr val="tx1"/>
                </a:solidFill>
              </a:rPr>
              <a:t>Revenues     49,500   </a:t>
            </a:r>
            <a:r>
              <a:rPr lang="en-US" sz="1800" b="1" dirty="0" smtClean="0">
                <a:solidFill>
                  <a:srgbClr val="FF0000"/>
                </a:solidFill>
              </a:rPr>
              <a:t>(1)</a:t>
            </a:r>
          </a:p>
          <a:p>
            <a:pPr marL="0" indent="0" algn="l" rtl="0">
              <a:buNone/>
            </a:pPr>
            <a:r>
              <a:rPr lang="en-US" sz="2000" b="1" u="sng" dirty="0" smtClean="0">
                <a:solidFill>
                  <a:schemeClr val="tx1"/>
                </a:solidFill>
              </a:rPr>
              <a:t>C.G.S            (40,735</a:t>
            </a:r>
            <a:r>
              <a:rPr lang="en-US" sz="2000" b="1" dirty="0" smtClean="0">
                <a:solidFill>
                  <a:schemeClr val="tx1"/>
                </a:solidFill>
              </a:rPr>
              <a:t>) </a:t>
            </a:r>
            <a:r>
              <a:rPr lang="en-US" sz="1600" b="1" smtClean="0">
                <a:solidFill>
                  <a:srgbClr val="FF0000"/>
                </a:solidFill>
              </a:rPr>
              <a:t>(10</a:t>
            </a:r>
            <a:r>
              <a:rPr lang="en-US" sz="1800" b="1" smtClean="0">
                <a:solidFill>
                  <a:srgbClr val="FF0000"/>
                </a:solidFill>
              </a:rPr>
              <a:t>)</a:t>
            </a:r>
            <a:r>
              <a:rPr lang="en-US" sz="1800" b="1" smtClean="0">
                <a:solidFill>
                  <a:schemeClr val="tx1"/>
                </a:solidFill>
              </a:rPr>
              <a:t> </a:t>
            </a:r>
            <a:r>
              <a:rPr lang="en-US" sz="2400" b="1" smtClean="0">
                <a:solidFill>
                  <a:srgbClr val="0070C0"/>
                </a:solidFill>
              </a:rPr>
              <a:t> </a:t>
            </a:r>
            <a:endParaRPr lang="en-US" sz="2400" b="1" dirty="0" smtClean="0">
              <a:solidFill>
                <a:srgbClr val="0070C0"/>
              </a:solidFill>
            </a:endParaRPr>
          </a:p>
          <a:p>
            <a:pPr marL="0" indent="0" algn="l" rtl="0">
              <a:buNone/>
            </a:pPr>
            <a:r>
              <a:rPr lang="en-US" sz="2400" b="1" dirty="0" smtClean="0">
                <a:solidFill>
                  <a:schemeClr val="tx1"/>
                </a:solidFill>
              </a:rPr>
              <a:t>OI</a:t>
            </a:r>
            <a:r>
              <a:rPr lang="en-US" sz="2400" b="1" dirty="0" smtClean="0">
                <a:solidFill>
                  <a:srgbClr val="0070C0"/>
                </a:solidFill>
              </a:rPr>
              <a:t>               8,765  </a:t>
            </a:r>
            <a:endParaRPr lang="en-US" sz="2000" b="1" dirty="0" smtClean="0">
              <a:solidFill>
                <a:srgbClr val="0070C0"/>
              </a:solidFill>
            </a:endParaRPr>
          </a:p>
          <a:p>
            <a:pPr marL="0" indent="0" algn="l" rtl="0">
              <a:buNone/>
            </a:pPr>
            <a:endParaRPr lang="en-US" sz="2000" b="1" dirty="0">
              <a:solidFill>
                <a:schemeClr val="accent6">
                  <a:lumMod val="50000"/>
                </a:schemeClr>
              </a:solidFill>
            </a:endParaRPr>
          </a:p>
          <a:p>
            <a:pPr marL="0" indent="0" algn="l" rtl="0">
              <a:buNone/>
            </a:pPr>
            <a:endParaRPr lang="en-US" sz="2400" b="1" dirty="0">
              <a:solidFill>
                <a:srgbClr val="0070C0"/>
              </a:solidFill>
            </a:endParaRPr>
          </a:p>
          <a:p>
            <a:pPr algn="l" rtl="0">
              <a:buFontTx/>
              <a:buChar char="-"/>
            </a:pPr>
            <a:endParaRPr lang="en-US" sz="1800" b="1" u="sng" dirty="0">
              <a:solidFill>
                <a:srgbClr val="002060"/>
              </a:solidFill>
            </a:endParaRPr>
          </a:p>
          <a:p>
            <a:pPr algn="l" rtl="0"/>
            <a:endParaRPr lang="ar-SA" dirty="0"/>
          </a:p>
        </p:txBody>
      </p:sp>
    </p:spTree>
    <p:extLst>
      <p:ext uri="{BB962C8B-B14F-4D97-AF65-F5344CB8AC3E}">
        <p14:creationId xmlns:p14="http://schemas.microsoft.com/office/powerpoint/2010/main" val="3254474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lstStyle/>
          <a:p>
            <a:r>
              <a:rPr lang="en-US" sz="3600" b="1" u="sng" dirty="0" smtClean="0"/>
              <a:t>Question</a:t>
            </a:r>
            <a:endParaRPr lang="ar-SA" b="1" u="sng" dirty="0"/>
          </a:p>
        </p:txBody>
      </p:sp>
      <p:sp>
        <p:nvSpPr>
          <p:cNvPr id="3" name="عنصر نائب للمحتوى 2"/>
          <p:cNvSpPr>
            <a:spLocks noGrp="1"/>
          </p:cNvSpPr>
          <p:nvPr>
            <p:ph idx="1"/>
          </p:nvPr>
        </p:nvSpPr>
        <p:spPr>
          <a:xfrm>
            <a:off x="457200" y="1196752"/>
            <a:ext cx="8229600" cy="4929411"/>
          </a:xfrm>
        </p:spPr>
        <p:style>
          <a:lnRef idx="2">
            <a:schemeClr val="accent2"/>
          </a:lnRef>
          <a:fillRef idx="1">
            <a:schemeClr val="lt1"/>
          </a:fillRef>
          <a:effectRef idx="0">
            <a:schemeClr val="accent2"/>
          </a:effectRef>
          <a:fontRef idx="minor">
            <a:schemeClr val="dk1"/>
          </a:fontRef>
        </p:style>
        <p:txBody>
          <a:bodyPr>
            <a:normAutofit/>
          </a:bodyPr>
          <a:lstStyle/>
          <a:p>
            <a:pPr marL="0" indent="0" algn="l" rtl="0">
              <a:buNone/>
            </a:pPr>
            <a:r>
              <a:rPr lang="en-GB" sz="2400" dirty="0"/>
              <a:t>The Mahoney Company has prepared a sales budget of 45,000 </a:t>
            </a:r>
            <a:r>
              <a:rPr lang="en-GB" sz="2400" dirty="0" smtClean="0"/>
              <a:t>finished</a:t>
            </a:r>
            <a:r>
              <a:rPr lang="ar-SA" sz="2400" dirty="0" smtClean="0"/>
              <a:t>  </a:t>
            </a:r>
            <a:r>
              <a:rPr lang="en-US" sz="2400" dirty="0" smtClean="0"/>
              <a:t> </a:t>
            </a:r>
            <a:r>
              <a:rPr lang="en-GB" sz="2400" dirty="0" smtClean="0"/>
              <a:t>units </a:t>
            </a:r>
            <a:r>
              <a:rPr lang="en-GB" sz="2400" dirty="0"/>
              <a:t>for a three-month period. The company has an inventory of </a:t>
            </a:r>
            <a:r>
              <a:rPr lang="en-GB" sz="2400" dirty="0" smtClean="0"/>
              <a:t>16,000 </a:t>
            </a:r>
            <a:r>
              <a:rPr lang="en-GB" sz="2400" dirty="0"/>
              <a:t>units of finished goods on hand at December 31 and has a target finished goods inventory of 18,000 units at the end of the succeeding quarter</a:t>
            </a:r>
            <a:r>
              <a:rPr lang="en-US" sz="2400" dirty="0"/>
              <a:t>. </a:t>
            </a:r>
            <a:r>
              <a:rPr lang="en-GB" sz="2400" dirty="0"/>
              <a:t>It takes three gallons of direct materials to make </a:t>
            </a:r>
            <a:r>
              <a:rPr lang="en-GB" sz="2400" dirty="0" smtClean="0"/>
              <a:t>one </a:t>
            </a:r>
            <a:r>
              <a:rPr lang="en-GB" sz="2400" dirty="0"/>
              <a:t>unit of finished product. The company has an inventory of 60,000 gallons of direct materials at December 31 and has a target ending inventory of 50,000 gallons at the end of the succeeding quarter. </a:t>
            </a:r>
            <a:endParaRPr lang="en-GB" sz="2400" dirty="0" smtClean="0"/>
          </a:p>
          <a:p>
            <a:pPr marL="0" indent="0" algn="l" rtl="0">
              <a:buNone/>
            </a:pPr>
            <a:r>
              <a:rPr lang="en-GB" sz="2400" dirty="0" smtClean="0"/>
              <a:t>-How </a:t>
            </a:r>
            <a:r>
              <a:rPr lang="en-GB" sz="2400" dirty="0"/>
              <a:t>many gallons of direct materials should be purchased during the three months ending March 31?</a:t>
            </a:r>
            <a:endParaRPr lang="en-US" sz="2400" dirty="0"/>
          </a:p>
          <a:p>
            <a:pPr marL="0" indent="0" algn="l" rtl="0">
              <a:buNone/>
            </a:pPr>
            <a:endParaRPr lang="ar-SA" sz="1800" dirty="0" smtClean="0"/>
          </a:p>
          <a:p>
            <a:pPr marL="0" indent="0" algn="l" rtl="0">
              <a:buNone/>
            </a:pPr>
            <a:endParaRPr lang="ar-SA" sz="1800" dirty="0"/>
          </a:p>
        </p:txBody>
      </p:sp>
    </p:spTree>
    <p:extLst>
      <p:ext uri="{BB962C8B-B14F-4D97-AF65-F5344CB8AC3E}">
        <p14:creationId xmlns:p14="http://schemas.microsoft.com/office/powerpoint/2010/main" val="372113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t>Solution</a:t>
            </a:r>
            <a:endParaRPr lang="ar-SA" b="1" u="sng" dirty="0"/>
          </a:p>
        </p:txBody>
      </p:sp>
      <p:sp>
        <p:nvSpPr>
          <p:cNvPr id="3" name="عنصر نائب للمحتوى 2"/>
          <p:cNvSpPr>
            <a:spLocks noGrp="1"/>
          </p:cNvSpPr>
          <p:nvPr>
            <p:ph idx="1"/>
          </p:nvPr>
        </p:nvSpPr>
        <p:spPr>
          <a:xfrm>
            <a:off x="457200" y="1340768"/>
            <a:ext cx="8229600" cy="5400600"/>
          </a:xfrm>
        </p:spPr>
        <p:style>
          <a:lnRef idx="2">
            <a:schemeClr val="accent2"/>
          </a:lnRef>
          <a:fillRef idx="1">
            <a:schemeClr val="lt1"/>
          </a:fillRef>
          <a:effectRef idx="0">
            <a:schemeClr val="accent2"/>
          </a:effectRef>
          <a:fontRef idx="minor">
            <a:schemeClr val="dk1"/>
          </a:fontRef>
        </p:style>
        <p:txBody>
          <a:bodyPr>
            <a:normAutofit/>
          </a:bodyPr>
          <a:lstStyle/>
          <a:p>
            <a:pPr marL="0" indent="0" algn="l" rtl="0">
              <a:buNone/>
            </a:pPr>
            <a:r>
              <a:rPr lang="en-US" sz="1800" b="1" dirty="0" smtClean="0"/>
              <a:t>Production budget = budgeted sales + target ending inventory –beginning inventory  </a:t>
            </a:r>
          </a:p>
          <a:p>
            <a:pPr marL="0" indent="0" algn="l" rtl="0">
              <a:buNone/>
            </a:pPr>
            <a:r>
              <a:rPr lang="en-US" sz="1800" b="1" dirty="0"/>
              <a:t> </a:t>
            </a:r>
            <a:r>
              <a:rPr lang="en-US" sz="1800" b="1" dirty="0" smtClean="0"/>
              <a:t>                                  = 45,000+ 18,000 -16,000</a:t>
            </a:r>
          </a:p>
          <a:p>
            <a:pPr marL="0" indent="0" algn="l" rtl="0">
              <a:buNone/>
            </a:pPr>
            <a:r>
              <a:rPr lang="en-US" sz="1800" b="1" dirty="0"/>
              <a:t> </a:t>
            </a:r>
            <a:r>
              <a:rPr lang="en-US" sz="1800" b="1" dirty="0" smtClean="0"/>
              <a:t>                                  = </a:t>
            </a:r>
            <a:r>
              <a:rPr lang="en-US" sz="1800" b="1" dirty="0" smtClean="0">
                <a:solidFill>
                  <a:srgbClr val="002060"/>
                </a:solidFill>
              </a:rPr>
              <a:t>47,000 units </a:t>
            </a:r>
          </a:p>
          <a:p>
            <a:pPr marL="0" indent="0" algn="l" rtl="0">
              <a:buNone/>
            </a:pPr>
            <a:endParaRPr lang="en-US" sz="1800" b="1" dirty="0"/>
          </a:p>
          <a:p>
            <a:pPr marL="0" indent="0" algn="l" rtl="0">
              <a:buNone/>
            </a:pPr>
            <a:r>
              <a:rPr lang="en-US" sz="1800" b="1" dirty="0" smtClean="0"/>
              <a:t>Direct material usage budget = production budget x </a:t>
            </a:r>
            <a:r>
              <a:rPr lang="en-US" sz="1800" b="1" smtClean="0"/>
              <a:t># gallons </a:t>
            </a:r>
            <a:r>
              <a:rPr lang="en-US" sz="1800" b="1" dirty="0" smtClean="0"/>
              <a:t>per unit </a:t>
            </a:r>
          </a:p>
          <a:p>
            <a:pPr marL="0" indent="0" algn="l" rtl="0">
              <a:buNone/>
            </a:pPr>
            <a:r>
              <a:rPr lang="en-US" sz="1800" b="1" dirty="0"/>
              <a:t> </a:t>
            </a:r>
            <a:r>
              <a:rPr lang="en-US" sz="1800" b="1" dirty="0" smtClean="0"/>
              <a:t>                                                   = 47,000 x 3 </a:t>
            </a:r>
          </a:p>
          <a:p>
            <a:pPr marL="0" indent="0" algn="l" rtl="0">
              <a:buNone/>
            </a:pPr>
            <a:r>
              <a:rPr lang="en-US" sz="1800" b="1" dirty="0"/>
              <a:t> </a:t>
            </a:r>
            <a:r>
              <a:rPr lang="en-US" sz="1800" b="1" dirty="0" smtClean="0"/>
              <a:t>                                                   = </a:t>
            </a:r>
            <a:r>
              <a:rPr lang="en-US" sz="1800" b="1" dirty="0" smtClean="0">
                <a:solidFill>
                  <a:srgbClr val="002060"/>
                </a:solidFill>
              </a:rPr>
              <a:t>141,000 gallons </a:t>
            </a:r>
          </a:p>
          <a:p>
            <a:pPr marL="0" indent="0" algn="l" rtl="0">
              <a:buNone/>
            </a:pPr>
            <a:endParaRPr lang="en-US" sz="1800" b="1" dirty="0">
              <a:solidFill>
                <a:srgbClr val="002060"/>
              </a:solidFill>
            </a:endParaRPr>
          </a:p>
          <a:p>
            <a:pPr marL="0" indent="0" algn="l" rtl="0">
              <a:buNone/>
            </a:pPr>
            <a:r>
              <a:rPr lang="en-US" sz="1800" b="1" dirty="0"/>
              <a:t>Direct material purchase budget </a:t>
            </a:r>
            <a:r>
              <a:rPr lang="en-US" sz="1800" b="1" dirty="0" smtClean="0"/>
              <a:t>= direct material usage budget+ target ending inventory- beginning inventory </a:t>
            </a:r>
          </a:p>
          <a:p>
            <a:pPr marL="0" indent="0" algn="l" rtl="0">
              <a:buNone/>
            </a:pPr>
            <a:r>
              <a:rPr lang="en-US" sz="1800" b="1" dirty="0" smtClean="0"/>
              <a:t> </a:t>
            </a:r>
          </a:p>
          <a:p>
            <a:pPr marL="0" indent="0" algn="l" rtl="0">
              <a:buNone/>
            </a:pPr>
            <a:r>
              <a:rPr lang="en-US" sz="1800" b="1" dirty="0"/>
              <a:t>Direct material purchase </a:t>
            </a:r>
            <a:r>
              <a:rPr lang="en-US" sz="1800" b="1" dirty="0" smtClean="0"/>
              <a:t>budget= 141,000+50,000-60,000 </a:t>
            </a:r>
          </a:p>
          <a:p>
            <a:pPr marL="0" indent="0" algn="l" rtl="0">
              <a:buNone/>
            </a:pPr>
            <a:r>
              <a:rPr lang="en-US" sz="1800" b="1" dirty="0"/>
              <a:t> </a:t>
            </a:r>
            <a:r>
              <a:rPr lang="en-US" sz="1800" b="1" dirty="0" smtClean="0"/>
              <a:t>                                                         = </a:t>
            </a:r>
            <a:r>
              <a:rPr lang="en-US" sz="1800" b="1" dirty="0" smtClean="0">
                <a:solidFill>
                  <a:srgbClr val="002060"/>
                </a:solidFill>
              </a:rPr>
              <a:t>131,000</a:t>
            </a:r>
            <a:endParaRPr lang="en-US" sz="1800" b="1" dirty="0">
              <a:solidFill>
                <a:srgbClr val="002060"/>
              </a:solidFill>
            </a:endParaRPr>
          </a:p>
          <a:p>
            <a:pPr marL="0" indent="0" algn="l" rtl="0">
              <a:buNone/>
            </a:pPr>
            <a:endParaRPr lang="en-US" sz="1800" b="1" dirty="0" smtClean="0"/>
          </a:p>
          <a:p>
            <a:pPr marL="0" indent="0" algn="l" rtl="0">
              <a:buNone/>
            </a:pPr>
            <a:endParaRPr lang="en-US" sz="1800" b="1" dirty="0"/>
          </a:p>
          <a:p>
            <a:pPr marL="0" indent="0" algn="l" rtl="0">
              <a:buNone/>
            </a:pPr>
            <a:endParaRPr lang="ar-SA" sz="1800" b="1" dirty="0"/>
          </a:p>
        </p:txBody>
      </p:sp>
    </p:spTree>
    <p:extLst>
      <p:ext uri="{BB962C8B-B14F-4D97-AF65-F5344CB8AC3E}">
        <p14:creationId xmlns:p14="http://schemas.microsoft.com/office/powerpoint/2010/main" val="353045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arn(inVertical)">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barn(inVertical)">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94122"/>
          </a:xfrm>
        </p:spPr>
        <p:txBody>
          <a:bodyPr/>
          <a:lstStyle/>
          <a:p>
            <a:r>
              <a:rPr lang="en-US" sz="4000" b="1" u="sng" dirty="0" smtClean="0"/>
              <a:t>Question</a:t>
            </a:r>
            <a:endParaRPr lang="ar-SA" b="1" u="sng" dirty="0"/>
          </a:p>
        </p:txBody>
      </p:sp>
      <p:sp>
        <p:nvSpPr>
          <p:cNvPr id="3" name="عنصر نائب للمحتوى 2"/>
          <p:cNvSpPr>
            <a:spLocks noGrp="1"/>
          </p:cNvSpPr>
          <p:nvPr>
            <p:ph idx="1"/>
          </p:nvPr>
        </p:nvSpPr>
        <p:spPr>
          <a:xfrm>
            <a:off x="457200" y="1412776"/>
            <a:ext cx="8229600" cy="4713387"/>
          </a:xfrm>
        </p:spPr>
        <p:style>
          <a:lnRef idx="2">
            <a:schemeClr val="dk1"/>
          </a:lnRef>
          <a:fillRef idx="1">
            <a:schemeClr val="lt1"/>
          </a:fillRef>
          <a:effectRef idx="0">
            <a:schemeClr val="dk1"/>
          </a:effectRef>
          <a:fontRef idx="minor">
            <a:schemeClr val="dk1"/>
          </a:fontRef>
        </p:style>
        <p:txBody>
          <a:bodyPr>
            <a:normAutofit/>
          </a:bodyPr>
          <a:lstStyle/>
          <a:p>
            <a:pPr marL="0" indent="0" algn="l" rtl="0">
              <a:buNone/>
            </a:pPr>
            <a:r>
              <a:rPr lang="en-US" sz="2000" dirty="0"/>
              <a:t>The Suzuki Co. in Japan has a division that manufactures two-wheel motorcycles. Its budgeted sales for Model G in 2013 is 900,000 units. Suzuki’s target ending inventory is 80,000 units, and its beginning inventory is 100,000 units. The company’s budgeted selling price to its distributors and dealers is 400,000 yen (¥) per motorcycle. Suzuki buys all its wheels from an outside supplier. No defective wheels are accepted. (Suzuki’s needs for extra wheels for replacement parts are ordered by a separate division of the company.) The company’s target ending inventory is 60,000 wheels, and its beginning inventory is 50,000 wheels. The budgeted purchase price is 16,000 yen (¥) per wheel</a:t>
            </a:r>
            <a:r>
              <a:rPr lang="en-US" sz="2000" dirty="0" smtClean="0"/>
              <a:t>.</a:t>
            </a:r>
          </a:p>
          <a:p>
            <a:pPr marL="0" indent="0" algn="l" rtl="0">
              <a:buNone/>
            </a:pPr>
            <a:r>
              <a:rPr lang="en-US" sz="2000" b="1" u="sng" dirty="0" smtClean="0"/>
              <a:t>Required : </a:t>
            </a:r>
          </a:p>
          <a:p>
            <a:pPr marL="0" indent="0" algn="l" rtl="0">
              <a:buNone/>
            </a:pPr>
            <a:r>
              <a:rPr lang="en-US" sz="2000" dirty="0" smtClean="0"/>
              <a:t>1.Compute </a:t>
            </a:r>
            <a:r>
              <a:rPr lang="en-US" sz="2000" dirty="0"/>
              <a:t>the budgeted revenues in </a:t>
            </a:r>
            <a:r>
              <a:rPr lang="en-US" sz="2000" dirty="0" smtClean="0"/>
              <a:t>yen.</a:t>
            </a:r>
          </a:p>
          <a:p>
            <a:pPr marL="0" indent="0" algn="l" rtl="0">
              <a:buNone/>
            </a:pPr>
            <a:r>
              <a:rPr lang="en-US" sz="2000" dirty="0" smtClean="0"/>
              <a:t>2.Compute </a:t>
            </a:r>
            <a:r>
              <a:rPr lang="en-US" sz="2000" dirty="0"/>
              <a:t>the number of motorcycles to be produced</a:t>
            </a:r>
            <a:r>
              <a:rPr lang="en-US" sz="2000" dirty="0" smtClean="0"/>
              <a:t>.</a:t>
            </a:r>
          </a:p>
          <a:p>
            <a:pPr marL="0" indent="0" algn="l" rtl="0">
              <a:buNone/>
            </a:pPr>
            <a:r>
              <a:rPr lang="en-US" sz="2000" dirty="0" smtClean="0"/>
              <a:t>3. </a:t>
            </a:r>
            <a:r>
              <a:rPr lang="en-US" sz="2000" dirty="0"/>
              <a:t>Compute the budgeted purchases of wheels in units and in yen</a:t>
            </a:r>
            <a:endParaRPr lang="ar-SA" sz="2000" b="1" u="sng" dirty="0"/>
          </a:p>
        </p:txBody>
      </p:sp>
    </p:spTree>
    <p:extLst>
      <p:ext uri="{BB962C8B-B14F-4D97-AF65-F5344CB8AC3E}">
        <p14:creationId xmlns:p14="http://schemas.microsoft.com/office/powerpoint/2010/main" val="3387311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b="1" u="sng" dirty="0" smtClean="0"/>
              <a:t>Solution </a:t>
            </a:r>
            <a:endParaRPr lang="ar-SA" b="1" u="sng" dirty="0"/>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lgn="l" rtl="0">
              <a:buNone/>
            </a:pPr>
            <a:r>
              <a:rPr lang="en-US" sz="2800" dirty="0" smtClean="0"/>
              <a:t> 1-900,000 x 400,000 = </a:t>
            </a:r>
            <a:r>
              <a:rPr lang="en-US" sz="2800" dirty="0" smtClean="0">
                <a:solidFill>
                  <a:srgbClr val="002060"/>
                </a:solidFill>
              </a:rPr>
              <a:t>360,000,000,000 yen</a:t>
            </a:r>
          </a:p>
          <a:p>
            <a:pPr marL="0" indent="0" algn="l" rtl="0">
              <a:buNone/>
            </a:pPr>
            <a:r>
              <a:rPr lang="en-US" sz="2800" dirty="0" smtClean="0"/>
              <a:t>2- 900,000+80,000-100,000 = </a:t>
            </a:r>
            <a:r>
              <a:rPr lang="en-US" sz="2800" dirty="0" smtClean="0">
                <a:solidFill>
                  <a:srgbClr val="002060"/>
                </a:solidFill>
              </a:rPr>
              <a:t>880,000</a:t>
            </a:r>
            <a:r>
              <a:rPr lang="en-US" sz="2800" dirty="0" smtClean="0"/>
              <a:t> units</a:t>
            </a:r>
          </a:p>
          <a:p>
            <a:pPr marL="0" indent="0" algn="l" rtl="0">
              <a:buNone/>
            </a:pPr>
            <a:endParaRPr lang="en-US" sz="2800" dirty="0" smtClean="0"/>
          </a:p>
          <a:p>
            <a:pPr marL="0" indent="0" algn="l" rtl="0">
              <a:buNone/>
            </a:pPr>
            <a:r>
              <a:rPr lang="en-US" sz="2800" smtClean="0"/>
              <a:t>3- </a:t>
            </a:r>
            <a:r>
              <a:rPr lang="en-US" sz="2800" dirty="0" smtClean="0"/>
              <a:t>880,000x2 = 1,760,000 wheel </a:t>
            </a:r>
          </a:p>
          <a:p>
            <a:pPr marL="0" indent="0" algn="l" rtl="0">
              <a:buNone/>
            </a:pPr>
            <a:r>
              <a:rPr lang="en-US" sz="2800" dirty="0"/>
              <a:t> </a:t>
            </a:r>
            <a:endParaRPr lang="en-US" sz="2800" dirty="0" smtClean="0"/>
          </a:p>
          <a:p>
            <a:pPr marL="0" indent="0" algn="l" rtl="0">
              <a:buNone/>
            </a:pPr>
            <a:r>
              <a:rPr lang="en-US" sz="2800" dirty="0" smtClean="0"/>
              <a:t>1,760,000 + 60,000 – 50,000 = </a:t>
            </a:r>
            <a:r>
              <a:rPr lang="en-US" sz="2800" dirty="0" smtClean="0">
                <a:solidFill>
                  <a:srgbClr val="002060"/>
                </a:solidFill>
              </a:rPr>
              <a:t>1,770,000</a:t>
            </a:r>
            <a:r>
              <a:rPr lang="en-US" sz="2800" dirty="0" smtClean="0"/>
              <a:t> wheel</a:t>
            </a:r>
          </a:p>
          <a:p>
            <a:pPr marL="0" indent="0" algn="l" rtl="0">
              <a:buNone/>
            </a:pPr>
            <a:endParaRPr lang="en-US" sz="2800" dirty="0" smtClean="0"/>
          </a:p>
          <a:p>
            <a:pPr marL="0" indent="0" algn="l" rtl="0">
              <a:buNone/>
            </a:pPr>
            <a:r>
              <a:rPr lang="en-US" sz="2800" dirty="0" smtClean="0"/>
              <a:t>Cost = 1,770,000x 16,000  =</a:t>
            </a:r>
            <a:r>
              <a:rPr lang="en-US" sz="2800" dirty="0" smtClean="0">
                <a:solidFill>
                  <a:srgbClr val="002060"/>
                </a:solidFill>
              </a:rPr>
              <a:t>28,320,000,000 yen </a:t>
            </a:r>
          </a:p>
          <a:p>
            <a:pPr marL="0" indent="0" algn="l" rtl="0">
              <a:buNone/>
            </a:pPr>
            <a:endParaRPr lang="ar-SA" sz="2800" dirty="0"/>
          </a:p>
        </p:txBody>
      </p:sp>
    </p:spTree>
    <p:extLst>
      <p:ext uri="{BB962C8B-B14F-4D97-AF65-F5344CB8AC3E}">
        <p14:creationId xmlns:p14="http://schemas.microsoft.com/office/powerpoint/2010/main" val="2135698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i="1" u="sng" dirty="0" smtClean="0"/>
              <a:t>The Master Budget</a:t>
            </a:r>
            <a:endParaRPr lang="ar-SA" b="1" i="1" u="sng" dirty="0"/>
          </a:p>
        </p:txBody>
      </p:sp>
      <p:sp>
        <p:nvSpPr>
          <p:cNvPr id="3" name="عنصر نائب للمحتوى 2"/>
          <p:cNvSpPr>
            <a:spLocks noGrp="1"/>
          </p:cNvSpPr>
          <p:nvPr>
            <p:ph idx="1"/>
          </p:nvPr>
        </p:nvSpPr>
        <p:spPr>
          <a:xfrm>
            <a:off x="457200" y="1484785"/>
            <a:ext cx="8219256" cy="5256583"/>
          </a:xfrm>
        </p:spPr>
        <p:style>
          <a:lnRef idx="2">
            <a:schemeClr val="dk1"/>
          </a:lnRef>
          <a:fillRef idx="1">
            <a:schemeClr val="lt1"/>
          </a:fillRef>
          <a:effectRef idx="0">
            <a:schemeClr val="dk1"/>
          </a:effectRef>
          <a:fontRef idx="minor">
            <a:schemeClr val="dk1"/>
          </a:fontRef>
        </p:style>
        <p:txBody>
          <a:bodyPr>
            <a:noAutofit/>
          </a:bodyPr>
          <a:lstStyle/>
          <a:p>
            <a:pPr marL="0" indent="0" algn="l" rtl="0">
              <a:buNone/>
            </a:pPr>
            <a:r>
              <a:rPr lang="en-US" sz="1800" dirty="0"/>
              <a:t>A budget is (a) the quantitative expression of a proposed plan of action by management for a specified period and (b) an aid to coordinate what needs to be done to implement that plan. A budget generally includes both financial and nonfinancial aspects of the plan, and it serves as a blueprint for the company to follow in an upcoming period</a:t>
            </a:r>
            <a:r>
              <a:rPr lang="en-US" sz="1800" dirty="0" smtClean="0"/>
              <a:t>.</a:t>
            </a:r>
          </a:p>
          <a:p>
            <a:pPr marL="0" indent="0" algn="l" rtl="0">
              <a:buNone/>
            </a:pPr>
            <a:endParaRPr lang="en-US" sz="1600" dirty="0" smtClean="0"/>
          </a:p>
          <a:p>
            <a:pPr marL="0" indent="0" algn="l" rtl="0">
              <a:buNone/>
            </a:pPr>
            <a:endParaRPr lang="en-US" sz="1600" dirty="0"/>
          </a:p>
          <a:p>
            <a:pPr marL="0" indent="0" algn="l" rtl="0">
              <a:buNone/>
            </a:pPr>
            <a:r>
              <a:rPr lang="en-US" sz="2800" b="1" u="sng" dirty="0" smtClean="0">
                <a:solidFill>
                  <a:srgbClr val="00B050"/>
                </a:solidFill>
              </a:rPr>
              <a:t>The advantages of the Master Budget: </a:t>
            </a:r>
          </a:p>
          <a:p>
            <a:pPr marL="0" indent="0" algn="l" rtl="0">
              <a:buNone/>
            </a:pPr>
            <a:endParaRPr lang="en-US" sz="1600" b="1" u="sng" dirty="0"/>
          </a:p>
          <a:p>
            <a:pPr marL="0" indent="0" algn="l" rtl="0">
              <a:buNone/>
            </a:pPr>
            <a:r>
              <a:rPr lang="en-US" sz="1600" b="1" dirty="0"/>
              <a:t>- </a:t>
            </a:r>
            <a:r>
              <a:rPr lang="en-US" sz="2000" dirty="0"/>
              <a:t>Coordinate and communicate </a:t>
            </a:r>
          </a:p>
          <a:p>
            <a:pPr marL="0" indent="0" algn="l" rtl="0">
              <a:buNone/>
            </a:pPr>
            <a:endParaRPr lang="en-US" sz="1600" dirty="0"/>
          </a:p>
          <a:p>
            <a:pPr marL="0" indent="0" algn="l" rtl="0">
              <a:buNone/>
            </a:pPr>
            <a:r>
              <a:rPr lang="en-US" sz="1400" b="1" dirty="0"/>
              <a:t>-</a:t>
            </a:r>
            <a:r>
              <a:rPr lang="en-US" sz="2000" dirty="0"/>
              <a:t>Motivating managers and other employees </a:t>
            </a:r>
          </a:p>
          <a:p>
            <a:pPr marL="0" indent="0" algn="l" rtl="0">
              <a:buNone/>
            </a:pPr>
            <a:endParaRPr lang="en-US" sz="1600" dirty="0" smtClean="0"/>
          </a:p>
          <a:p>
            <a:pPr marL="0" indent="0" algn="l" rtl="0">
              <a:buNone/>
            </a:pPr>
            <a:r>
              <a:rPr lang="en-US" sz="2000" smtClean="0"/>
              <a:t>-</a:t>
            </a:r>
            <a:r>
              <a:rPr lang="en-US" sz="2000" dirty="0" smtClean="0"/>
              <a:t>control and decision making  </a:t>
            </a:r>
          </a:p>
        </p:txBody>
      </p:sp>
    </p:spTree>
    <p:extLst>
      <p:ext uri="{BB962C8B-B14F-4D97-AF65-F5344CB8AC3E}">
        <p14:creationId xmlns:p14="http://schemas.microsoft.com/office/powerpoint/2010/main" val="2982348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arn(inVertical)">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0"/>
            <a:ext cx="8964488" cy="6858000"/>
          </a:xfrm>
        </p:spPr>
        <p:style>
          <a:lnRef idx="2">
            <a:schemeClr val="accent5"/>
          </a:lnRef>
          <a:fillRef idx="1">
            <a:schemeClr val="lt1"/>
          </a:fillRef>
          <a:effectRef idx="0">
            <a:schemeClr val="accent5"/>
          </a:effectRef>
          <a:fontRef idx="minor">
            <a:schemeClr val="dk1"/>
          </a:fontRef>
        </p:style>
        <p:txBody>
          <a:bodyPr>
            <a:normAutofit/>
          </a:bodyPr>
          <a:lstStyle/>
          <a:p>
            <a:pPr marL="0" indent="0" algn="l" rtl="0">
              <a:buNone/>
            </a:pPr>
            <a:r>
              <a:rPr lang="en-US" dirty="0" smtClean="0"/>
              <a:t> </a:t>
            </a:r>
            <a:endParaRPr lang="en-US" b="1" dirty="0"/>
          </a:p>
          <a:p>
            <a:pPr marL="0" indent="0" algn="l" rtl="0">
              <a:buNone/>
            </a:pPr>
            <a:endParaRPr lang="en-US" b="1" dirty="0"/>
          </a:p>
          <a:p>
            <a:pPr marL="0" indent="0" algn="l" rtl="0">
              <a:buNone/>
            </a:pPr>
            <a:endParaRPr lang="en-US" b="1" dirty="0" smtClean="0"/>
          </a:p>
          <a:p>
            <a:pPr marL="0" indent="0" algn="l" rtl="0">
              <a:buNone/>
            </a:pPr>
            <a:endParaRPr lang="en-US" b="1" dirty="0" smtClean="0"/>
          </a:p>
          <a:p>
            <a:pPr marL="0" indent="0" algn="l" rtl="0">
              <a:buNone/>
            </a:pPr>
            <a:endParaRPr lang="en-US" b="1" dirty="0" smtClean="0"/>
          </a:p>
          <a:p>
            <a:pPr marL="0" indent="0" algn="l" rtl="0">
              <a:buNone/>
            </a:pPr>
            <a:endParaRPr lang="en-US" b="1" dirty="0"/>
          </a:p>
          <a:p>
            <a:pPr marL="0" indent="0" algn="l" rtl="0">
              <a:buNone/>
            </a:pPr>
            <a:endParaRPr lang="en-US" b="1" dirty="0"/>
          </a:p>
          <a:p>
            <a:pPr marL="0" indent="0" algn="l" rtl="0">
              <a:buNone/>
            </a:pPr>
            <a:endParaRPr lang="en-US" b="1" dirty="0" smtClean="0"/>
          </a:p>
          <a:p>
            <a:pPr marL="0" indent="0" algn="l" rtl="0">
              <a:buNone/>
            </a:pPr>
            <a:endParaRPr lang="en-US" b="1" dirty="0" smtClean="0"/>
          </a:p>
          <a:p>
            <a:pPr algn="l" rtl="0"/>
            <a:endParaRPr lang="en-US" b="1" dirty="0"/>
          </a:p>
          <a:p>
            <a:pPr algn="l" rtl="0"/>
            <a:endParaRPr lang="en-US" dirty="0" smtClean="0"/>
          </a:p>
          <a:p>
            <a:pPr marL="0" indent="0" algn="l" rtl="0">
              <a:buNone/>
            </a:pPr>
            <a:endParaRPr lang="en-US" dirty="0" smtClean="0"/>
          </a:p>
          <a:p>
            <a:pPr algn="l" rtl="0"/>
            <a:endParaRPr lang="en-US" b="1" dirty="0" smtClean="0"/>
          </a:p>
          <a:p>
            <a:pPr marL="0" indent="0" algn="l" rtl="0">
              <a:buNone/>
            </a:pPr>
            <a:endParaRPr lang="ar-SA"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483" t="18056" r="26339" b="9127"/>
          <a:stretch/>
        </p:blipFill>
        <p:spPr bwMode="auto">
          <a:xfrm>
            <a:off x="2267744" y="0"/>
            <a:ext cx="51845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427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u="sng" dirty="0" smtClean="0"/>
              <a:t>Example</a:t>
            </a:r>
            <a:endParaRPr lang="ar-SA" u="sng" dirty="0"/>
          </a:p>
        </p:txBody>
      </p:sp>
      <p:sp>
        <p:nvSpPr>
          <p:cNvPr id="3" name="عنصر نائب للمحتوى 2"/>
          <p:cNvSpPr>
            <a:spLocks noGrp="1"/>
          </p:cNvSpPr>
          <p:nvPr>
            <p:ph idx="1"/>
          </p:nvPr>
        </p:nvSpPr>
        <p:spPr>
          <a:xfrm>
            <a:off x="457200" y="1600200"/>
            <a:ext cx="8229600" cy="5069160"/>
          </a:xfrm>
        </p:spPr>
        <p:style>
          <a:lnRef idx="2">
            <a:schemeClr val="accent3"/>
          </a:lnRef>
          <a:fillRef idx="1">
            <a:schemeClr val="lt1"/>
          </a:fillRef>
          <a:effectRef idx="0">
            <a:schemeClr val="accent3"/>
          </a:effectRef>
          <a:fontRef idx="minor">
            <a:schemeClr val="dk1"/>
          </a:fontRef>
        </p:style>
        <p:txBody>
          <a:bodyPr>
            <a:normAutofit/>
          </a:bodyPr>
          <a:lstStyle/>
          <a:p>
            <a:pPr marL="0" indent="0" algn="l" rtl="0">
              <a:buNone/>
            </a:pPr>
            <a:r>
              <a:rPr lang="en-US" sz="1800" dirty="0"/>
              <a:t>Logo Specialties manufactures, among other things, woolen blankets for the athletic teams of the two local high schools. The company sews the blankets from fabric and sews on a logo patch purchased from the licensed logo store site. The teams are as </a:t>
            </a:r>
            <a:r>
              <a:rPr lang="en-US" sz="1800" dirty="0" smtClean="0"/>
              <a:t>follows:  </a:t>
            </a:r>
          </a:p>
          <a:p>
            <a:pPr marL="0" indent="0" algn="l" rtl="0">
              <a:buNone/>
            </a:pPr>
            <a:r>
              <a:rPr lang="en-US" sz="1800" b="1" dirty="0" smtClean="0"/>
              <a:t>Knights</a:t>
            </a:r>
            <a:r>
              <a:rPr lang="en-US" sz="1800" dirty="0"/>
              <a:t>, with red blankets and the Knights </a:t>
            </a:r>
            <a:r>
              <a:rPr lang="en-US" sz="1800" dirty="0" smtClean="0"/>
              <a:t>logo</a:t>
            </a:r>
          </a:p>
          <a:p>
            <a:pPr marL="0" indent="0" algn="l" rtl="0">
              <a:buNone/>
            </a:pPr>
            <a:r>
              <a:rPr lang="en-US" sz="1800" b="1" dirty="0"/>
              <a:t>Raiders</a:t>
            </a:r>
            <a:r>
              <a:rPr lang="en-US" sz="1800" dirty="0"/>
              <a:t>, with black blankets and the Raider </a:t>
            </a:r>
            <a:r>
              <a:rPr lang="en-US" sz="1800" dirty="0" smtClean="0"/>
              <a:t>logo</a:t>
            </a:r>
          </a:p>
          <a:p>
            <a:pPr marL="0" indent="0" algn="l" rtl="0">
              <a:buNone/>
            </a:pPr>
            <a:endParaRPr lang="en-US" sz="1800" dirty="0"/>
          </a:p>
          <a:p>
            <a:pPr marL="0" indent="0" algn="l" rtl="0">
              <a:buNone/>
            </a:pPr>
            <a:r>
              <a:rPr lang="en-US" sz="1800" dirty="0"/>
              <a:t>The budgeted direct-cost inputs for each product in 2012 are as </a:t>
            </a:r>
            <a:r>
              <a:rPr lang="en-US" sz="1800" dirty="0" smtClean="0"/>
              <a:t>follows:</a:t>
            </a:r>
          </a:p>
          <a:p>
            <a:pPr marL="0" indent="0" algn="l" rtl="0">
              <a:buNone/>
            </a:pPr>
            <a:endParaRPr lang="en-US" sz="1800" dirty="0"/>
          </a:p>
          <a:p>
            <a:pPr marL="0" indent="0" algn="l" rtl="0">
              <a:buNone/>
            </a:pPr>
            <a:endParaRPr lang="en-US" sz="1800" dirty="0"/>
          </a:p>
          <a:p>
            <a:pPr marL="0" indent="0" algn="l" rtl="0">
              <a:buNone/>
            </a:pPr>
            <a:endParaRPr lang="en-US" dirty="0" smtClean="0"/>
          </a:p>
          <a:p>
            <a:pPr marL="0" indent="0" algn="l" rtl="0">
              <a:buNone/>
            </a:pPr>
            <a:endParaRPr lang="en-US" dirty="0"/>
          </a:p>
          <a:p>
            <a:pPr marL="0" indent="0" algn="l" rtl="0">
              <a:buNone/>
            </a:pPr>
            <a:endParaRPr lang="en-US" dirty="0"/>
          </a:p>
          <a:p>
            <a:pPr marL="0" indent="0" algn="l" rtl="0">
              <a:buNone/>
            </a:pPr>
            <a:endParaRPr lang="en-US" dirty="0" smtClean="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16" t="55720" r="36917" b="24788"/>
          <a:stretch/>
        </p:blipFill>
        <p:spPr bwMode="auto">
          <a:xfrm>
            <a:off x="1835696" y="4293096"/>
            <a:ext cx="453650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184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600200"/>
            <a:ext cx="8229600" cy="4781128"/>
          </a:xfrm>
          <a:ln>
            <a:solidFill>
              <a:schemeClr val="accent1"/>
            </a:solidFill>
          </a:ln>
          <a:effectLst>
            <a:glow rad="63500">
              <a:schemeClr val="accent5">
                <a:satMod val="175000"/>
                <a:alpha val="40000"/>
              </a:schemeClr>
            </a:glow>
          </a:effectLst>
        </p:spPr>
        <p:txBody>
          <a:bodyPr>
            <a:normAutofit/>
          </a:bodyPr>
          <a:lstStyle/>
          <a:p>
            <a:pPr marL="0" indent="0" algn="l" rtl="0">
              <a:buNone/>
            </a:pPr>
            <a:r>
              <a:rPr lang="en-US" sz="1800" dirty="0" smtClean="0"/>
              <a:t>Actual </a:t>
            </a:r>
            <a:r>
              <a:rPr lang="en-US" sz="1800" dirty="0"/>
              <a:t>Beginning Direct Materials Inventory (3/1/2012</a:t>
            </a:r>
            <a:r>
              <a:rPr lang="en-US" sz="1800" dirty="0" smtClean="0"/>
              <a:t>):</a:t>
            </a:r>
          </a:p>
          <a:p>
            <a:pPr marL="0" indent="0" algn="l" rtl="0">
              <a:buNone/>
            </a:pPr>
            <a:endParaRPr lang="en-US" sz="2400" dirty="0" smtClean="0"/>
          </a:p>
          <a:p>
            <a:pPr marL="0" indent="0" algn="l" rtl="0">
              <a:buNone/>
            </a:pPr>
            <a:endParaRPr lang="en-US" sz="2400" dirty="0"/>
          </a:p>
          <a:p>
            <a:pPr marL="0" indent="0" algn="l" rtl="0">
              <a:buNone/>
            </a:pPr>
            <a:endParaRPr lang="en-US" sz="2400" dirty="0" smtClean="0"/>
          </a:p>
          <a:p>
            <a:pPr marL="0" indent="0" algn="l" rtl="0">
              <a:buNone/>
            </a:pPr>
            <a:endParaRPr lang="en-US" sz="2400" dirty="0" smtClean="0"/>
          </a:p>
          <a:p>
            <a:pPr marL="0" indent="0" algn="l" rtl="0">
              <a:buNone/>
            </a:pPr>
            <a:endParaRPr lang="en-US" sz="2400" dirty="0" smtClean="0"/>
          </a:p>
          <a:p>
            <a:pPr marL="0" indent="0" algn="l" rtl="0">
              <a:buNone/>
            </a:pPr>
            <a:r>
              <a:rPr lang="en-US" sz="1800" dirty="0"/>
              <a:t>Target Ending </a:t>
            </a:r>
            <a:r>
              <a:rPr lang="en-US" sz="1800" dirty="0" smtClean="0"/>
              <a:t>Direct </a:t>
            </a:r>
            <a:r>
              <a:rPr lang="en-US" sz="1800" dirty="0"/>
              <a:t>Materials Inventory </a:t>
            </a:r>
            <a:r>
              <a:rPr lang="en-US" sz="1800" dirty="0" smtClean="0"/>
              <a:t>(12/31/2012):</a:t>
            </a:r>
          </a:p>
          <a:p>
            <a:pPr marL="0" indent="0" algn="l" rtl="0">
              <a:buNone/>
            </a:pPr>
            <a:endParaRPr lang="ar-SA" sz="1800"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604" t="60329" r="28231" b="24205"/>
          <a:stretch/>
        </p:blipFill>
        <p:spPr bwMode="auto">
          <a:xfrm>
            <a:off x="1331640" y="4725144"/>
            <a:ext cx="4990454"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7479" t="54237" r="36598" b="27119"/>
          <a:stretch/>
        </p:blipFill>
        <p:spPr bwMode="auto">
          <a:xfrm>
            <a:off x="1115616" y="1916832"/>
            <a:ext cx="4824536" cy="216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68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80728"/>
            <a:ext cx="8229600" cy="5145435"/>
          </a:xfrm>
        </p:spPr>
        <p:style>
          <a:lnRef idx="2">
            <a:schemeClr val="accent2"/>
          </a:lnRef>
          <a:fillRef idx="1">
            <a:schemeClr val="lt1"/>
          </a:fillRef>
          <a:effectRef idx="0">
            <a:schemeClr val="accent2"/>
          </a:effectRef>
          <a:fontRef idx="minor">
            <a:schemeClr val="dk1"/>
          </a:fontRef>
        </p:style>
        <p:txBody>
          <a:bodyPr>
            <a:normAutofit/>
          </a:bodyPr>
          <a:lstStyle/>
          <a:p>
            <a:pPr marL="0" indent="0" algn="l" rtl="0">
              <a:buNone/>
            </a:pPr>
            <a:endParaRPr lang="en-US" sz="2000" dirty="0" smtClean="0"/>
          </a:p>
          <a:p>
            <a:pPr marL="0" indent="0" algn="l" rtl="0">
              <a:buNone/>
            </a:pPr>
            <a:r>
              <a:rPr lang="en-US" sz="2000" dirty="0"/>
              <a:t>Unit cost data for direct-cost inputs</a:t>
            </a:r>
          </a:p>
          <a:p>
            <a:pPr marL="0" indent="0" algn="l" rtl="0">
              <a:buNone/>
            </a:pPr>
            <a:endParaRPr lang="en-US" sz="2000" dirty="0" smtClean="0"/>
          </a:p>
          <a:p>
            <a:pPr marL="0" indent="0" algn="l" rtl="0">
              <a:buNone/>
            </a:pPr>
            <a:endParaRPr lang="en-US" sz="2000" dirty="0" smtClean="0"/>
          </a:p>
          <a:p>
            <a:pPr marL="0" indent="0" algn="l" rtl="0">
              <a:buNone/>
            </a:pPr>
            <a:endParaRPr lang="en-US" sz="2000" dirty="0"/>
          </a:p>
          <a:p>
            <a:pPr marL="0" indent="0" algn="l" rtl="0">
              <a:buNone/>
            </a:pPr>
            <a:endParaRPr lang="en-US" sz="2000" dirty="0"/>
          </a:p>
          <a:p>
            <a:pPr marL="0" indent="0" algn="l" rtl="0">
              <a:buNone/>
            </a:pPr>
            <a:endParaRPr lang="en-US" sz="2000" dirty="0" smtClean="0"/>
          </a:p>
          <a:p>
            <a:pPr marL="0" indent="0" algn="l" rtl="0">
              <a:buNone/>
            </a:pPr>
            <a:r>
              <a:rPr lang="en-US" sz="2000" dirty="0"/>
              <a:t>Manufacturing overhead (both variable and fixed) is allocated to each blanket on the basis of budgeted direct manufacturing labor-hours per blanket</a:t>
            </a:r>
          </a:p>
          <a:p>
            <a:pPr marL="0" indent="0" algn="l" rtl="0">
              <a:buNone/>
            </a:pPr>
            <a:r>
              <a:rPr lang="en-US" sz="2000" dirty="0" smtClean="0"/>
              <a:t> </a:t>
            </a:r>
            <a:r>
              <a:rPr lang="en-US" sz="2000" dirty="0"/>
              <a:t>The budgeted variable manufacturing overhead rate for </a:t>
            </a:r>
            <a:r>
              <a:rPr lang="en-US" sz="2000" dirty="0" smtClean="0"/>
              <a:t>2012 </a:t>
            </a:r>
            <a:r>
              <a:rPr lang="en-US" sz="2000" dirty="0"/>
              <a:t>is $15 per direct manufacturing labor-hour. The budgeted fixed manufacturing overhead </a:t>
            </a:r>
            <a:r>
              <a:rPr lang="en-US" sz="2000"/>
              <a:t>for </a:t>
            </a:r>
            <a:r>
              <a:rPr lang="en-US" sz="2000" smtClean="0"/>
              <a:t>2012 </a:t>
            </a:r>
            <a:r>
              <a:rPr lang="en-US" sz="2000" dirty="0"/>
              <a:t>is $9,200. Both variable and fixed manufacturing overhead costs are allocated to each unit of finished </a:t>
            </a:r>
            <a:r>
              <a:rPr lang="en-US" sz="2000" dirty="0" smtClean="0"/>
              <a:t>goods</a:t>
            </a:r>
            <a:endParaRPr lang="en-US" sz="24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72" t="49325" r="42284" b="33474"/>
          <a:stretch/>
        </p:blipFill>
        <p:spPr bwMode="auto">
          <a:xfrm>
            <a:off x="683568" y="1844824"/>
            <a:ext cx="4203652" cy="161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45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arn(inVertical)">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arn(inVertical)">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5" name="عنصر نائب للمحتوى 4"/>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pPr marL="0" indent="0" algn="l" rtl="0">
              <a:buNone/>
            </a:pPr>
            <a:r>
              <a:rPr lang="en-US" sz="2800" dirty="0" smtClean="0"/>
              <a:t> </a:t>
            </a:r>
            <a:r>
              <a:rPr lang="en-US" sz="2000" dirty="0"/>
              <a:t>Data relating to finished goods inventory for </a:t>
            </a:r>
            <a:r>
              <a:rPr lang="en-US" sz="2000" dirty="0" smtClean="0"/>
              <a:t>2012 </a:t>
            </a:r>
            <a:r>
              <a:rPr lang="en-US" sz="2000" dirty="0"/>
              <a:t>are as </a:t>
            </a:r>
            <a:r>
              <a:rPr lang="en-US" sz="2000" dirty="0" smtClean="0"/>
              <a:t>follows:</a:t>
            </a:r>
          </a:p>
          <a:p>
            <a:pPr marL="0" indent="0" algn="l" rtl="0">
              <a:buNone/>
            </a:pPr>
            <a:endParaRPr lang="en-US" sz="2000" dirty="0" smtClean="0"/>
          </a:p>
          <a:p>
            <a:pPr marL="0" indent="0" algn="l" rtl="0">
              <a:buNone/>
            </a:pPr>
            <a:endParaRPr lang="en-US" sz="2000" dirty="0"/>
          </a:p>
          <a:p>
            <a:pPr marL="0" indent="0" algn="l" rtl="0">
              <a:buNone/>
            </a:pPr>
            <a:endParaRPr lang="en-US" sz="2000" dirty="0" smtClean="0"/>
          </a:p>
          <a:p>
            <a:pPr marL="0" indent="0" algn="l" rtl="0">
              <a:buNone/>
            </a:pPr>
            <a:endParaRPr lang="en-US" sz="2000" dirty="0"/>
          </a:p>
          <a:p>
            <a:pPr marL="0" indent="0" algn="l" rtl="0">
              <a:buNone/>
            </a:pPr>
            <a:endParaRPr lang="en-US" sz="2000" dirty="0" smtClean="0"/>
          </a:p>
          <a:p>
            <a:pPr marL="0" indent="0" algn="l" rtl="0">
              <a:buNone/>
            </a:pPr>
            <a:r>
              <a:rPr lang="en-US" sz="2000" dirty="0"/>
              <a:t>Budgeted sales for </a:t>
            </a:r>
            <a:r>
              <a:rPr lang="en-US" sz="2000" dirty="0" smtClean="0"/>
              <a:t>2012 </a:t>
            </a:r>
            <a:r>
              <a:rPr lang="en-US" sz="2000" dirty="0"/>
              <a:t>are 120 units of the Knights blankets and 180 units of the Raiders blankets. The budgeted selling prices per unit in </a:t>
            </a:r>
            <a:r>
              <a:rPr lang="en-US" sz="2000" dirty="0" smtClean="0"/>
              <a:t>2012 </a:t>
            </a:r>
            <a:r>
              <a:rPr lang="en-US" sz="2000" dirty="0"/>
              <a:t>are $150 for the Knights blankets and $175 for the Raiders blankets</a:t>
            </a:r>
            <a:r>
              <a:rPr lang="en-US" sz="2000" dirty="0" smtClean="0"/>
              <a:t>.</a:t>
            </a:r>
          </a:p>
          <a:p>
            <a:pPr marL="0" indent="0" algn="l" rtl="0">
              <a:buNone/>
            </a:pPr>
            <a:endParaRPr lang="en-US" sz="2000" dirty="0"/>
          </a:p>
          <a:p>
            <a:pPr marL="0" indent="0" algn="l" rtl="0">
              <a:buNone/>
            </a:pPr>
            <a:r>
              <a:rPr lang="en-US" sz="2800" b="1" u="sng" dirty="0" smtClean="0"/>
              <a:t>Prepare the Operating Budget for 2012</a:t>
            </a:r>
            <a:endParaRPr lang="en-US" sz="2800" b="1" u="sng" dirty="0"/>
          </a:p>
          <a:p>
            <a:pPr marL="0" indent="0" algn="l" rtl="0">
              <a:buNone/>
            </a:pPr>
            <a:endParaRPr lang="en-US" sz="2500" dirty="0" smtClean="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96" t="56568" r="36440" b="30720"/>
          <a:stretch/>
        </p:blipFill>
        <p:spPr bwMode="auto">
          <a:xfrm>
            <a:off x="611560" y="2204864"/>
            <a:ext cx="489654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672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lgn="l" rtl="0">
              <a:buNone/>
            </a:pPr>
            <a:r>
              <a:rPr lang="en-US" sz="2000" b="1" dirty="0" smtClean="0">
                <a:solidFill>
                  <a:srgbClr val="002060"/>
                </a:solidFill>
              </a:rPr>
              <a:t>1-The </a:t>
            </a:r>
            <a:r>
              <a:rPr lang="en-US" sz="2000" b="1" u="sng" dirty="0" smtClean="0">
                <a:solidFill>
                  <a:srgbClr val="002060"/>
                </a:solidFill>
              </a:rPr>
              <a:t>Revenue Budget </a:t>
            </a:r>
          </a:p>
          <a:p>
            <a:pPr marL="0" indent="0" algn="l" rtl="0">
              <a:buNone/>
            </a:pPr>
            <a:r>
              <a:rPr lang="en-US" sz="1800" b="1" dirty="0" smtClean="0">
                <a:solidFill>
                  <a:schemeClr val="accent6">
                    <a:lumMod val="50000"/>
                  </a:schemeClr>
                </a:solidFill>
              </a:rPr>
              <a:t>Revenue budget = Expected sales in units  </a:t>
            </a:r>
            <a:r>
              <a:rPr lang="en-US" sz="1800" b="1" dirty="0" smtClean="0">
                <a:solidFill>
                  <a:schemeClr val="accent6">
                    <a:lumMod val="50000"/>
                  </a:schemeClr>
                </a:solidFill>
              </a:rPr>
              <a:t>x expected  </a:t>
            </a:r>
            <a:r>
              <a:rPr lang="en-US" sz="1800" b="1" dirty="0" smtClean="0">
                <a:solidFill>
                  <a:schemeClr val="accent6">
                    <a:lumMod val="50000"/>
                  </a:schemeClr>
                </a:solidFill>
              </a:rPr>
              <a:t>unit price</a:t>
            </a:r>
          </a:p>
          <a:p>
            <a:pPr marL="0" indent="0" algn="l" rtl="0">
              <a:buNone/>
            </a:pPr>
            <a:endParaRPr lang="en-US" sz="2000" b="1" dirty="0" smtClean="0">
              <a:solidFill>
                <a:schemeClr val="tx1"/>
              </a:solidFill>
            </a:endParaRPr>
          </a:p>
          <a:p>
            <a:pPr marL="0" indent="0" algn="l" rtl="0">
              <a:buNone/>
            </a:pPr>
            <a:r>
              <a:rPr lang="en-US" sz="2000" dirty="0" smtClean="0"/>
              <a:t>Knights  </a:t>
            </a:r>
            <a:r>
              <a:rPr lang="ar-SA" sz="2000" dirty="0" smtClean="0"/>
              <a:t>: </a:t>
            </a:r>
            <a:r>
              <a:rPr lang="en-US" sz="2000" dirty="0" smtClean="0"/>
              <a:t> 120 x $150 =  18,000</a:t>
            </a:r>
            <a:endParaRPr lang="en-US" sz="2000" dirty="0"/>
          </a:p>
          <a:p>
            <a:pPr marL="0" indent="0" algn="l" rtl="0">
              <a:buNone/>
            </a:pPr>
            <a:r>
              <a:rPr lang="en-US" sz="2000" u="sng" dirty="0"/>
              <a:t>Raiders</a:t>
            </a:r>
            <a:r>
              <a:rPr lang="en-US" sz="2000" u="sng" dirty="0" smtClean="0">
                <a:solidFill>
                  <a:schemeClr val="tx1"/>
                </a:solidFill>
              </a:rPr>
              <a:t> </a:t>
            </a:r>
            <a:r>
              <a:rPr lang="en-US" sz="2000" dirty="0" smtClean="0">
                <a:solidFill>
                  <a:schemeClr val="tx1"/>
                </a:solidFill>
              </a:rPr>
              <a:t> :  180 x $175 =  </a:t>
            </a:r>
            <a:r>
              <a:rPr lang="en-US" sz="2000" u="sng" dirty="0" smtClean="0">
                <a:solidFill>
                  <a:schemeClr val="tx1"/>
                </a:solidFill>
              </a:rPr>
              <a:t>31,500</a:t>
            </a:r>
          </a:p>
          <a:p>
            <a:pPr marL="0" indent="0" algn="l" rtl="0">
              <a:buNone/>
            </a:pPr>
            <a:r>
              <a:rPr lang="en-US" sz="2000" b="1" u="sng" dirty="0" smtClean="0">
                <a:solidFill>
                  <a:schemeClr val="tx1"/>
                </a:solidFill>
              </a:rPr>
              <a:t>Total </a:t>
            </a:r>
            <a:r>
              <a:rPr lang="en-US" sz="2000" b="1" dirty="0" smtClean="0">
                <a:solidFill>
                  <a:schemeClr val="tx1"/>
                </a:solidFill>
              </a:rPr>
              <a:t>                                </a:t>
            </a:r>
            <a:r>
              <a:rPr lang="en-US" sz="2000" b="1" u="sng" dirty="0" smtClean="0">
                <a:solidFill>
                  <a:srgbClr val="002060"/>
                </a:solidFill>
              </a:rPr>
              <a:t>$49,500</a:t>
            </a:r>
          </a:p>
          <a:p>
            <a:pPr marL="0" indent="0" algn="l" rtl="0">
              <a:buNone/>
            </a:pPr>
            <a:endParaRPr lang="en-US" sz="2400" b="1" u="sng" dirty="0" smtClean="0">
              <a:solidFill>
                <a:schemeClr val="tx1"/>
              </a:solidFill>
            </a:endParaRPr>
          </a:p>
          <a:p>
            <a:pPr marL="0" indent="0" algn="l" rtl="0">
              <a:buNone/>
            </a:pPr>
            <a:r>
              <a:rPr lang="en-US" sz="2000" b="1" u="sng" dirty="0" smtClean="0">
                <a:solidFill>
                  <a:srgbClr val="002060"/>
                </a:solidFill>
              </a:rPr>
              <a:t>2-The Production Budget </a:t>
            </a:r>
            <a:r>
              <a:rPr lang="en-US" sz="2000" b="1" u="sng" dirty="0">
                <a:solidFill>
                  <a:srgbClr val="002060"/>
                </a:solidFill>
              </a:rPr>
              <a:t>(units</a:t>
            </a:r>
            <a:r>
              <a:rPr lang="en-US" sz="2000" b="1" u="sng" dirty="0" smtClean="0">
                <a:solidFill>
                  <a:srgbClr val="002060"/>
                </a:solidFill>
              </a:rPr>
              <a:t>)</a:t>
            </a:r>
          </a:p>
          <a:p>
            <a:pPr marL="0" indent="0" algn="l" rtl="0">
              <a:buNone/>
            </a:pPr>
            <a:r>
              <a:rPr lang="en-US" sz="1800" b="1" dirty="0">
                <a:solidFill>
                  <a:schemeClr val="accent6">
                    <a:lumMod val="50000"/>
                  </a:schemeClr>
                </a:solidFill>
              </a:rPr>
              <a:t>Budgeted production(units) = budgeted sales (units</a:t>
            </a:r>
            <a:r>
              <a:rPr lang="en-US" sz="1800" b="1" dirty="0" smtClean="0">
                <a:solidFill>
                  <a:schemeClr val="accent6">
                    <a:lumMod val="50000"/>
                  </a:schemeClr>
                </a:solidFill>
              </a:rPr>
              <a:t>) </a:t>
            </a:r>
            <a:r>
              <a:rPr lang="en-US" sz="2400" b="1" dirty="0" smtClean="0">
                <a:solidFill>
                  <a:schemeClr val="accent6">
                    <a:lumMod val="50000"/>
                  </a:schemeClr>
                </a:solidFill>
              </a:rPr>
              <a:t>+</a:t>
            </a:r>
            <a:r>
              <a:rPr lang="en-US" sz="1800" b="1" dirty="0" smtClean="0">
                <a:solidFill>
                  <a:schemeClr val="accent6">
                    <a:lumMod val="50000"/>
                  </a:schemeClr>
                </a:solidFill>
              </a:rPr>
              <a:t> </a:t>
            </a:r>
            <a:r>
              <a:rPr lang="en-US" sz="1800" b="1" dirty="0">
                <a:solidFill>
                  <a:schemeClr val="accent6">
                    <a:lumMod val="50000"/>
                  </a:schemeClr>
                </a:solidFill>
              </a:rPr>
              <a:t>Target ending finished goods </a:t>
            </a:r>
            <a:r>
              <a:rPr lang="en-US" sz="1800" b="1" dirty="0" smtClean="0">
                <a:solidFill>
                  <a:schemeClr val="accent6">
                    <a:lumMod val="50000"/>
                  </a:schemeClr>
                </a:solidFill>
              </a:rPr>
              <a:t>inventory </a:t>
            </a:r>
            <a:r>
              <a:rPr lang="en-US" sz="2800" b="1" dirty="0" smtClean="0">
                <a:solidFill>
                  <a:schemeClr val="accent6">
                    <a:lumMod val="50000"/>
                  </a:schemeClr>
                </a:solidFill>
              </a:rPr>
              <a:t>- </a:t>
            </a:r>
            <a:r>
              <a:rPr lang="en-US" sz="1800" b="1" dirty="0">
                <a:solidFill>
                  <a:schemeClr val="accent6">
                    <a:lumMod val="50000"/>
                  </a:schemeClr>
                </a:solidFill>
              </a:rPr>
              <a:t>Beginning finished goods </a:t>
            </a:r>
            <a:r>
              <a:rPr lang="en-US" sz="1800" b="1" dirty="0" smtClean="0">
                <a:solidFill>
                  <a:schemeClr val="accent6">
                    <a:lumMod val="50000"/>
                  </a:schemeClr>
                </a:solidFill>
              </a:rPr>
              <a:t>inventory(units).</a:t>
            </a:r>
          </a:p>
          <a:p>
            <a:pPr marL="0" indent="0" algn="l" rtl="0">
              <a:buNone/>
            </a:pPr>
            <a:r>
              <a:rPr lang="en-US" sz="1800" dirty="0" smtClean="0"/>
              <a:t>Knights : 120 + 20 - 10 =  </a:t>
            </a:r>
            <a:r>
              <a:rPr lang="en-US" sz="1800" b="1" dirty="0" smtClean="0">
                <a:solidFill>
                  <a:srgbClr val="002060"/>
                </a:solidFill>
              </a:rPr>
              <a:t>130 units</a:t>
            </a:r>
          </a:p>
          <a:p>
            <a:pPr marL="0" indent="0" algn="l" rtl="0">
              <a:buNone/>
            </a:pPr>
            <a:r>
              <a:rPr lang="en-US" sz="1800" dirty="0"/>
              <a:t>Raiders</a:t>
            </a:r>
            <a:r>
              <a:rPr lang="en-US" sz="1800" dirty="0" smtClean="0"/>
              <a:t>  : 180 + 25 -15 = </a:t>
            </a:r>
            <a:r>
              <a:rPr lang="en-US" sz="1800" b="1" dirty="0" smtClean="0">
                <a:solidFill>
                  <a:srgbClr val="002060"/>
                </a:solidFill>
              </a:rPr>
              <a:t>190 units </a:t>
            </a:r>
          </a:p>
          <a:p>
            <a:pPr marL="0" indent="0" algn="l" rtl="0">
              <a:buNone/>
            </a:pPr>
            <a:endParaRPr lang="en-US" sz="1800" b="1" dirty="0" smtClean="0">
              <a:solidFill>
                <a:schemeClr val="accent6">
                  <a:lumMod val="50000"/>
                </a:schemeClr>
              </a:solidFill>
            </a:endParaRPr>
          </a:p>
          <a:p>
            <a:pPr marL="0" indent="0" algn="l" rtl="0">
              <a:buNone/>
            </a:pPr>
            <a:endParaRPr lang="en-US" sz="1800" b="1" dirty="0" smtClean="0">
              <a:solidFill>
                <a:schemeClr val="accent6">
                  <a:lumMod val="50000"/>
                </a:schemeClr>
              </a:solidFill>
            </a:endParaRPr>
          </a:p>
          <a:p>
            <a:pPr marL="0" indent="0" algn="l" rtl="0">
              <a:buNone/>
            </a:pPr>
            <a:endParaRPr lang="en-US" sz="1800" b="1" dirty="0" smtClean="0">
              <a:solidFill>
                <a:schemeClr val="accent6">
                  <a:lumMod val="50000"/>
                </a:schemeClr>
              </a:solidFill>
            </a:endParaRPr>
          </a:p>
          <a:p>
            <a:pPr marL="0" indent="0" algn="l" rtl="0">
              <a:buNone/>
            </a:pPr>
            <a:endParaRPr lang="en-US" sz="1800" b="1" dirty="0">
              <a:solidFill>
                <a:schemeClr val="accent6">
                  <a:lumMod val="50000"/>
                </a:schemeClr>
              </a:solidFill>
            </a:endParaRPr>
          </a:p>
          <a:p>
            <a:pPr marL="0" indent="0" algn="l" rtl="0">
              <a:buNone/>
            </a:pPr>
            <a:endParaRPr lang="en-US" sz="2400" b="1" u="sng" dirty="0">
              <a:solidFill>
                <a:srgbClr val="002060"/>
              </a:solidFill>
            </a:endParaRPr>
          </a:p>
        </p:txBody>
      </p:sp>
    </p:spTree>
    <p:extLst>
      <p:ext uri="{BB962C8B-B14F-4D97-AF65-F5344CB8AC3E}">
        <p14:creationId xmlns:p14="http://schemas.microsoft.com/office/powerpoint/2010/main" val="145704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arn(inVertic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arn(inVertical)">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60648"/>
            <a:ext cx="8219256" cy="6048672"/>
          </a:xfrm>
        </p:spPr>
        <p:style>
          <a:lnRef idx="2">
            <a:schemeClr val="accent4"/>
          </a:lnRef>
          <a:fillRef idx="1">
            <a:schemeClr val="lt1"/>
          </a:fillRef>
          <a:effectRef idx="0">
            <a:schemeClr val="accent4"/>
          </a:effectRef>
          <a:fontRef idx="minor">
            <a:schemeClr val="dk1"/>
          </a:fontRef>
        </p:style>
        <p:txBody>
          <a:bodyPr>
            <a:noAutofit/>
          </a:bodyPr>
          <a:lstStyle/>
          <a:p>
            <a:pPr marL="0" indent="0" algn="l" rtl="0">
              <a:buNone/>
            </a:pPr>
            <a:r>
              <a:rPr lang="en-US" sz="2000" b="1" u="sng" dirty="0" smtClean="0">
                <a:solidFill>
                  <a:srgbClr val="002060"/>
                </a:solidFill>
              </a:rPr>
              <a:t>3-Prepare </a:t>
            </a:r>
            <a:r>
              <a:rPr lang="en-US" sz="2000" b="1" u="sng" dirty="0">
                <a:solidFill>
                  <a:srgbClr val="002060"/>
                </a:solidFill>
              </a:rPr>
              <a:t>the Direct Material Usage </a:t>
            </a:r>
            <a:r>
              <a:rPr lang="en-US" sz="2000" b="1" u="sng" dirty="0" smtClean="0">
                <a:solidFill>
                  <a:srgbClr val="002060"/>
                </a:solidFill>
              </a:rPr>
              <a:t>Budget(units)</a:t>
            </a:r>
          </a:p>
          <a:p>
            <a:pPr marL="0" indent="0" algn="l" rtl="0">
              <a:buNone/>
            </a:pPr>
            <a:r>
              <a:rPr lang="en-US" sz="1800" b="1" dirty="0" smtClean="0">
                <a:solidFill>
                  <a:schemeClr val="accent6">
                    <a:lumMod val="50000"/>
                  </a:schemeClr>
                </a:solidFill>
              </a:rPr>
              <a:t>Direct Material Usage Budget = production budget </a:t>
            </a:r>
            <a:r>
              <a:rPr lang="en-US" sz="2400" b="1" dirty="0" smtClean="0">
                <a:solidFill>
                  <a:schemeClr val="accent6">
                    <a:lumMod val="50000"/>
                  </a:schemeClr>
                </a:solidFill>
              </a:rPr>
              <a:t>x</a:t>
            </a:r>
            <a:r>
              <a:rPr lang="en-US" sz="1800" b="1" dirty="0" smtClean="0">
                <a:solidFill>
                  <a:schemeClr val="accent6">
                    <a:lumMod val="50000"/>
                  </a:schemeClr>
                </a:solidFill>
              </a:rPr>
              <a:t> budgeted direct material inputs for each product</a:t>
            </a:r>
            <a:r>
              <a:rPr lang="en-US" sz="1800" b="1" u="sng" dirty="0" smtClean="0">
                <a:solidFill>
                  <a:schemeClr val="accent6">
                    <a:lumMod val="50000"/>
                  </a:schemeClr>
                </a:solidFill>
              </a:rPr>
              <a:t> </a:t>
            </a:r>
          </a:p>
          <a:p>
            <a:pPr marL="0" indent="0" algn="l" rtl="0">
              <a:buNone/>
            </a:pPr>
            <a:r>
              <a:rPr lang="en-US" sz="2000" dirty="0" smtClean="0">
                <a:solidFill>
                  <a:schemeClr val="tx1"/>
                </a:solidFill>
              </a:rPr>
              <a:t>Red wool  = 130x3 =  </a:t>
            </a:r>
            <a:r>
              <a:rPr lang="en-US" sz="2000" b="1" smtClean="0">
                <a:solidFill>
                  <a:srgbClr val="002060"/>
                </a:solidFill>
              </a:rPr>
              <a:t>390 units</a:t>
            </a:r>
            <a:endParaRPr lang="en-US" sz="2000" b="1" dirty="0" smtClean="0">
              <a:solidFill>
                <a:srgbClr val="002060"/>
              </a:solidFill>
            </a:endParaRPr>
          </a:p>
          <a:p>
            <a:pPr marL="0" indent="0" algn="l" rtl="0">
              <a:buNone/>
            </a:pPr>
            <a:r>
              <a:rPr lang="en-US" sz="2000" dirty="0" smtClean="0">
                <a:solidFill>
                  <a:schemeClr val="tx1"/>
                </a:solidFill>
              </a:rPr>
              <a:t>Black wool = 190 x 3.3 = </a:t>
            </a:r>
            <a:r>
              <a:rPr lang="en-US" sz="2000" b="1" dirty="0" smtClean="0">
                <a:solidFill>
                  <a:srgbClr val="002060"/>
                </a:solidFill>
              </a:rPr>
              <a:t>627</a:t>
            </a:r>
          </a:p>
          <a:p>
            <a:pPr marL="0" indent="0" algn="l" rtl="0">
              <a:buNone/>
            </a:pPr>
            <a:r>
              <a:rPr lang="en-US" sz="2000" dirty="0" smtClean="0">
                <a:solidFill>
                  <a:schemeClr val="tx1"/>
                </a:solidFill>
              </a:rPr>
              <a:t>Knight Logo = 130x1 = </a:t>
            </a:r>
            <a:r>
              <a:rPr lang="en-US" sz="2000" b="1" dirty="0" smtClean="0">
                <a:solidFill>
                  <a:srgbClr val="002060"/>
                </a:solidFill>
              </a:rPr>
              <a:t>130</a:t>
            </a:r>
          </a:p>
          <a:p>
            <a:pPr marL="0" indent="0" algn="l" rtl="0">
              <a:buNone/>
            </a:pPr>
            <a:r>
              <a:rPr lang="en-US" sz="2000" dirty="0" smtClean="0">
                <a:solidFill>
                  <a:schemeClr val="tx1"/>
                </a:solidFill>
              </a:rPr>
              <a:t>Raider Logo = 190x1 = </a:t>
            </a:r>
            <a:r>
              <a:rPr lang="en-US" sz="2000" b="1" dirty="0" smtClean="0">
                <a:solidFill>
                  <a:srgbClr val="002060"/>
                </a:solidFill>
              </a:rPr>
              <a:t>190</a:t>
            </a:r>
          </a:p>
          <a:p>
            <a:pPr marL="0" indent="0" algn="l" rtl="0">
              <a:buNone/>
            </a:pPr>
            <a:endParaRPr lang="en-US" sz="2000" b="1" dirty="0">
              <a:solidFill>
                <a:srgbClr val="002060"/>
              </a:solidFill>
            </a:endParaRPr>
          </a:p>
          <a:p>
            <a:pPr marL="0" indent="0" algn="l" rtl="0">
              <a:buNone/>
            </a:pPr>
            <a:r>
              <a:rPr lang="en-US" sz="2000" b="1" u="sng" dirty="0" smtClean="0">
                <a:solidFill>
                  <a:srgbClr val="002060"/>
                </a:solidFill>
              </a:rPr>
              <a:t>4-Prepare </a:t>
            </a:r>
            <a:r>
              <a:rPr lang="en-US" sz="2000" b="1" u="sng" dirty="0">
                <a:solidFill>
                  <a:srgbClr val="002060"/>
                </a:solidFill>
              </a:rPr>
              <a:t>the Direct Material Usage </a:t>
            </a:r>
            <a:r>
              <a:rPr lang="en-US" sz="2000" b="1" u="sng" dirty="0" smtClean="0">
                <a:solidFill>
                  <a:srgbClr val="002060"/>
                </a:solidFill>
              </a:rPr>
              <a:t>Budget(Cost)</a:t>
            </a:r>
          </a:p>
          <a:p>
            <a:pPr marL="0" indent="0" algn="l" rtl="0">
              <a:buNone/>
            </a:pPr>
            <a:r>
              <a:rPr lang="en-US" sz="2000" b="1" dirty="0">
                <a:solidFill>
                  <a:schemeClr val="accent6">
                    <a:lumMod val="50000"/>
                  </a:schemeClr>
                </a:solidFill>
              </a:rPr>
              <a:t>Direct Material Usage </a:t>
            </a:r>
            <a:r>
              <a:rPr lang="en-US" sz="2000" b="1" dirty="0" smtClean="0">
                <a:solidFill>
                  <a:schemeClr val="accent6">
                    <a:lumMod val="50000"/>
                  </a:schemeClr>
                </a:solidFill>
              </a:rPr>
              <a:t>Budget(units) x input unit cost</a:t>
            </a:r>
          </a:p>
          <a:p>
            <a:pPr marL="0" indent="0" algn="l" rtl="0">
              <a:buNone/>
            </a:pPr>
            <a:r>
              <a:rPr lang="en-US" sz="2000" dirty="0">
                <a:solidFill>
                  <a:schemeClr val="tx1"/>
                </a:solidFill>
              </a:rPr>
              <a:t>Red </a:t>
            </a:r>
            <a:r>
              <a:rPr lang="en-US" sz="2000" dirty="0" smtClean="0">
                <a:solidFill>
                  <a:schemeClr val="tx1"/>
                </a:solidFill>
              </a:rPr>
              <a:t>wool    = 390x8     = </a:t>
            </a:r>
            <a:r>
              <a:rPr lang="en-US" sz="2000" b="1" dirty="0" smtClean="0">
                <a:solidFill>
                  <a:srgbClr val="002060"/>
                </a:solidFill>
              </a:rPr>
              <a:t>3,120</a:t>
            </a:r>
          </a:p>
          <a:p>
            <a:pPr marL="0" indent="0" algn="l" rtl="0">
              <a:buNone/>
            </a:pPr>
            <a:r>
              <a:rPr lang="en-US" sz="2000" dirty="0">
                <a:solidFill>
                  <a:schemeClr val="tx1"/>
                </a:solidFill>
              </a:rPr>
              <a:t>Black </a:t>
            </a:r>
            <a:r>
              <a:rPr lang="en-US" sz="2000" dirty="0" smtClean="0">
                <a:solidFill>
                  <a:schemeClr val="tx1"/>
                </a:solidFill>
              </a:rPr>
              <a:t>wool = 627x10   = </a:t>
            </a:r>
            <a:r>
              <a:rPr lang="en-US" sz="2000" b="1" dirty="0">
                <a:solidFill>
                  <a:srgbClr val="002060"/>
                </a:solidFill>
              </a:rPr>
              <a:t>6,270 </a:t>
            </a:r>
          </a:p>
          <a:p>
            <a:pPr marL="0" indent="0" algn="l" rtl="0">
              <a:buNone/>
            </a:pPr>
            <a:r>
              <a:rPr lang="en-US" sz="2000" dirty="0" smtClean="0">
                <a:solidFill>
                  <a:schemeClr val="tx1"/>
                </a:solidFill>
              </a:rPr>
              <a:t>Knight Logo = 130 x 6 = </a:t>
            </a:r>
            <a:r>
              <a:rPr lang="en-US" sz="2000" b="1" dirty="0">
                <a:solidFill>
                  <a:srgbClr val="002060"/>
                </a:solidFill>
              </a:rPr>
              <a:t>780 </a:t>
            </a:r>
          </a:p>
          <a:p>
            <a:pPr marL="0" indent="0" algn="l" rtl="0">
              <a:buNone/>
            </a:pPr>
            <a:r>
              <a:rPr lang="en-US" sz="2000" u="sng" dirty="0">
                <a:solidFill>
                  <a:schemeClr val="tx1"/>
                </a:solidFill>
              </a:rPr>
              <a:t>Raider </a:t>
            </a:r>
            <a:r>
              <a:rPr lang="en-US" sz="2000" u="sng" dirty="0" smtClean="0">
                <a:solidFill>
                  <a:schemeClr val="tx1"/>
                </a:solidFill>
              </a:rPr>
              <a:t>Logo </a:t>
            </a:r>
            <a:r>
              <a:rPr lang="en-US" sz="2000" dirty="0" smtClean="0">
                <a:solidFill>
                  <a:schemeClr val="tx1"/>
                </a:solidFill>
              </a:rPr>
              <a:t>= 190x 5  = </a:t>
            </a:r>
            <a:r>
              <a:rPr lang="en-US" sz="2000" b="1" u="sng" dirty="0" smtClean="0">
                <a:solidFill>
                  <a:srgbClr val="002060"/>
                </a:solidFill>
              </a:rPr>
              <a:t>950</a:t>
            </a:r>
          </a:p>
          <a:p>
            <a:pPr marL="0" indent="0" algn="l" rtl="0">
              <a:buNone/>
            </a:pPr>
            <a:r>
              <a:rPr lang="en-US" sz="2000" b="1" dirty="0" smtClean="0">
                <a:solidFill>
                  <a:srgbClr val="002060"/>
                </a:solidFill>
              </a:rPr>
              <a:t>Total                               $ 11,120</a:t>
            </a:r>
            <a:endParaRPr lang="en-US" sz="2000" b="1" dirty="0">
              <a:solidFill>
                <a:srgbClr val="002060"/>
              </a:solidFill>
            </a:endParaRPr>
          </a:p>
          <a:p>
            <a:pPr marL="0" indent="0" algn="l" rtl="0">
              <a:buNone/>
            </a:pPr>
            <a:endParaRPr lang="en-US" sz="2000" dirty="0" smtClean="0">
              <a:solidFill>
                <a:schemeClr val="tx1"/>
              </a:solidFill>
            </a:endParaRPr>
          </a:p>
          <a:p>
            <a:pPr marL="0" indent="0" algn="l" rtl="0">
              <a:buNone/>
            </a:pPr>
            <a:endParaRPr lang="en-US" sz="2000" b="1" dirty="0" smtClean="0">
              <a:solidFill>
                <a:schemeClr val="accent6">
                  <a:lumMod val="50000"/>
                </a:schemeClr>
              </a:solidFill>
            </a:endParaRPr>
          </a:p>
          <a:p>
            <a:pPr marL="0" indent="0" algn="l" rtl="0">
              <a:buNone/>
            </a:pPr>
            <a:r>
              <a:rPr lang="en-US" sz="2000" b="1" dirty="0" smtClean="0">
                <a:solidFill>
                  <a:schemeClr val="accent6">
                    <a:lumMod val="50000"/>
                  </a:schemeClr>
                </a:solidFill>
              </a:rPr>
              <a:t> </a:t>
            </a:r>
            <a:endParaRPr lang="en-US" sz="2000" b="1" u="sng" dirty="0">
              <a:solidFill>
                <a:srgbClr val="002060"/>
              </a:solidFill>
            </a:endParaRPr>
          </a:p>
          <a:p>
            <a:pPr marL="0" indent="0" algn="l" rtl="0">
              <a:buNone/>
            </a:pPr>
            <a:endParaRPr lang="en-US" sz="2000" b="1" dirty="0" smtClean="0">
              <a:solidFill>
                <a:srgbClr val="002060"/>
              </a:solidFill>
            </a:endParaRPr>
          </a:p>
          <a:p>
            <a:pPr marL="0" indent="0" algn="l" rtl="0">
              <a:buNone/>
            </a:pPr>
            <a:endParaRPr lang="en-US" sz="2000" b="1" dirty="0" smtClean="0">
              <a:solidFill>
                <a:srgbClr val="002060"/>
              </a:solidFill>
            </a:endParaRPr>
          </a:p>
          <a:p>
            <a:pPr marL="0" indent="0" algn="l" rtl="0">
              <a:buNone/>
            </a:pPr>
            <a:endParaRPr lang="en-US" sz="2000" b="1" u="sng" dirty="0" smtClean="0">
              <a:solidFill>
                <a:srgbClr val="002060"/>
              </a:solidFill>
            </a:endParaRPr>
          </a:p>
          <a:p>
            <a:pPr marL="0" indent="0" algn="l" rtl="0">
              <a:buNone/>
            </a:pPr>
            <a:endParaRPr lang="en-US" sz="2000" b="1" u="sng" dirty="0" smtClean="0">
              <a:solidFill>
                <a:srgbClr val="002060"/>
              </a:solidFill>
            </a:endParaRPr>
          </a:p>
          <a:p>
            <a:pPr marL="0" indent="0" algn="l" rtl="0">
              <a:buNone/>
            </a:pPr>
            <a:endParaRPr lang="en-US" sz="2000" b="1" dirty="0">
              <a:solidFill>
                <a:schemeClr val="accent6">
                  <a:lumMod val="50000"/>
                </a:schemeClr>
              </a:solidFill>
            </a:endParaRPr>
          </a:p>
          <a:p>
            <a:pPr marL="0" indent="0" algn="l" rtl="0">
              <a:buNone/>
            </a:pPr>
            <a:endParaRPr lang="en-US" sz="2000" b="1" u="sng" dirty="0" smtClean="0">
              <a:solidFill>
                <a:srgbClr val="002060"/>
              </a:solidFill>
            </a:endParaRPr>
          </a:p>
          <a:p>
            <a:pPr marL="0" indent="0" algn="l" rtl="0">
              <a:buNone/>
            </a:pPr>
            <a:r>
              <a:rPr lang="en-US" sz="2000" b="1" u="sng" dirty="0" smtClean="0">
                <a:solidFill>
                  <a:srgbClr val="002060"/>
                </a:solidFill>
              </a:rPr>
              <a:t> </a:t>
            </a:r>
          </a:p>
          <a:p>
            <a:pPr marL="0" indent="0" algn="l" rtl="0">
              <a:buNone/>
            </a:pPr>
            <a:endParaRPr lang="en-US" sz="2000" b="1" u="sng" dirty="0">
              <a:solidFill>
                <a:srgbClr val="002060"/>
              </a:solidFill>
            </a:endParaRPr>
          </a:p>
        </p:txBody>
      </p:sp>
    </p:spTree>
    <p:extLst>
      <p:ext uri="{BB962C8B-B14F-4D97-AF65-F5344CB8AC3E}">
        <p14:creationId xmlns:p14="http://schemas.microsoft.com/office/powerpoint/2010/main" val="271908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arn(inVertical)">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barn(inVertical)">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barn(inVertical)">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barn(inVertical)">
                                      <p:cBhvr>
                                        <p:cTn id="67" dur="5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
                                            <p:txEl>
                                              <p:pRg st="16" end="16"/>
                                            </p:txEl>
                                          </p:spTgt>
                                        </p:tgtEl>
                                        <p:attrNameLst>
                                          <p:attrName>style.visibility</p:attrName>
                                        </p:attrNameLst>
                                      </p:cBhvr>
                                      <p:to>
                                        <p:strVal val="visible"/>
                                      </p:to>
                                    </p:set>
                                    <p:animEffect transition="in" filter="barn(inVertical)">
                                      <p:cBhvr>
                                        <p:cTn id="72"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6489</TotalTime>
  <Words>1337</Words>
  <Application>Microsoft Office PowerPoint</Application>
  <PresentationFormat>On-screen Show (4:3)</PresentationFormat>
  <Paragraphs>222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نسق Office</vt:lpstr>
      <vt:lpstr>Managerial Accounting</vt:lpstr>
      <vt:lpstr>The Master Budget</vt:lpstr>
      <vt:lpstr>PowerPoint Presentation</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vt:lpstr>
      <vt:lpstr>Solution</vt:lpstr>
      <vt:lpstr>Question</vt:lpstr>
      <vt:lpstr>Solution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Accounting -2</dc:title>
  <dc:creator>ADMIN</dc:creator>
  <cp:lastModifiedBy>HP</cp:lastModifiedBy>
  <cp:revision>329</cp:revision>
  <cp:lastPrinted>2020-10-20T10:37:02Z</cp:lastPrinted>
  <dcterms:created xsi:type="dcterms:W3CDTF">2020-09-18T07:15:41Z</dcterms:created>
  <dcterms:modified xsi:type="dcterms:W3CDTF">2023-10-30T12:13:12Z</dcterms:modified>
</cp:coreProperties>
</file>