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9" r:id="rId7"/>
    <p:sldId id="271" r:id="rId8"/>
    <p:sldId id="27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84380"/>
    <p:restoredTop sz="94660"/>
  </p:normalViewPr>
  <p:slideViewPr>
    <p:cSldViewPr>
      <p:cViewPr>
        <p:scale>
          <a:sx n="90" d="100"/>
          <a:sy n="90" d="100"/>
        </p:scale>
        <p:origin x="-1157" y="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03/03/1446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03/03/1446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DNA analysis</a:t>
            </a:r>
            <a:endParaRPr lang="en-AE" dirty="0"/>
          </a:p>
        </p:txBody>
      </p:sp>
      <p:sp>
        <p:nvSpPr>
          <p:cNvPr id="3" name="عنوان فرعي 2"/>
          <p:cNvSpPr>
            <a:spLocks noGrp="1"/>
          </p:cNvSpPr>
          <p:nvPr>
            <p:ph type="subTitle" idx="1"/>
          </p:nvPr>
        </p:nvSpPr>
        <p:spPr/>
        <p:txBody>
          <a:bodyPr>
            <a:normAutofit/>
          </a:bodyPr>
          <a:lstStyle/>
          <a:p>
            <a:r>
              <a:rPr lang="en-US" sz="2400" dirty="0" err="1" smtClean="0"/>
              <a:t>Sabha</a:t>
            </a:r>
            <a:r>
              <a:rPr lang="en-US" sz="2400" dirty="0" smtClean="0"/>
              <a:t> </a:t>
            </a:r>
            <a:r>
              <a:rPr lang="en-US" sz="2400" dirty="0" err="1" smtClean="0"/>
              <a:t>Rabaya</a:t>
            </a:r>
            <a:r>
              <a:rPr lang="en-US" sz="2400" dirty="0" smtClean="0"/>
              <a:t>, MSc</a:t>
            </a:r>
            <a:endParaRPr lang="en-AE"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214290"/>
            <a:ext cx="7869460" cy="557216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714348" y="642918"/>
            <a:ext cx="7696200" cy="492125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4"/>
          <p:cNvSpPr txBox="1">
            <a:spLocks/>
          </p:cNvSpPr>
          <p:nvPr/>
        </p:nvSpPr>
        <p:spPr>
          <a:xfrm>
            <a:off x="500034" y="0"/>
            <a:ext cx="8229600" cy="642918"/>
          </a:xfrm>
          <a:prstGeom prst="rect">
            <a:avLst/>
          </a:prstGeom>
        </p:spPr>
        <p:txBody>
          <a:bodyPr>
            <a:normAutofit/>
          </a:bodyPr>
          <a:lstStyle/>
          <a:p>
            <a:pPr algn="ctr">
              <a:spcBef>
                <a:spcPct val="0"/>
              </a:spcBef>
              <a:defRPr/>
            </a:pPr>
            <a:r>
              <a:rPr lang="en-US" sz="3600" dirty="0" smtClean="0">
                <a:latin typeface="+mj-lt"/>
                <a:ea typeface="+mj-ea"/>
                <a:cs typeface="+mj-cs"/>
              </a:rPr>
              <a:t>Mutation detection</a:t>
            </a:r>
          </a:p>
          <a:p>
            <a:pPr algn="ctr">
              <a:spcBef>
                <a:spcPct val="0"/>
              </a:spcBef>
              <a:defRPr/>
            </a:pPr>
            <a:endParaRPr kumimoji="0" lang="en-AE"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مستطيل 4"/>
          <p:cNvSpPr/>
          <p:nvPr/>
        </p:nvSpPr>
        <p:spPr>
          <a:xfrm>
            <a:off x="357158" y="571480"/>
            <a:ext cx="2913875" cy="369332"/>
          </a:xfrm>
          <a:prstGeom prst="rect">
            <a:avLst/>
          </a:prstGeom>
        </p:spPr>
        <p:txBody>
          <a:bodyPr wrap="none">
            <a:spAutoFit/>
          </a:bodyPr>
          <a:lstStyle/>
          <a:p>
            <a:r>
              <a:rPr lang="en-US" b="1" dirty="0" smtClean="0"/>
              <a:t>Sanger </a:t>
            </a:r>
            <a:r>
              <a:rPr lang="en-US" b="1" dirty="0" smtClean="0"/>
              <a:t>(</a:t>
            </a:r>
            <a:r>
              <a:rPr lang="en-US" b="1" dirty="0" err="1" smtClean="0"/>
              <a:t>dideoxy</a:t>
            </a:r>
            <a:r>
              <a:rPr lang="en-US" b="1" dirty="0" smtClean="0"/>
              <a:t>) sequencing</a:t>
            </a:r>
            <a:endParaRPr lang="en-AE" dirty="0"/>
          </a:p>
        </p:txBody>
      </p:sp>
      <p:sp>
        <p:nvSpPr>
          <p:cNvPr id="6" name="مستطيل 5"/>
          <p:cNvSpPr/>
          <p:nvPr/>
        </p:nvSpPr>
        <p:spPr>
          <a:xfrm>
            <a:off x="285720" y="948690"/>
            <a:ext cx="8643998" cy="5909310"/>
          </a:xfrm>
          <a:prstGeom prst="rect">
            <a:avLst/>
          </a:prstGeom>
        </p:spPr>
        <p:txBody>
          <a:bodyPr wrap="square">
            <a:spAutoFit/>
          </a:bodyPr>
          <a:lstStyle/>
          <a:p>
            <a:pPr algn="l"/>
            <a:r>
              <a:rPr lang="en-US" dirty="0" smtClean="0"/>
              <a:t>DNA sequencing is the determination of the precise sequence of nucleotides in a section of DNA. </a:t>
            </a:r>
          </a:p>
          <a:p>
            <a:pPr algn="l"/>
            <a:endParaRPr lang="en-US" dirty="0" smtClean="0"/>
          </a:p>
          <a:p>
            <a:pPr algn="l"/>
            <a:r>
              <a:rPr lang="en-US" dirty="0" smtClean="0"/>
              <a:t>In diagnostic laboratories, at present, the sequencing method most commonly used is fluorescent </a:t>
            </a:r>
            <a:r>
              <a:rPr lang="en-US" dirty="0" err="1" smtClean="0"/>
              <a:t>dideoxy</a:t>
            </a:r>
            <a:r>
              <a:rPr lang="en-US" dirty="0" smtClean="0"/>
              <a:t> chain termination (based on the method originally developed in 1975 by the double Nobel prize winner Frederick Sanger). </a:t>
            </a:r>
          </a:p>
          <a:p>
            <a:pPr algn="l"/>
            <a:endParaRPr lang="en-US" dirty="0" smtClean="0"/>
          </a:p>
          <a:p>
            <a:pPr algn="l"/>
            <a:r>
              <a:rPr lang="en-US" dirty="0" smtClean="0"/>
              <a:t>In this method, a chemical reaction is first set up, which includes the </a:t>
            </a:r>
            <a:r>
              <a:rPr lang="en-US" u="sng" dirty="0" smtClean="0"/>
              <a:t>DNA template </a:t>
            </a:r>
            <a:r>
              <a:rPr lang="en-US" dirty="0" smtClean="0"/>
              <a:t>(often, itself, a purified PCR product), a </a:t>
            </a:r>
            <a:r>
              <a:rPr lang="en-US" u="sng" dirty="0" err="1" smtClean="0"/>
              <a:t>thermostable</a:t>
            </a:r>
            <a:r>
              <a:rPr lang="en-US" u="sng" dirty="0" smtClean="0"/>
              <a:t> DNA polymerase</a:t>
            </a:r>
            <a:r>
              <a:rPr lang="en-US" dirty="0" smtClean="0"/>
              <a:t>, </a:t>
            </a:r>
            <a:r>
              <a:rPr lang="en-US" u="sng" dirty="0" smtClean="0"/>
              <a:t>a single </a:t>
            </a:r>
            <a:r>
              <a:rPr lang="en-US" u="sng" dirty="0" err="1" smtClean="0"/>
              <a:t>oligonucleotide</a:t>
            </a:r>
            <a:r>
              <a:rPr lang="en-US" u="sng" dirty="0" smtClean="0"/>
              <a:t> primer </a:t>
            </a:r>
            <a:r>
              <a:rPr lang="en-US" dirty="0" smtClean="0"/>
              <a:t>and the </a:t>
            </a:r>
            <a:r>
              <a:rPr lang="en-US" u="sng" dirty="0" smtClean="0"/>
              <a:t>four </a:t>
            </a:r>
            <a:r>
              <a:rPr lang="en-US" u="sng" dirty="0" err="1" smtClean="0"/>
              <a:t>deoxynucleotide</a:t>
            </a:r>
            <a:r>
              <a:rPr lang="en-US" u="sng" dirty="0" smtClean="0"/>
              <a:t> Nucleotide </a:t>
            </a:r>
            <a:r>
              <a:rPr lang="en-US" u="sng" dirty="0" err="1" smtClean="0"/>
              <a:t>triphosphates</a:t>
            </a:r>
            <a:r>
              <a:rPr lang="en-US" u="sng" dirty="0" smtClean="0"/>
              <a:t> </a:t>
            </a:r>
            <a:r>
              <a:rPr lang="en-US" dirty="0" smtClean="0"/>
              <a:t>(</a:t>
            </a:r>
            <a:r>
              <a:rPr lang="en-US" dirty="0" err="1" smtClean="0"/>
              <a:t>dNTPs</a:t>
            </a:r>
            <a:r>
              <a:rPr lang="en-US" dirty="0" smtClean="0"/>
              <a:t>: </a:t>
            </a:r>
            <a:r>
              <a:rPr lang="en-US" dirty="0" err="1" smtClean="0"/>
              <a:t>dATP</a:t>
            </a:r>
            <a:r>
              <a:rPr lang="en-US" dirty="0" smtClean="0"/>
              <a:t>, </a:t>
            </a:r>
            <a:r>
              <a:rPr lang="en-US" dirty="0" err="1" smtClean="0"/>
              <a:t>dCTP</a:t>
            </a:r>
            <a:r>
              <a:rPr lang="en-US" dirty="0" smtClean="0"/>
              <a:t>, </a:t>
            </a:r>
            <a:r>
              <a:rPr lang="en-US" dirty="0" err="1" smtClean="0"/>
              <a:t>dGTP</a:t>
            </a:r>
            <a:r>
              <a:rPr lang="en-US" dirty="0" smtClean="0"/>
              <a:t> and </a:t>
            </a:r>
            <a:r>
              <a:rPr lang="en-US" dirty="0" err="1" smtClean="0"/>
              <a:t>dTTP</a:t>
            </a:r>
            <a:r>
              <a:rPr lang="en-US" dirty="0" smtClean="0"/>
              <a:t>) In addition, a small quantity of </a:t>
            </a:r>
            <a:r>
              <a:rPr lang="en-US" dirty="0" err="1" smtClean="0"/>
              <a:t>dideoxynucleotide</a:t>
            </a:r>
            <a:endParaRPr lang="en-US" dirty="0" smtClean="0"/>
          </a:p>
          <a:p>
            <a:pPr algn="l"/>
            <a:r>
              <a:rPr lang="en-US" dirty="0" err="1" smtClean="0"/>
              <a:t>triphosphates</a:t>
            </a:r>
            <a:r>
              <a:rPr lang="en-US" dirty="0" smtClean="0"/>
              <a:t> (</a:t>
            </a:r>
            <a:r>
              <a:rPr lang="en-US" dirty="0" err="1" smtClean="0"/>
              <a:t>ddNTPs</a:t>
            </a:r>
            <a:r>
              <a:rPr lang="en-US" dirty="0" smtClean="0"/>
              <a:t>: </a:t>
            </a:r>
            <a:r>
              <a:rPr lang="en-US" dirty="0" err="1" smtClean="0"/>
              <a:t>ddATP</a:t>
            </a:r>
            <a:r>
              <a:rPr lang="en-US" dirty="0" smtClean="0"/>
              <a:t>, </a:t>
            </a:r>
            <a:r>
              <a:rPr lang="en-US" dirty="0" err="1" smtClean="0"/>
              <a:t>ddCTP</a:t>
            </a:r>
            <a:r>
              <a:rPr lang="en-US" dirty="0" smtClean="0"/>
              <a:t>, </a:t>
            </a:r>
            <a:r>
              <a:rPr lang="en-US" dirty="0" err="1" smtClean="0"/>
              <a:t>ddGTP</a:t>
            </a:r>
            <a:r>
              <a:rPr lang="en-US" dirty="0" smtClean="0"/>
              <a:t> and </a:t>
            </a:r>
            <a:r>
              <a:rPr lang="en-US" dirty="0" err="1" smtClean="0"/>
              <a:t>ddTTP</a:t>
            </a:r>
            <a:r>
              <a:rPr lang="en-US" dirty="0" smtClean="0"/>
              <a:t>) are included together in a single tube, each with a different attached fluorescent chemical label (each emitting a </a:t>
            </a:r>
          </a:p>
          <a:p>
            <a:pPr algn="l"/>
            <a:r>
              <a:rPr lang="en-US" dirty="0" smtClean="0"/>
              <a:t>different wavelength or </a:t>
            </a:r>
            <a:r>
              <a:rPr lang="en-US" dirty="0" err="1" smtClean="0"/>
              <a:t>colour</a:t>
            </a:r>
            <a:r>
              <a:rPr lang="en-US" dirty="0" smtClean="0"/>
              <a:t> of light). </a:t>
            </a:r>
          </a:p>
          <a:p>
            <a:pPr algn="l"/>
            <a:endParaRPr lang="en-US" dirty="0" smtClean="0"/>
          </a:p>
          <a:p>
            <a:pPr algn="l"/>
            <a:r>
              <a:rPr lang="en-US" dirty="0" smtClean="0"/>
              <a:t>DNA </a:t>
            </a:r>
            <a:r>
              <a:rPr lang="en-US" dirty="0" err="1" smtClean="0"/>
              <a:t>polymerisation</a:t>
            </a:r>
            <a:r>
              <a:rPr lang="en-US" dirty="0" smtClean="0"/>
              <a:t> takes place, incorporating </a:t>
            </a:r>
            <a:r>
              <a:rPr lang="en-US" dirty="0" err="1" smtClean="0"/>
              <a:t>dATP</a:t>
            </a:r>
            <a:r>
              <a:rPr lang="en-US" dirty="0" smtClean="0"/>
              <a:t>, </a:t>
            </a:r>
            <a:r>
              <a:rPr lang="en-US" dirty="0" err="1" smtClean="0"/>
              <a:t>dCTP</a:t>
            </a:r>
            <a:r>
              <a:rPr lang="en-US" dirty="0" smtClean="0"/>
              <a:t>, </a:t>
            </a:r>
            <a:r>
              <a:rPr lang="en-US" dirty="0" err="1" smtClean="0"/>
              <a:t>dGTP</a:t>
            </a:r>
            <a:r>
              <a:rPr lang="en-US" dirty="0" smtClean="0"/>
              <a:t> and </a:t>
            </a:r>
            <a:r>
              <a:rPr lang="en-US" dirty="0" err="1" smtClean="0"/>
              <a:t>dTTP</a:t>
            </a:r>
            <a:r>
              <a:rPr lang="en-US" dirty="0" smtClean="0"/>
              <a:t>, generating a new strand of DNA that is exactly complementary to the DNA template. Eventually, however, at some point, a </a:t>
            </a:r>
            <a:r>
              <a:rPr lang="en-US" dirty="0" err="1" smtClean="0"/>
              <a:t>ddNTP</a:t>
            </a:r>
            <a:r>
              <a:rPr lang="en-US" dirty="0" smtClean="0"/>
              <a:t> will be incorporated by chance instead of a </a:t>
            </a:r>
            <a:r>
              <a:rPr lang="en-US" dirty="0" err="1" smtClean="0"/>
              <a:t>dNTP</a:t>
            </a:r>
            <a:r>
              <a:rPr lang="en-US" dirty="0" smtClean="0"/>
              <a:t> substrate molecule. At this point, further elongation of that chain is halted, because a </a:t>
            </a:r>
            <a:r>
              <a:rPr lang="en-US" dirty="0" err="1" smtClean="0"/>
              <a:t>ddNTP</a:t>
            </a:r>
            <a:r>
              <a:rPr lang="en-US" dirty="0" smtClean="0"/>
              <a:t> lacks the 3 ′ - OH group on the </a:t>
            </a:r>
            <a:r>
              <a:rPr lang="en-US" dirty="0" err="1" smtClean="0"/>
              <a:t>deoxyribose</a:t>
            </a:r>
            <a:r>
              <a:rPr lang="en-US" dirty="0" smtClean="0"/>
              <a:t> sugar that is necessary for the addition of the next nucleotide</a:t>
            </a:r>
            <a:endParaRPr lang="en-A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71472" y="1428736"/>
            <a:ext cx="8072494" cy="3139321"/>
          </a:xfrm>
          <a:prstGeom prst="rect">
            <a:avLst/>
          </a:prstGeom>
        </p:spPr>
        <p:txBody>
          <a:bodyPr wrap="square">
            <a:spAutoFit/>
          </a:bodyPr>
          <a:lstStyle/>
          <a:p>
            <a:pPr algn="l"/>
            <a:r>
              <a:rPr lang="en-US" dirty="0" smtClean="0"/>
              <a:t>The result is a series (all present together within a single tube) of partially completed product chains each with a particular fluorescent </a:t>
            </a:r>
            <a:r>
              <a:rPr lang="en-US" dirty="0" err="1" smtClean="0"/>
              <a:t>ddNTP</a:t>
            </a:r>
            <a:r>
              <a:rPr lang="en-US" dirty="0" smtClean="0"/>
              <a:t> at its 3 ′ end. </a:t>
            </a:r>
          </a:p>
          <a:p>
            <a:pPr algn="l"/>
            <a:endParaRPr lang="en-US" dirty="0" smtClean="0"/>
          </a:p>
          <a:p>
            <a:pPr algn="l"/>
            <a:r>
              <a:rPr lang="en-US" dirty="0" smtClean="0"/>
              <a:t>Subsequently, in an automated sequencer machine, these product molecules can be separated on the basis of length by gel electrophoresis (in a very long capillary tube) and then electronically detected and </a:t>
            </a:r>
            <a:r>
              <a:rPr lang="en-US" dirty="0" err="1" smtClean="0"/>
              <a:t>identifed</a:t>
            </a:r>
            <a:r>
              <a:rPr lang="en-US" dirty="0" smtClean="0"/>
              <a:t> (by the wavelength of the emitted fluorescence, upon excitation by a laser) as they migrate through the gel</a:t>
            </a:r>
          </a:p>
          <a:p>
            <a:pPr algn="l"/>
            <a:endParaRPr lang="en-US" dirty="0" smtClean="0"/>
          </a:p>
          <a:p>
            <a:pPr algn="l"/>
            <a:r>
              <a:rPr lang="en-US" dirty="0" smtClean="0"/>
              <a:t>The order in which the four fluorescent labels are detected (corresponding to the sequence of the four different nucleotides in the DNA being </a:t>
            </a:r>
            <a:r>
              <a:rPr lang="en-US" dirty="0" err="1" smtClean="0"/>
              <a:t>analysed</a:t>
            </a:r>
            <a:r>
              <a:rPr lang="en-US" dirty="0" smtClean="0"/>
              <a:t>) can then be </a:t>
            </a:r>
            <a:r>
              <a:rPr lang="en-US" dirty="0" err="1" smtClean="0"/>
              <a:t>visualised</a:t>
            </a:r>
            <a:r>
              <a:rPr lang="en-US" dirty="0" smtClean="0"/>
              <a:t> and recorded using appropriate software. </a:t>
            </a:r>
            <a:endParaRPr lang="en-AE" dirty="0"/>
          </a:p>
        </p:txBody>
      </p:sp>
      <p:sp>
        <p:nvSpPr>
          <p:cNvPr id="3" name="عنوان 4"/>
          <p:cNvSpPr txBox="1">
            <a:spLocks/>
          </p:cNvSpPr>
          <p:nvPr/>
        </p:nvSpPr>
        <p:spPr>
          <a:xfrm>
            <a:off x="500034" y="0"/>
            <a:ext cx="8229600" cy="642918"/>
          </a:xfrm>
          <a:prstGeom prst="rect">
            <a:avLst/>
          </a:prstGeom>
        </p:spPr>
        <p:txBody>
          <a:bodyPr>
            <a:normAutofit/>
          </a:bodyPr>
          <a:lstStyle/>
          <a:p>
            <a:pPr algn="ctr">
              <a:spcBef>
                <a:spcPct val="0"/>
              </a:spcBef>
              <a:defRPr/>
            </a:pPr>
            <a:r>
              <a:rPr lang="en-US" sz="3600" dirty="0" smtClean="0">
                <a:latin typeface="+mj-lt"/>
                <a:ea typeface="+mj-ea"/>
                <a:cs typeface="+mj-cs"/>
              </a:rPr>
              <a:t>Mutation detection</a:t>
            </a:r>
          </a:p>
          <a:p>
            <a:pPr algn="ctr">
              <a:spcBef>
                <a:spcPct val="0"/>
              </a:spcBef>
              <a:defRPr/>
            </a:pPr>
            <a:endParaRPr kumimoji="0" lang="en-AE"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مستطيل 3"/>
          <p:cNvSpPr/>
          <p:nvPr/>
        </p:nvSpPr>
        <p:spPr>
          <a:xfrm>
            <a:off x="428596" y="714356"/>
            <a:ext cx="2913875" cy="369332"/>
          </a:xfrm>
          <a:prstGeom prst="rect">
            <a:avLst/>
          </a:prstGeom>
        </p:spPr>
        <p:txBody>
          <a:bodyPr wrap="none">
            <a:spAutoFit/>
          </a:bodyPr>
          <a:lstStyle/>
          <a:p>
            <a:r>
              <a:rPr lang="en-US" b="1" dirty="0" smtClean="0"/>
              <a:t>Sanger (</a:t>
            </a:r>
            <a:r>
              <a:rPr lang="en-US" b="1" dirty="0" err="1" smtClean="0"/>
              <a:t>dideoxy</a:t>
            </a:r>
            <a:r>
              <a:rPr lang="en-US" b="1" dirty="0" smtClean="0"/>
              <a:t>) sequencing</a:t>
            </a:r>
            <a:endParaRPr lang="en-A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604963" y="690563"/>
            <a:ext cx="5934075" cy="54768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2"/>
          <a:srcRect/>
          <a:stretch>
            <a:fillRect/>
          </a:stretch>
        </p:blipFill>
        <p:spPr bwMode="auto">
          <a:xfrm>
            <a:off x="1604963" y="690563"/>
            <a:ext cx="5934075" cy="54768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sanger-sequencing-schematic.jpg"/>
          <p:cNvPicPr>
            <a:picLocks noChangeAspect="1"/>
          </p:cNvPicPr>
          <p:nvPr/>
        </p:nvPicPr>
        <p:blipFill>
          <a:blip r:embed="rId2"/>
          <a:stretch>
            <a:fillRect/>
          </a:stretch>
        </p:blipFill>
        <p:spPr>
          <a:xfrm>
            <a:off x="142844" y="357166"/>
            <a:ext cx="8752354" cy="54292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85786" y="571480"/>
            <a:ext cx="7858180" cy="550072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42910" y="1142984"/>
            <a:ext cx="8001056" cy="3693319"/>
          </a:xfrm>
          <a:prstGeom prst="rect">
            <a:avLst/>
          </a:prstGeom>
        </p:spPr>
        <p:txBody>
          <a:bodyPr wrap="square">
            <a:spAutoFit/>
          </a:bodyPr>
          <a:lstStyle/>
          <a:p>
            <a:pPr algn="l"/>
            <a:r>
              <a:rPr lang="en-US" dirty="0" smtClean="0">
                <a:latin typeface="Arial" pitchFamily="34" charset="0"/>
                <a:cs typeface="Arial" pitchFamily="34" charset="0"/>
              </a:rPr>
              <a:t>Medical genetics utilizes a wide range of DNA analysis techniques for both</a:t>
            </a:r>
          </a:p>
          <a:p>
            <a:pPr algn="l"/>
            <a:r>
              <a:rPr lang="en-US" dirty="0" smtClean="0">
                <a:latin typeface="Arial" pitchFamily="34" charset="0"/>
                <a:cs typeface="Arial" pitchFamily="34" charset="0"/>
              </a:rPr>
              <a:t>clinical practice and research</a:t>
            </a:r>
          </a:p>
          <a:p>
            <a:pPr algn="l"/>
            <a:endParaRPr lang="en-US" dirty="0" smtClean="0">
              <a:latin typeface="Arial" pitchFamily="34" charset="0"/>
              <a:cs typeface="Arial" pitchFamily="34" charset="0"/>
            </a:endParaRPr>
          </a:p>
          <a:p>
            <a:pPr algn="l"/>
            <a:r>
              <a:rPr lang="en-US" dirty="0" smtClean="0">
                <a:latin typeface="Arial" pitchFamily="34" charset="0"/>
                <a:cs typeface="Arial" pitchFamily="34" charset="0"/>
              </a:rPr>
              <a:t>These techniques generally start with DNA from an affected family member, which can be extracted from any nucleated cells</a:t>
            </a:r>
          </a:p>
          <a:p>
            <a:pPr algn="l"/>
            <a:endParaRPr lang="en-US" dirty="0" smtClean="0">
              <a:latin typeface="Arial" pitchFamily="34" charset="0"/>
              <a:cs typeface="Arial" pitchFamily="34" charset="0"/>
            </a:endParaRPr>
          </a:p>
          <a:p>
            <a:pPr algn="l"/>
            <a:r>
              <a:rPr lang="en-US" dirty="0" smtClean="0">
                <a:latin typeface="Arial" pitchFamily="34" charset="0"/>
                <a:cs typeface="Arial" pitchFamily="34" charset="0"/>
              </a:rPr>
              <a:t>The lymphocytes from a 10 ml </a:t>
            </a:r>
            <a:r>
              <a:rPr lang="en-US" dirty="0" err="1" smtClean="0">
                <a:latin typeface="Arial" pitchFamily="34" charset="0"/>
                <a:cs typeface="Arial" pitchFamily="34" charset="0"/>
              </a:rPr>
              <a:t>anticoagulated</a:t>
            </a:r>
            <a:r>
              <a:rPr lang="en-US" dirty="0" smtClean="0">
                <a:latin typeface="Arial" pitchFamily="34" charset="0"/>
                <a:cs typeface="Arial" pitchFamily="34" charset="0"/>
              </a:rPr>
              <a:t> venous blood sample yield </a:t>
            </a:r>
          </a:p>
          <a:p>
            <a:pPr algn="l"/>
            <a:r>
              <a:rPr lang="en-US" dirty="0" smtClean="0">
                <a:latin typeface="Arial" pitchFamily="34" charset="0"/>
                <a:cs typeface="Arial" pitchFamily="34" charset="0"/>
              </a:rPr>
              <a:t>about 200–300 μ g of DNA, which is sufficient for multiple DNA analyses.</a:t>
            </a:r>
          </a:p>
          <a:p>
            <a:pPr algn="l"/>
            <a:endParaRPr lang="en-US" dirty="0" smtClean="0">
              <a:latin typeface="Arial" pitchFamily="34" charset="0"/>
              <a:cs typeface="Arial" pitchFamily="34" charset="0"/>
            </a:endParaRPr>
          </a:p>
          <a:p>
            <a:pPr algn="l"/>
            <a:r>
              <a:rPr lang="en-US" dirty="0" smtClean="0">
                <a:latin typeface="Arial" pitchFamily="34" charset="0"/>
                <a:cs typeface="Arial" pitchFamily="34" charset="0"/>
              </a:rPr>
              <a:t>The most widely used basic techniques for DNA analysis in the diagnostic laboratory include the polymerase chain reaction (PCR) and its adaptations, automated DNA sequencing and array comparative genomic </a:t>
            </a:r>
            <a:r>
              <a:rPr lang="en-US" dirty="0" err="1" smtClean="0">
                <a:latin typeface="Arial" pitchFamily="34" charset="0"/>
                <a:cs typeface="Arial" pitchFamily="34" charset="0"/>
              </a:rPr>
              <a:t>hybridisation</a:t>
            </a:r>
            <a:r>
              <a:rPr lang="en-US" dirty="0" smtClean="0">
                <a:latin typeface="Arial" pitchFamily="34" charset="0"/>
                <a:cs typeface="Arial" pitchFamily="34" charset="0"/>
              </a:rPr>
              <a:t> (</a:t>
            </a:r>
            <a:r>
              <a:rPr lang="en-US" dirty="0" err="1" smtClean="0">
                <a:latin typeface="Arial" pitchFamily="34" charset="0"/>
                <a:cs typeface="Arial" pitchFamily="34" charset="0"/>
              </a:rPr>
              <a:t>aCGH</a:t>
            </a:r>
            <a:r>
              <a:rPr lang="en-US" dirty="0" smtClean="0">
                <a:latin typeface="Arial" pitchFamily="34" charset="0"/>
                <a:cs typeface="Arial" pitchFamily="34" charset="0"/>
              </a:rPr>
              <a:t>)</a:t>
            </a:r>
            <a:endParaRPr lang="en-AE" dirty="0">
              <a:latin typeface="Arial" pitchFamily="34" charset="0"/>
              <a:cs typeface="Arial" pitchFamily="34" charset="0"/>
            </a:endParaRPr>
          </a:p>
        </p:txBody>
      </p:sp>
      <p:sp>
        <p:nvSpPr>
          <p:cNvPr id="5" name="عنوان 4"/>
          <p:cNvSpPr>
            <a:spLocks noGrp="1"/>
          </p:cNvSpPr>
          <p:nvPr>
            <p:ph type="title"/>
          </p:nvPr>
        </p:nvSpPr>
        <p:spPr>
          <a:xfrm>
            <a:off x="500034" y="0"/>
            <a:ext cx="8229600" cy="857232"/>
          </a:xfrm>
        </p:spPr>
        <p:txBody>
          <a:bodyPr>
            <a:normAutofit/>
          </a:bodyPr>
          <a:lstStyle/>
          <a:p>
            <a:r>
              <a:rPr lang="en-US" sz="3600" dirty="0" smtClean="0"/>
              <a:t>Human Genetics and DNA analysis</a:t>
            </a:r>
            <a:endParaRPr lang="en-AE"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85720" y="142852"/>
            <a:ext cx="8501122" cy="657229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4"/>
          <p:cNvSpPr txBox="1">
            <a:spLocks/>
          </p:cNvSpPr>
          <p:nvPr/>
        </p:nvSpPr>
        <p:spPr>
          <a:xfrm>
            <a:off x="500034" y="0"/>
            <a:ext cx="8229600" cy="857232"/>
          </a:xfrm>
          <a:prstGeom prst="rect">
            <a:avLst/>
          </a:prstGeom>
        </p:spPr>
        <p:txBody>
          <a:bodyP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Basic</a:t>
            </a:r>
            <a:r>
              <a:rPr kumimoji="0" lang="en-US" sz="3600" b="0" i="0" u="none" strike="noStrike" kern="1200" cap="none" spc="0" normalizeH="0" noProof="0" dirty="0" smtClean="0">
                <a:ln>
                  <a:noFill/>
                </a:ln>
                <a:solidFill>
                  <a:schemeClr val="tx1"/>
                </a:solidFill>
                <a:effectLst/>
                <a:uLnTx/>
                <a:uFillTx/>
                <a:latin typeface="+mj-lt"/>
                <a:ea typeface="+mj-ea"/>
                <a:cs typeface="+mj-cs"/>
              </a:rPr>
              <a:t> Methods</a:t>
            </a:r>
            <a:endParaRPr kumimoji="0" lang="en-AE"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مستطيل 3"/>
          <p:cNvSpPr/>
          <p:nvPr/>
        </p:nvSpPr>
        <p:spPr>
          <a:xfrm>
            <a:off x="357158" y="857232"/>
            <a:ext cx="2699649" cy="369332"/>
          </a:xfrm>
          <a:prstGeom prst="rect">
            <a:avLst/>
          </a:prstGeom>
        </p:spPr>
        <p:txBody>
          <a:bodyPr wrap="none">
            <a:spAutoFit/>
          </a:bodyPr>
          <a:lstStyle/>
          <a:p>
            <a:r>
              <a:rPr lang="en-US" b="1" dirty="0" smtClean="0"/>
              <a:t>Polymerase chain reaction</a:t>
            </a:r>
            <a:endParaRPr lang="en-AE" dirty="0"/>
          </a:p>
        </p:txBody>
      </p:sp>
      <p:sp>
        <p:nvSpPr>
          <p:cNvPr id="5" name="مستطيل 4"/>
          <p:cNvSpPr/>
          <p:nvPr/>
        </p:nvSpPr>
        <p:spPr>
          <a:xfrm>
            <a:off x="428596" y="1379577"/>
            <a:ext cx="8501122" cy="4832092"/>
          </a:xfrm>
          <a:prstGeom prst="rect">
            <a:avLst/>
          </a:prstGeom>
          <a:ln>
            <a:solidFill>
              <a:schemeClr val="accent1"/>
            </a:solidFill>
          </a:ln>
        </p:spPr>
        <p:txBody>
          <a:bodyPr wrap="square">
            <a:spAutoFit/>
          </a:bodyPr>
          <a:lstStyle/>
          <a:p>
            <a:pPr algn="l"/>
            <a:r>
              <a:rPr lang="en-US" sz="1400" u="sng" dirty="0" smtClean="0">
                <a:latin typeface="Arial" pitchFamily="34" charset="0"/>
                <a:cs typeface="Arial" pitchFamily="34" charset="0"/>
              </a:rPr>
              <a:t>DNA amplification </a:t>
            </a:r>
          </a:p>
          <a:p>
            <a:pPr algn="l"/>
            <a:endParaRPr lang="en-US" sz="1400" dirty="0" smtClean="0">
              <a:latin typeface="Arial" pitchFamily="34" charset="0"/>
              <a:cs typeface="Arial" pitchFamily="34" charset="0"/>
            </a:endParaRPr>
          </a:p>
          <a:p>
            <a:pPr algn="l"/>
            <a:r>
              <a:rPr lang="en-US" sz="1400" dirty="0" smtClean="0">
                <a:latin typeface="Arial" pitchFamily="34" charset="0"/>
                <a:cs typeface="Arial" pitchFamily="34" charset="0"/>
              </a:rPr>
              <a:t>PCR permits the production of enormous numbers of copies of a specific DNA sequence (i.e. DNA </a:t>
            </a:r>
          </a:p>
          <a:p>
            <a:pPr algn="l"/>
            <a:r>
              <a:rPr lang="en-US" sz="1400" dirty="0" smtClean="0">
                <a:latin typeface="Arial" pitchFamily="34" charset="0"/>
                <a:cs typeface="Arial" pitchFamily="34" charset="0"/>
              </a:rPr>
              <a:t>amplification), starting with minute quantities (50 </a:t>
            </a:r>
            <a:r>
              <a:rPr lang="en-US" sz="1400" dirty="0" err="1" smtClean="0">
                <a:latin typeface="Arial" pitchFamily="34" charset="0"/>
                <a:cs typeface="Arial" pitchFamily="34" charset="0"/>
              </a:rPr>
              <a:t>ng</a:t>
            </a:r>
            <a:r>
              <a:rPr lang="en-US" sz="1400" dirty="0" smtClean="0">
                <a:latin typeface="Arial" pitchFamily="34" charset="0"/>
                <a:cs typeface="Arial" pitchFamily="34" charset="0"/>
              </a:rPr>
              <a:t> or less) of the initial target DNA.</a:t>
            </a:r>
          </a:p>
          <a:p>
            <a:pPr algn="l"/>
            <a:endParaRPr lang="en-US" sz="1400" dirty="0" smtClean="0">
              <a:latin typeface="Arial" pitchFamily="34" charset="0"/>
              <a:cs typeface="Arial" pitchFamily="34" charset="0"/>
            </a:endParaRPr>
          </a:p>
          <a:p>
            <a:pPr algn="l"/>
            <a:r>
              <a:rPr lang="en-US" sz="1400" dirty="0" smtClean="0">
                <a:latin typeface="Arial" pitchFamily="34" charset="0"/>
                <a:cs typeface="Arial" pitchFamily="34" charset="0"/>
              </a:rPr>
              <a:t>Two </a:t>
            </a:r>
            <a:r>
              <a:rPr lang="en-US" sz="1400" dirty="0" err="1" smtClean="0">
                <a:latin typeface="Arial" pitchFamily="34" charset="0"/>
                <a:cs typeface="Arial" pitchFamily="34" charset="0"/>
              </a:rPr>
              <a:t>oligonucleotide</a:t>
            </a:r>
            <a:r>
              <a:rPr lang="en-US" sz="1400" dirty="0" smtClean="0">
                <a:latin typeface="Arial" pitchFamily="34" charset="0"/>
                <a:cs typeface="Arial" pitchFamily="34" charset="0"/>
              </a:rPr>
              <a:t> primers are required, which are designed to be complementary to the flanking sequences of the target segment  of DNA that is to be amplified (which is commonly up to 1 kb</a:t>
            </a:r>
          </a:p>
          <a:p>
            <a:pPr algn="l"/>
            <a:r>
              <a:rPr lang="en-US" sz="1400" dirty="0" smtClean="0">
                <a:latin typeface="Arial" pitchFamily="34" charset="0"/>
                <a:cs typeface="Arial" pitchFamily="34" charset="0"/>
              </a:rPr>
              <a:t>in length, occasionally up to 10 kb)</a:t>
            </a:r>
          </a:p>
          <a:p>
            <a:pPr algn="l"/>
            <a:endParaRPr lang="en-US" sz="1400" dirty="0" smtClean="0">
              <a:latin typeface="Arial" pitchFamily="34" charset="0"/>
              <a:cs typeface="Arial" pitchFamily="34" charset="0"/>
            </a:endParaRPr>
          </a:p>
          <a:p>
            <a:pPr algn="l"/>
            <a:r>
              <a:rPr lang="en-US" sz="1400" dirty="0" smtClean="0">
                <a:latin typeface="Arial" pitchFamily="34" charset="0"/>
                <a:cs typeface="Arial" pitchFamily="34" charset="0"/>
              </a:rPr>
              <a:t>Each cycle consists of three steps: </a:t>
            </a:r>
            <a:r>
              <a:rPr lang="en-US" sz="1400" u="sng" dirty="0" smtClean="0">
                <a:latin typeface="Arial" pitchFamily="34" charset="0"/>
                <a:cs typeface="Arial" pitchFamily="34" charset="0"/>
              </a:rPr>
              <a:t>heat </a:t>
            </a:r>
            <a:r>
              <a:rPr lang="en-US" sz="1400" u="sng" dirty="0" err="1" smtClean="0">
                <a:latin typeface="Arial" pitchFamily="34" charset="0"/>
                <a:cs typeface="Arial" pitchFamily="34" charset="0"/>
              </a:rPr>
              <a:t>denaturation</a:t>
            </a:r>
            <a:r>
              <a:rPr lang="en-US" sz="1400" u="sng" dirty="0" smtClean="0">
                <a:latin typeface="Arial" pitchFamily="34" charset="0"/>
                <a:cs typeface="Arial" pitchFamily="34" charset="0"/>
              </a:rPr>
              <a:t> </a:t>
            </a:r>
            <a:r>
              <a:rPr lang="en-US" sz="1400" dirty="0" smtClean="0">
                <a:latin typeface="Arial" pitchFamily="34" charset="0"/>
                <a:cs typeface="Arial" pitchFamily="34" charset="0"/>
              </a:rPr>
              <a:t>(i.e. rendering the DNA  single stranded), </a:t>
            </a:r>
            <a:r>
              <a:rPr lang="en-US" sz="1400" u="sng" dirty="0" smtClean="0">
                <a:latin typeface="Arial" pitchFamily="34" charset="0"/>
                <a:cs typeface="Arial" pitchFamily="34" charset="0"/>
              </a:rPr>
              <a:t>primer annealing</a:t>
            </a:r>
            <a:r>
              <a:rPr lang="en-US" sz="1400" dirty="0" smtClean="0">
                <a:latin typeface="Arial" pitchFamily="34" charset="0"/>
                <a:cs typeface="Arial" pitchFamily="34" charset="0"/>
              </a:rPr>
              <a:t> and </a:t>
            </a:r>
            <a:r>
              <a:rPr lang="en-US" sz="1400" u="sng" dirty="0" smtClean="0">
                <a:latin typeface="Arial" pitchFamily="34" charset="0"/>
                <a:cs typeface="Arial" pitchFamily="34" charset="0"/>
              </a:rPr>
              <a:t>strand elongation</a:t>
            </a:r>
            <a:r>
              <a:rPr lang="en-US" sz="1400" dirty="0" smtClean="0">
                <a:latin typeface="Arial" pitchFamily="34" charset="0"/>
                <a:cs typeface="Arial" pitchFamily="34" charset="0"/>
              </a:rPr>
              <a:t>.</a:t>
            </a:r>
          </a:p>
          <a:p>
            <a:pPr algn="l"/>
            <a:endParaRPr lang="en-US" sz="1400" dirty="0" smtClean="0">
              <a:latin typeface="Arial" pitchFamily="34" charset="0"/>
              <a:cs typeface="Arial" pitchFamily="34" charset="0"/>
            </a:endParaRPr>
          </a:p>
          <a:p>
            <a:pPr algn="l"/>
            <a:r>
              <a:rPr lang="en-US" sz="1400" dirty="0" smtClean="0">
                <a:latin typeface="Arial" pitchFamily="34" charset="0"/>
                <a:cs typeface="Arial" pitchFamily="34" charset="0"/>
              </a:rPr>
              <a:t>After 25 – 35 cycles (which takes 2 – 3 h in an automated procedure), the target DNA will, in theory, have been amplified 2^ 25 (or 3 × 10 7 ) to 2^35 (or 3 × 10 10 ) fold and the corresponding product will </a:t>
            </a:r>
          </a:p>
          <a:p>
            <a:pPr algn="l"/>
            <a:r>
              <a:rPr lang="en-US" sz="1400" dirty="0" smtClean="0">
                <a:latin typeface="Arial" pitchFamily="34" charset="0"/>
                <a:cs typeface="Arial" pitchFamily="34" charset="0"/>
              </a:rPr>
              <a:t>constitute the bulk of all DNA present.</a:t>
            </a:r>
          </a:p>
          <a:p>
            <a:pPr algn="l"/>
            <a:endParaRPr lang="en-US" sz="1400" dirty="0" smtClean="0">
              <a:latin typeface="Arial" pitchFamily="34" charset="0"/>
              <a:cs typeface="Arial" pitchFamily="34" charset="0"/>
            </a:endParaRPr>
          </a:p>
          <a:p>
            <a:pPr algn="l"/>
            <a:r>
              <a:rPr lang="en-US" sz="1400" dirty="0" smtClean="0">
                <a:latin typeface="Arial" pitchFamily="34" charset="0"/>
                <a:cs typeface="Arial" pitchFamily="34" charset="0"/>
              </a:rPr>
              <a:t>The DNA amplification product can then be checked by direct visualization under ultraviolet (UV) light following gel electrophoresis and staining with a DNA stain such as </a:t>
            </a:r>
            <a:r>
              <a:rPr lang="en-US" sz="1400" dirty="0" err="1" smtClean="0">
                <a:latin typeface="Arial" pitchFamily="34" charset="0"/>
                <a:cs typeface="Arial" pitchFamily="34" charset="0"/>
              </a:rPr>
              <a:t>ethidium</a:t>
            </a:r>
            <a:r>
              <a:rPr lang="en-US" sz="1400" dirty="0" smtClean="0">
                <a:latin typeface="Arial" pitchFamily="34" charset="0"/>
                <a:cs typeface="Arial" pitchFamily="34" charset="0"/>
              </a:rPr>
              <a:t> bromide (or a less mutagenic </a:t>
            </a:r>
          </a:p>
          <a:p>
            <a:pPr algn="l"/>
            <a:r>
              <a:rPr lang="en-US" sz="1400" dirty="0" smtClean="0">
                <a:latin typeface="Arial" pitchFamily="34" charset="0"/>
                <a:cs typeface="Arial" pitchFamily="34" charset="0"/>
              </a:rPr>
              <a:t>compound such as SYBR Safe).</a:t>
            </a:r>
          </a:p>
          <a:p>
            <a:pPr algn="l"/>
            <a:endParaRPr lang="en-US" sz="1400" dirty="0" smtClean="0">
              <a:latin typeface="Arial" pitchFamily="34" charset="0"/>
              <a:cs typeface="Arial" pitchFamily="34" charset="0"/>
            </a:endParaRPr>
          </a:p>
          <a:p>
            <a:pPr algn="l"/>
            <a:r>
              <a:rPr lang="en-US" sz="1400" u="sng" dirty="0" smtClean="0">
                <a:latin typeface="Arial" pitchFamily="34" charset="0"/>
                <a:cs typeface="Arial" pitchFamily="34" charset="0"/>
              </a:rPr>
              <a:t>Commonly, to detect small changes such as nucleotide substitutions and small insertions or deletions, the DNA product will be sequenced by an automatic sequencing strategy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7158" y="1500174"/>
            <a:ext cx="8429652" cy="2062103"/>
          </a:xfrm>
          <a:prstGeom prst="rect">
            <a:avLst/>
          </a:prstGeom>
          <a:ln>
            <a:solidFill>
              <a:schemeClr val="accent1"/>
            </a:solidFill>
          </a:ln>
        </p:spPr>
        <p:txBody>
          <a:bodyPr wrap="square">
            <a:spAutoFit/>
          </a:bodyPr>
          <a:lstStyle/>
          <a:p>
            <a:pPr algn="l"/>
            <a:r>
              <a:rPr lang="en-US" sz="1600" u="sng" dirty="0" smtClean="0">
                <a:latin typeface="AGaramondPro-Regular"/>
              </a:rPr>
              <a:t>Alternatively, in order to detect a specific sequence change, the DNA can be subjected to an appropriate restriction enzyme digest and the resulting fragments </a:t>
            </a:r>
          </a:p>
          <a:p>
            <a:pPr algn="l"/>
            <a:r>
              <a:rPr lang="en-US" sz="1600" u="sng" dirty="0" smtClean="0">
                <a:latin typeface="AGaramondPro-Regular"/>
              </a:rPr>
              <a:t>separated and </a:t>
            </a:r>
            <a:r>
              <a:rPr lang="en-US" sz="1600" u="sng" dirty="0" err="1" smtClean="0">
                <a:latin typeface="AGaramondPro-Regular"/>
              </a:rPr>
              <a:t>visualised</a:t>
            </a:r>
            <a:r>
              <a:rPr lang="en-US" sz="1600" u="sng" dirty="0" smtClean="0">
                <a:latin typeface="AGaramondPro-Regular"/>
              </a:rPr>
              <a:t> by gel electrophoresis and DNA staining.</a:t>
            </a:r>
          </a:p>
          <a:p>
            <a:pPr algn="l"/>
            <a:endParaRPr lang="en-US" sz="1600" dirty="0" smtClean="0">
              <a:latin typeface="AGaramondPro-Regular"/>
            </a:endParaRPr>
          </a:p>
          <a:p>
            <a:pPr algn="l"/>
            <a:endParaRPr lang="en-US" sz="1600" dirty="0" smtClean="0">
              <a:latin typeface="AGaramondPro-Regular"/>
            </a:endParaRPr>
          </a:p>
          <a:p>
            <a:pPr algn="l"/>
            <a:r>
              <a:rPr lang="en-US" sz="1600" dirty="0" smtClean="0">
                <a:latin typeface="AGaramondPro-Regular"/>
              </a:rPr>
              <a:t>The adaptations of PCR include </a:t>
            </a:r>
            <a:r>
              <a:rPr lang="en-US" sz="1600" u="sng" dirty="0" smtClean="0">
                <a:latin typeface="AGaramondPro-Regular"/>
              </a:rPr>
              <a:t>quantitative fluorescent-PCR (QF - PCR)</a:t>
            </a:r>
            <a:r>
              <a:rPr lang="en-US" sz="1600" dirty="0" smtClean="0">
                <a:latin typeface="AGaramondPro-Regular"/>
              </a:rPr>
              <a:t>, </a:t>
            </a:r>
            <a:r>
              <a:rPr lang="en-US" sz="1600" u="sng" dirty="0" smtClean="0">
                <a:latin typeface="AGaramondPro-Regular"/>
              </a:rPr>
              <a:t>allele - specific PCR such as in the amplification-refractory mutation system (ARMS), triplet repeat – primed PCR and multiplex ligation - dependent probe amplification (MLPA)</a:t>
            </a:r>
            <a:r>
              <a:rPr lang="en-US" sz="1600" dirty="0" smtClean="0">
                <a:latin typeface="AGaramondPro-Regular"/>
              </a:rPr>
              <a:t> </a:t>
            </a:r>
            <a:endParaRPr lang="en-AE" sz="1600" dirty="0"/>
          </a:p>
        </p:txBody>
      </p:sp>
      <p:sp>
        <p:nvSpPr>
          <p:cNvPr id="3" name="عنوان 4"/>
          <p:cNvSpPr txBox="1">
            <a:spLocks/>
          </p:cNvSpPr>
          <p:nvPr/>
        </p:nvSpPr>
        <p:spPr>
          <a:xfrm>
            <a:off x="500034" y="0"/>
            <a:ext cx="8229600" cy="857232"/>
          </a:xfrm>
          <a:prstGeom prst="rect">
            <a:avLst/>
          </a:prstGeom>
        </p:spPr>
        <p:txBody>
          <a:bodyP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Basic</a:t>
            </a:r>
            <a:r>
              <a:rPr kumimoji="0" lang="en-US" sz="3600" b="0" i="0" u="none" strike="noStrike" kern="1200" cap="none" spc="0" normalizeH="0" noProof="0" dirty="0" smtClean="0">
                <a:ln>
                  <a:noFill/>
                </a:ln>
                <a:solidFill>
                  <a:schemeClr val="tx1"/>
                </a:solidFill>
                <a:effectLst/>
                <a:uLnTx/>
                <a:uFillTx/>
                <a:latin typeface="+mj-lt"/>
                <a:ea typeface="+mj-ea"/>
                <a:cs typeface="+mj-cs"/>
              </a:rPr>
              <a:t> Methods</a:t>
            </a:r>
            <a:endParaRPr kumimoji="0" lang="en-AE"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مستطيل 3"/>
          <p:cNvSpPr/>
          <p:nvPr/>
        </p:nvSpPr>
        <p:spPr>
          <a:xfrm>
            <a:off x="357158" y="857232"/>
            <a:ext cx="2699649" cy="369332"/>
          </a:xfrm>
          <a:prstGeom prst="rect">
            <a:avLst/>
          </a:prstGeom>
        </p:spPr>
        <p:txBody>
          <a:bodyPr wrap="none">
            <a:spAutoFit/>
          </a:bodyPr>
          <a:lstStyle/>
          <a:p>
            <a:r>
              <a:rPr lang="en-US" b="1" dirty="0" smtClean="0"/>
              <a:t>Polymerase chain reaction</a:t>
            </a:r>
            <a:endParaRPr lang="en-A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dn.britannica.com/77/22477-050-16EFB7B3/process-polymerase-chain-reaction.jpg"/>
          <p:cNvPicPr>
            <a:picLocks noChangeAspect="1" noChangeArrowheads="1"/>
          </p:cNvPicPr>
          <p:nvPr/>
        </p:nvPicPr>
        <p:blipFill>
          <a:blip r:embed="rId2"/>
          <a:srcRect/>
          <a:stretch>
            <a:fillRect/>
          </a:stretch>
        </p:blipFill>
        <p:spPr bwMode="auto">
          <a:xfrm>
            <a:off x="285720" y="714356"/>
            <a:ext cx="8535404" cy="5286412"/>
          </a:xfrm>
          <a:prstGeom prst="rect">
            <a:avLst/>
          </a:prstGeom>
          <a:noFill/>
        </p:spPr>
      </p:pic>
      <p:sp>
        <p:nvSpPr>
          <p:cNvPr id="3" name="مستطيل 2"/>
          <p:cNvSpPr/>
          <p:nvPr/>
        </p:nvSpPr>
        <p:spPr>
          <a:xfrm>
            <a:off x="285720" y="214290"/>
            <a:ext cx="2699649" cy="369332"/>
          </a:xfrm>
          <a:prstGeom prst="rect">
            <a:avLst/>
          </a:prstGeom>
        </p:spPr>
        <p:txBody>
          <a:bodyPr wrap="none">
            <a:spAutoFit/>
          </a:bodyPr>
          <a:lstStyle/>
          <a:p>
            <a:r>
              <a:rPr lang="en-US" b="1" dirty="0" smtClean="0"/>
              <a:t>Polymerase chain reaction</a:t>
            </a:r>
            <a:endParaRPr lang="en-A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37080.jpg"/>
          <p:cNvPicPr>
            <a:picLocks noChangeAspect="1"/>
          </p:cNvPicPr>
          <p:nvPr/>
        </p:nvPicPr>
        <p:blipFill>
          <a:blip r:embed="rId2"/>
          <a:stretch>
            <a:fillRect/>
          </a:stretch>
        </p:blipFill>
        <p:spPr>
          <a:xfrm>
            <a:off x="1238250" y="95250"/>
            <a:ext cx="6667500" cy="6667500"/>
          </a:xfrm>
          <a:prstGeom prst="rect">
            <a:avLst/>
          </a:prstGeom>
        </p:spPr>
      </p:pic>
      <p:sp>
        <p:nvSpPr>
          <p:cNvPr id="3" name="مربع نص 2"/>
          <p:cNvSpPr txBox="1"/>
          <p:nvPr/>
        </p:nvSpPr>
        <p:spPr>
          <a:xfrm>
            <a:off x="857224" y="642918"/>
            <a:ext cx="1465722" cy="369332"/>
          </a:xfrm>
          <a:prstGeom prst="rect">
            <a:avLst/>
          </a:prstGeom>
          <a:noFill/>
        </p:spPr>
        <p:txBody>
          <a:bodyPr wrap="none" rtlCol="0">
            <a:spAutoFit/>
          </a:bodyPr>
          <a:lstStyle/>
          <a:p>
            <a:r>
              <a:rPr lang="en-US" dirty="0" err="1" smtClean="0"/>
              <a:t>Thermocycler</a:t>
            </a:r>
            <a:endParaRPr lang="en-A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cls-genomics-gel-documentation-gd-1000-sq.jpg"/>
          <p:cNvPicPr>
            <a:picLocks noChangeAspect="1"/>
          </p:cNvPicPr>
          <p:nvPr/>
        </p:nvPicPr>
        <p:blipFill>
          <a:blip r:embed="rId2"/>
          <a:srcRect l="9639" r="6024"/>
          <a:stretch>
            <a:fillRect/>
          </a:stretch>
        </p:blipFill>
        <p:spPr>
          <a:xfrm>
            <a:off x="4504835" y="357166"/>
            <a:ext cx="4639165" cy="5500702"/>
          </a:xfrm>
          <a:prstGeom prst="rect">
            <a:avLst/>
          </a:prstGeom>
        </p:spPr>
      </p:pic>
      <p:pic>
        <p:nvPicPr>
          <p:cNvPr id="3" name="صورة 2" descr="gel-electric-field-agarose-buffer-solution-DNA.jpg"/>
          <p:cNvPicPr>
            <a:picLocks noChangeAspect="1"/>
          </p:cNvPicPr>
          <p:nvPr/>
        </p:nvPicPr>
        <p:blipFill>
          <a:blip r:embed="rId3"/>
          <a:stretch>
            <a:fillRect/>
          </a:stretch>
        </p:blipFill>
        <p:spPr>
          <a:xfrm>
            <a:off x="142844" y="1928802"/>
            <a:ext cx="4214842" cy="17787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4"/>
          <p:cNvSpPr txBox="1">
            <a:spLocks/>
          </p:cNvSpPr>
          <p:nvPr/>
        </p:nvSpPr>
        <p:spPr>
          <a:xfrm>
            <a:off x="500034" y="0"/>
            <a:ext cx="8229600" cy="857232"/>
          </a:xfrm>
          <a:prstGeom prst="rect">
            <a:avLst/>
          </a:prstGeom>
        </p:spPr>
        <p:txBody>
          <a:bodyP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Basic</a:t>
            </a:r>
            <a:r>
              <a:rPr kumimoji="0" lang="en-US" sz="3600" b="0" i="0" u="none" strike="noStrike" kern="1200" cap="none" spc="0" normalizeH="0" noProof="0" dirty="0" smtClean="0">
                <a:ln>
                  <a:noFill/>
                </a:ln>
                <a:solidFill>
                  <a:schemeClr val="tx1"/>
                </a:solidFill>
                <a:effectLst/>
                <a:uLnTx/>
                <a:uFillTx/>
                <a:latin typeface="+mj-lt"/>
                <a:ea typeface="+mj-ea"/>
                <a:cs typeface="+mj-cs"/>
              </a:rPr>
              <a:t> Methods</a:t>
            </a:r>
            <a:endParaRPr kumimoji="0" lang="en-AE"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مستطيل 2"/>
          <p:cNvSpPr/>
          <p:nvPr/>
        </p:nvSpPr>
        <p:spPr>
          <a:xfrm>
            <a:off x="571472" y="785794"/>
            <a:ext cx="1980221" cy="369332"/>
          </a:xfrm>
          <a:prstGeom prst="rect">
            <a:avLst/>
          </a:prstGeom>
        </p:spPr>
        <p:txBody>
          <a:bodyPr wrap="none">
            <a:spAutoFit/>
          </a:bodyPr>
          <a:lstStyle/>
          <a:p>
            <a:r>
              <a:rPr lang="en-US" b="1" dirty="0" smtClean="0"/>
              <a:t>Restriction digests</a:t>
            </a:r>
            <a:endParaRPr lang="en-AE" dirty="0"/>
          </a:p>
        </p:txBody>
      </p:sp>
      <p:sp>
        <p:nvSpPr>
          <p:cNvPr id="4" name="مستطيل 3"/>
          <p:cNvSpPr/>
          <p:nvPr/>
        </p:nvSpPr>
        <p:spPr>
          <a:xfrm>
            <a:off x="642910" y="1379577"/>
            <a:ext cx="8001056" cy="3970318"/>
          </a:xfrm>
          <a:prstGeom prst="rect">
            <a:avLst/>
          </a:prstGeom>
        </p:spPr>
        <p:txBody>
          <a:bodyPr wrap="square">
            <a:spAutoFit/>
          </a:bodyPr>
          <a:lstStyle/>
          <a:p>
            <a:pPr algn="l"/>
            <a:r>
              <a:rPr lang="en-US" sz="1400" dirty="0" smtClean="0">
                <a:latin typeface="Arial" pitchFamily="34" charset="0"/>
                <a:cs typeface="Arial" pitchFamily="34" charset="0"/>
              </a:rPr>
              <a:t>Restriction digests are reactions that use </a:t>
            </a:r>
            <a:r>
              <a:rPr lang="en-US" sz="1400" u="sng" dirty="0" smtClean="0">
                <a:latin typeface="Arial" pitchFamily="34" charset="0"/>
                <a:cs typeface="Arial" pitchFamily="34" charset="0"/>
              </a:rPr>
              <a:t>DNA cleavage enzymes</a:t>
            </a:r>
            <a:r>
              <a:rPr lang="en-US" sz="1400" dirty="0" smtClean="0">
                <a:latin typeface="Arial" pitchFamily="34" charset="0"/>
                <a:cs typeface="Arial" pitchFamily="34" charset="0"/>
              </a:rPr>
              <a:t>, which will only cut at specific DNA sequences. </a:t>
            </a:r>
          </a:p>
          <a:p>
            <a:pPr algn="l"/>
            <a:endParaRPr lang="en-US" sz="1400" dirty="0" smtClean="0">
              <a:latin typeface="Arial" pitchFamily="34" charset="0"/>
              <a:cs typeface="Arial" pitchFamily="34" charset="0"/>
            </a:endParaRPr>
          </a:p>
          <a:p>
            <a:pPr algn="l"/>
            <a:r>
              <a:rPr lang="en-US" sz="1400" dirty="0" smtClean="0">
                <a:latin typeface="Arial" pitchFamily="34" charset="0"/>
                <a:cs typeface="Arial" pitchFamily="34" charset="0"/>
              </a:rPr>
              <a:t>These sequence - specific enzymes are called </a:t>
            </a:r>
            <a:r>
              <a:rPr lang="en-US" sz="1400" u="sng" dirty="0" smtClean="0">
                <a:latin typeface="Arial" pitchFamily="34" charset="0"/>
                <a:cs typeface="Arial" pitchFamily="34" charset="0"/>
              </a:rPr>
              <a:t>restriction enzymes </a:t>
            </a:r>
            <a:r>
              <a:rPr lang="en-US" sz="1400" dirty="0" smtClean="0">
                <a:latin typeface="Arial" pitchFamily="34" charset="0"/>
                <a:cs typeface="Arial" pitchFamily="34" charset="0"/>
              </a:rPr>
              <a:t>and they are found naturally in </a:t>
            </a:r>
            <a:endParaRPr lang="ar-SA" sz="1400" dirty="0" smtClean="0">
              <a:latin typeface="Arial" pitchFamily="34" charset="0"/>
              <a:cs typeface="Arial" pitchFamily="34" charset="0"/>
            </a:endParaRPr>
          </a:p>
          <a:p>
            <a:pPr algn="l"/>
            <a:r>
              <a:rPr lang="en-US" sz="1400" dirty="0" smtClean="0">
                <a:latin typeface="Arial" pitchFamily="34" charset="0"/>
                <a:cs typeface="Arial" pitchFamily="34" charset="0"/>
              </a:rPr>
              <a:t>bacteria where they function as </a:t>
            </a:r>
            <a:r>
              <a:rPr lang="en-US" sz="1400" dirty="0" err="1" smtClean="0">
                <a:latin typeface="Arial" pitchFamily="34" charset="0"/>
                <a:cs typeface="Arial" pitchFamily="34" charset="0"/>
              </a:rPr>
              <a:t>adefence</a:t>
            </a:r>
            <a:r>
              <a:rPr lang="en-US" sz="1400" dirty="0" smtClean="0">
                <a:latin typeface="Arial" pitchFamily="34" charset="0"/>
                <a:cs typeface="Arial" pitchFamily="34" charset="0"/>
              </a:rPr>
              <a:t> mechanism against the incorporation of foreign DNA.</a:t>
            </a:r>
          </a:p>
          <a:p>
            <a:pPr algn="l"/>
            <a:endParaRPr lang="ar-SA" sz="1400" dirty="0" smtClean="0">
              <a:latin typeface="Arial" pitchFamily="34" charset="0"/>
              <a:cs typeface="Arial" pitchFamily="34" charset="0"/>
            </a:endParaRPr>
          </a:p>
          <a:p>
            <a:pPr algn="l"/>
            <a:r>
              <a:rPr lang="en-US" sz="1400" dirty="0" smtClean="0">
                <a:latin typeface="Arial" pitchFamily="34" charset="0"/>
                <a:cs typeface="Arial" pitchFamily="34" charset="0"/>
              </a:rPr>
              <a:t>More than 400 different restriction enzymes have been described, which together possess over 100 different recognition sites for DNA cleavage. Each enzyme is named after the organism from which it was first isolated (e.g. Eco RI was found in Escherichia coli ).</a:t>
            </a:r>
            <a:r>
              <a:rPr lang="ar-SA" sz="1400" dirty="0" smtClean="0">
                <a:latin typeface="Arial" pitchFamily="34" charset="0"/>
                <a:cs typeface="Arial" pitchFamily="34" charset="0"/>
              </a:rPr>
              <a:t> </a:t>
            </a:r>
          </a:p>
          <a:p>
            <a:pPr algn="l"/>
            <a:endParaRPr lang="ar-SA" sz="1400" dirty="0" smtClean="0">
              <a:latin typeface="Arial" pitchFamily="34" charset="0"/>
              <a:cs typeface="Arial" pitchFamily="34" charset="0"/>
            </a:endParaRPr>
          </a:p>
          <a:p>
            <a:pPr algn="l"/>
            <a:r>
              <a:rPr lang="en-US" sz="1400" dirty="0" smtClean="0">
                <a:latin typeface="Arial" pitchFamily="34" charset="0"/>
                <a:cs typeface="Arial" pitchFamily="34" charset="0"/>
              </a:rPr>
              <a:t>The recognition site is commonly 4 or 6 </a:t>
            </a:r>
            <a:r>
              <a:rPr lang="en-US" sz="1400" dirty="0" err="1" smtClean="0">
                <a:latin typeface="Arial" pitchFamily="34" charset="0"/>
                <a:cs typeface="Arial" pitchFamily="34" charset="0"/>
              </a:rPr>
              <a:t>bp</a:t>
            </a:r>
            <a:r>
              <a:rPr lang="en-US" sz="1400" dirty="0" smtClean="0">
                <a:latin typeface="Arial" pitchFamily="34" charset="0"/>
                <a:cs typeface="Arial" pitchFamily="34" charset="0"/>
              </a:rPr>
              <a:t> in length and the cleavage may produce flush ( ‘ blunt ’ ) or staggered ( ‘ sticky ’ ) ends. By convention, each recognition site is written 5 ′ to 3 ′ using the symbols A, T, C and G for specific bases, as well as N for any nucleotide, R for either </a:t>
            </a:r>
            <a:r>
              <a:rPr lang="en-US" sz="1400" dirty="0" err="1" smtClean="0">
                <a:latin typeface="Arial" pitchFamily="34" charset="0"/>
                <a:cs typeface="Arial" pitchFamily="34" charset="0"/>
              </a:rPr>
              <a:t>purine</a:t>
            </a:r>
            <a:r>
              <a:rPr lang="en-US" sz="1400" dirty="0" smtClean="0">
                <a:latin typeface="Arial" pitchFamily="34" charset="0"/>
                <a:cs typeface="Arial" pitchFamily="34" charset="0"/>
              </a:rPr>
              <a:t> (A or G) and Y for either </a:t>
            </a:r>
            <a:r>
              <a:rPr lang="en-US" sz="1400" dirty="0" err="1" smtClean="0">
                <a:latin typeface="Arial" pitchFamily="34" charset="0"/>
                <a:cs typeface="Arial" pitchFamily="34" charset="0"/>
              </a:rPr>
              <a:t>pyrimidine</a:t>
            </a:r>
            <a:r>
              <a:rPr lang="en-US" sz="1400" dirty="0" smtClean="0">
                <a:latin typeface="Arial" pitchFamily="34" charset="0"/>
                <a:cs typeface="Arial" pitchFamily="34" charset="0"/>
              </a:rPr>
              <a:t> (T or C). </a:t>
            </a:r>
          </a:p>
          <a:p>
            <a:pPr algn="l"/>
            <a:endParaRPr lang="en-US" sz="1400" dirty="0" smtClean="0">
              <a:latin typeface="Arial" pitchFamily="34" charset="0"/>
              <a:cs typeface="Arial" pitchFamily="34" charset="0"/>
            </a:endParaRPr>
          </a:p>
          <a:p>
            <a:pPr algn="l"/>
            <a:r>
              <a:rPr lang="en-US" sz="1400" dirty="0" smtClean="0">
                <a:latin typeface="Arial" pitchFamily="34" charset="0"/>
                <a:cs typeface="Arial" pitchFamily="34" charset="0"/>
              </a:rPr>
              <a:t>A single nucleotide substitution in a patient can eliminate a restriction enzyme’s target sequence and can therefore be detected by testing the ability of a restriction enzyme to cut the patient’s DNA at that location.</a:t>
            </a:r>
            <a:endParaRPr lang="en-AE" sz="1400" dirty="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1032</Words>
  <PresentationFormat>عرض على الشاشة (3:4)‏</PresentationFormat>
  <Paragraphs>70</Paragraphs>
  <Slides>16</Slides>
  <Notes>0</Notes>
  <HiddenSlides>0</HiddenSlides>
  <MMClips>0</MMClips>
  <ScaleCrop>false</ScaleCrop>
  <HeadingPairs>
    <vt:vector size="4" baseType="variant">
      <vt:variant>
        <vt:lpstr>سمة</vt:lpstr>
      </vt:variant>
      <vt:variant>
        <vt:i4>1</vt:i4>
      </vt:variant>
      <vt:variant>
        <vt:lpstr>عناوين الشرائح</vt:lpstr>
      </vt:variant>
      <vt:variant>
        <vt:i4>16</vt:i4>
      </vt:variant>
    </vt:vector>
  </HeadingPairs>
  <TitlesOfParts>
    <vt:vector size="17" baseType="lpstr">
      <vt:lpstr>سمة Office</vt:lpstr>
      <vt:lpstr>DNA analysis</vt:lpstr>
      <vt:lpstr>Human Genetics and DNA analysis</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analysis</dc:title>
  <dc:creator>BisanCo</dc:creator>
  <cp:lastModifiedBy>BisanCo</cp:lastModifiedBy>
  <cp:revision>38</cp:revision>
  <dcterms:created xsi:type="dcterms:W3CDTF">2024-09-03T16:37:24Z</dcterms:created>
  <dcterms:modified xsi:type="dcterms:W3CDTF">2024-09-06T16:00:28Z</dcterms:modified>
</cp:coreProperties>
</file>