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ar-S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336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401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89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793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868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572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95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219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533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602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031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DEF93-8730-4692-BA55-52C31F5965A8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F3B81-77D5-4EB3-85A8-B37EDE15B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068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454" y="187050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الفصل الأول:</a:t>
            </a:r>
            <a:br>
              <a:rPr lang="ar-SA" dirty="0" smtClean="0"/>
            </a:br>
            <a:r>
              <a:rPr lang="ar-SA" dirty="0" smtClean="0"/>
              <a:t>العلاقة بين حقوق الانسان والفساد</a:t>
            </a:r>
            <a:br>
              <a:rPr lang="ar-SA" dirty="0" smtClean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80703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1891"/>
            <a:ext cx="10515600" cy="5805054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SA" dirty="0" smtClean="0"/>
              <a:t>10. إساءة استعمال السلطة: </a:t>
            </a:r>
          </a:p>
          <a:p>
            <a:pPr marL="0" indent="0" algn="r">
              <a:buNone/>
            </a:pPr>
            <a:r>
              <a:rPr lang="ar-SA" dirty="0" smtClean="0"/>
              <a:t>مثال: </a:t>
            </a:r>
            <a:r>
              <a:rPr lang="ar-SA" dirty="0"/>
              <a:t>قيام شرطي بحجز حرية مواطن لمجرد وجود عداوة بينهما، في هذه الحالة يمكن أن</a:t>
            </a:r>
          </a:p>
          <a:p>
            <a:pPr marL="0" indent="0" algn="r">
              <a:buNone/>
            </a:pPr>
            <a:r>
              <a:rPr lang="ar-SA" dirty="0"/>
              <a:t>نكون أمام جريمة إساءة استعمال السلطة، لأن الشرطة يحق لها في حالات </a:t>
            </a:r>
            <a:r>
              <a:rPr lang="ar-SA" dirty="0" smtClean="0"/>
              <a:t>معينة حجز </a:t>
            </a:r>
            <a:r>
              <a:rPr lang="ar-SA" dirty="0"/>
              <a:t>حرية مواطن ضمن شروط معينة</a:t>
            </a:r>
            <a:r>
              <a:rPr lang="ar-SA" dirty="0" smtClean="0"/>
              <a:t>.</a:t>
            </a:r>
          </a:p>
          <a:p>
            <a:pPr marL="0" indent="0" algn="r">
              <a:buNone/>
            </a:pPr>
            <a:r>
              <a:rPr lang="ar-SA" dirty="0"/>
              <a:t>لا يجوز للمسؤول التعسف في استخدام حقه وصلاحياته المنوطة به؛ لأن ذلك </a:t>
            </a:r>
            <a:r>
              <a:rPr lang="ar-SA" dirty="0" smtClean="0"/>
              <a:t>مخالف للقسط </a:t>
            </a:r>
            <a:r>
              <a:rPr lang="ar-SA" dirty="0"/>
              <a:t>الذي أمر الله أن يقوم الناس به، قال جلّ </a:t>
            </a:r>
            <a:r>
              <a:rPr lang="ar-SA" dirty="0" smtClean="0"/>
              <a:t>ذكره:" لَقَدْ </a:t>
            </a:r>
            <a:r>
              <a:rPr lang="ar-SA" dirty="0"/>
              <a:t>أَرْسَلْنَا رُسُلَنَا بِالْبَيِّنَاتِ </a:t>
            </a:r>
            <a:r>
              <a:rPr lang="ar-SA" dirty="0" smtClean="0"/>
              <a:t>وَأَنْزَلْنَا مَعَهُمُ </a:t>
            </a:r>
            <a:r>
              <a:rPr lang="ar-SA" dirty="0"/>
              <a:t>الْكِتَابَ وَالْمِيزَانَ لِيَقُومَ النَّاسُ </a:t>
            </a:r>
            <a:r>
              <a:rPr lang="ar-SA" dirty="0" smtClean="0"/>
              <a:t>بِالْقِسْطِ".</a:t>
            </a:r>
            <a:endParaRPr lang="en-US" dirty="0" smtClean="0"/>
          </a:p>
          <a:p>
            <a:pPr marL="0" indent="0" algn="r">
              <a:buNone/>
            </a:pPr>
            <a:r>
              <a:rPr lang="ar-SA" dirty="0" smtClean="0"/>
              <a:t>11. قبول الواسطة والمحسوبية:</a:t>
            </a:r>
          </a:p>
          <a:p>
            <a:pPr marL="0" indent="0" algn="r">
              <a:buNone/>
            </a:pPr>
            <a:r>
              <a:rPr lang="ar-SA" dirty="0"/>
              <a:t>مثال: تعيين موظف دون اتباع معايير التوظيف، حيث لم يتم الإعلان عن الشاغر الوظيفي،</a:t>
            </a:r>
          </a:p>
          <a:p>
            <a:pPr marL="0" indent="0" algn="r">
              <a:buNone/>
            </a:pPr>
            <a:r>
              <a:rPr lang="ar-SA" dirty="0"/>
              <a:t>وذلك لوجود صلة قرابة بين الشخص الحاصل على الوظيفة والذي قام بالتعيين</a:t>
            </a:r>
            <a:r>
              <a:rPr lang="ar-SA" dirty="0" smtClean="0"/>
              <a:t>.</a:t>
            </a:r>
          </a:p>
          <a:p>
            <a:pPr marL="0" indent="0" algn="r">
              <a:buNone/>
            </a:pPr>
            <a:r>
              <a:rPr lang="ar-SA" dirty="0"/>
              <a:t>الأصل في المسلم أن يتوخى العدل في كل ما يأتي ويذر، ويحذر من الظلم بشتى صوره</a:t>
            </a:r>
            <a:r>
              <a:rPr lang="ar-SA" dirty="0" smtClean="0"/>
              <a:t>،</a:t>
            </a:r>
          </a:p>
          <a:p>
            <a:pPr marL="0" indent="0" algn="r">
              <a:buNone/>
            </a:pPr>
            <a:r>
              <a:rPr lang="en-US" dirty="0" smtClean="0"/>
              <a:t> </a:t>
            </a:r>
            <a:r>
              <a:rPr lang="ar-SA" dirty="0" smtClean="0"/>
              <a:t>فالله تعالى يقول: " إنّ الله </a:t>
            </a:r>
            <a:r>
              <a:rPr lang="ar-SA" dirty="0"/>
              <a:t>يَأْمُرُ بِالْعَدْلِ </a:t>
            </a:r>
            <a:r>
              <a:rPr lang="ar-SA" dirty="0" smtClean="0"/>
              <a:t>وَالْإحْسَانِ </a:t>
            </a:r>
            <a:r>
              <a:rPr lang="ar-SA" dirty="0"/>
              <a:t>وَإِيتَاءِ ذِي الْقُرْبَى وَيَنْهَى عَنِ </a:t>
            </a:r>
            <a:r>
              <a:rPr lang="ar-SA" dirty="0" smtClean="0"/>
              <a:t>الْفَحْشَاء وَالْمُنْكَرِ </a:t>
            </a:r>
            <a:r>
              <a:rPr lang="ar-SA" dirty="0"/>
              <a:t>وَالْبَغْي يَعِظُكُمْ لَعَلَّكُمْ </a:t>
            </a:r>
            <a:r>
              <a:rPr lang="ar-SA" dirty="0" smtClean="0"/>
              <a:t>تَذَكَّرُونَ ".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552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1164"/>
            <a:ext cx="10515600" cy="576349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dirty="0" smtClean="0"/>
              <a:t>12. عدم الإعلان أو الإفصاح عن استثمارات أو ممتلكات أو منافع تؤدي إلى تضارب في المصالح: </a:t>
            </a:r>
          </a:p>
          <a:p>
            <a:pPr marL="0" indent="0" algn="r">
              <a:buNone/>
            </a:pPr>
            <a:r>
              <a:rPr lang="ar-SA" dirty="0"/>
              <a:t>مثال: عضو في مجلس إدارة لإحدى الشركات التي تقدمت بعطاء لذات المؤسسة، التي</a:t>
            </a:r>
          </a:p>
          <a:p>
            <a:pPr marL="0" indent="0" algn="r">
              <a:buNone/>
            </a:pPr>
            <a:r>
              <a:rPr lang="ar-SA" dirty="0"/>
              <a:t>يعمل بها الموظف، وقام بترسية العطاء، من أجل التربح لصالح الشركة.</a:t>
            </a:r>
          </a:p>
          <a:p>
            <a:pPr marL="0" indent="0" algn="r">
              <a:buNone/>
            </a:pPr>
            <a:r>
              <a:rPr lang="ar-SA" dirty="0"/>
              <a:t>الأصل في المسلم أن يفي بكل عقد يبرمه، قال </a:t>
            </a:r>
            <a:r>
              <a:rPr lang="ar-SA" dirty="0" smtClean="0"/>
              <a:t>تعالى:" ياَ أيَهُّاَ </a:t>
            </a:r>
            <a:r>
              <a:rPr lang="ar-SA" dirty="0"/>
              <a:t>الذَّينَ آمَنوُا </a:t>
            </a:r>
            <a:r>
              <a:rPr lang="ar-SA" dirty="0" smtClean="0"/>
              <a:t>أوَفوُا باِلعْقُودِ"، والنبي </a:t>
            </a:r>
            <a:r>
              <a:rPr lang="ar-SA" dirty="0"/>
              <a:t>صلى الله عليه وسلم، يقول: </a:t>
            </a:r>
            <a:r>
              <a:rPr lang="ar-SA" dirty="0" smtClean="0"/>
              <a:t>" المْسْلمِونَ </a:t>
            </a:r>
            <a:r>
              <a:rPr lang="ar-SA" dirty="0"/>
              <a:t>عَلَى </a:t>
            </a:r>
            <a:r>
              <a:rPr lang="ar-SA" dirty="0" smtClean="0"/>
              <a:t>شُرُوطِهِمْ ".</a:t>
            </a:r>
          </a:p>
          <a:p>
            <a:pPr marL="0" indent="0" algn="r">
              <a:buNone/>
            </a:pPr>
            <a:r>
              <a:rPr lang="ar-SA" dirty="0" smtClean="0"/>
              <a:t>13. إعاقة سير العدالة: </a:t>
            </a:r>
          </a:p>
          <a:p>
            <a:pPr marL="0" indent="0" algn="r">
              <a:buNone/>
            </a:pPr>
            <a:r>
              <a:rPr lang="ar-SA" dirty="0"/>
              <a:t>مثال: أحد الأشخاص الخاضعين لأحكام القانون يهدد أو يطلب من شخص الإدلاء بشهادة</a:t>
            </a:r>
          </a:p>
          <a:p>
            <a:pPr marL="0" indent="0" algn="r">
              <a:buNone/>
            </a:pPr>
            <a:r>
              <a:rPr lang="ar-SA" dirty="0"/>
              <a:t>زور، سواء أمام المحكمة، أو الهيئة، لعرقلة سير التحريات، والتي من شأنها الكشف عن</a:t>
            </a:r>
          </a:p>
          <a:p>
            <a:pPr marL="0" indent="0" algn="r">
              <a:buNone/>
            </a:pPr>
            <a:r>
              <a:rPr lang="ar-SA" dirty="0"/>
              <a:t>جرائم الفساد</a:t>
            </a:r>
            <a:r>
              <a:rPr lang="ar-SA" dirty="0" smtClean="0"/>
              <a:t>.</a:t>
            </a:r>
          </a:p>
          <a:p>
            <a:pPr marL="0" indent="0" algn="r">
              <a:buNone/>
            </a:pPr>
            <a:r>
              <a:rPr lang="ar-SA" dirty="0"/>
              <a:t>فشهادة الزور من أكبر الكبائر في </a:t>
            </a:r>
            <a:r>
              <a:rPr lang="ar-SA" dirty="0" smtClean="0"/>
              <a:t>الإسلام</a:t>
            </a:r>
            <a:r>
              <a:rPr lang="ar-SA" dirty="0"/>
              <a:t>، قال </a:t>
            </a:r>
            <a:r>
              <a:rPr lang="ar-SA" dirty="0" smtClean="0"/>
              <a:t>تعالى:" </a:t>
            </a:r>
            <a:r>
              <a:rPr lang="ar-SA" smtClean="0"/>
              <a:t>وَالَّذِينَ </a:t>
            </a:r>
            <a:r>
              <a:rPr lang="ar-SA" smtClean="0"/>
              <a:t>لَا </a:t>
            </a:r>
            <a:r>
              <a:rPr lang="ar-SA" dirty="0"/>
              <a:t>يَشْهَدُونَ الزُّورَ </a:t>
            </a:r>
            <a:r>
              <a:rPr lang="ar-SA" dirty="0" smtClean="0"/>
              <a:t>وَإذِاَ مَرُّوا </a:t>
            </a:r>
            <a:r>
              <a:rPr lang="ar-SA" dirty="0"/>
              <a:t>باِللغَّوِ مَرُّوا </a:t>
            </a:r>
            <a:r>
              <a:rPr lang="ar-SA" dirty="0" smtClean="0"/>
              <a:t>كرِاما ".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6157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حقوق الانسان: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حقوق </a:t>
            </a:r>
            <a:r>
              <a:rPr lang="ar-SA" dirty="0"/>
              <a:t>الإنسان يقصد بها الميزات أو المصالح أو الحريات التي يتوقعها الفرد والجماعة</a:t>
            </a:r>
          </a:p>
          <a:p>
            <a:pPr marL="0" indent="0" algn="r" rtl="1">
              <a:buNone/>
            </a:pPr>
            <a:r>
              <a:rPr lang="ar-SA" dirty="0"/>
              <a:t>من المجتمع ومن </a:t>
            </a:r>
            <a:r>
              <a:rPr lang="ar-SA" dirty="0" smtClean="0"/>
              <a:t>الدولة.</a:t>
            </a:r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96942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آثار الفساد على التمتع بحقوق الانسان: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dirty="0" smtClean="0"/>
              <a:t>إن </a:t>
            </a:r>
            <a:r>
              <a:rPr lang="ar-SA" dirty="0"/>
              <a:t>الصلة بين حقوق الإنسان والفساد يمكن أن تنعقد بطريقتين مختلفتين: </a:t>
            </a:r>
          </a:p>
          <a:p>
            <a:pPr marL="0" indent="0" algn="r" rtl="1">
              <a:buNone/>
            </a:pPr>
            <a:r>
              <a:rPr lang="ar-SA" dirty="0" smtClean="0"/>
              <a:t>1. يمكن أن </a:t>
            </a:r>
            <a:r>
              <a:rPr lang="ar-SA" dirty="0"/>
              <a:t>يحدث من خلالها انتهاك حقوق الإنسان بسبب فعل من أفعال </a:t>
            </a:r>
            <a:r>
              <a:rPr lang="ar-SA" dirty="0" smtClean="0"/>
              <a:t>الفساد.</a:t>
            </a:r>
          </a:p>
          <a:p>
            <a:pPr marL="0" indent="0" algn="r" rtl="1">
              <a:buNone/>
            </a:pPr>
            <a:r>
              <a:rPr lang="ar-SA" dirty="0" smtClean="0"/>
              <a:t>مثلا </a:t>
            </a:r>
            <a:r>
              <a:rPr lang="ar-SA" dirty="0"/>
              <a:t>أن الرشوة يمكن أن يرتكب متعاطيها </a:t>
            </a:r>
            <a:r>
              <a:rPr lang="ar-SA" dirty="0" smtClean="0"/>
              <a:t>انتهاكات تشمل </a:t>
            </a:r>
            <a:r>
              <a:rPr lang="ar-SA" dirty="0"/>
              <a:t>الحقوق الاقتصادية والاجتماعية كالحق في العمل والغذاء والصحة </a:t>
            </a:r>
            <a:r>
              <a:rPr lang="ar-SA" dirty="0" smtClean="0"/>
              <a:t>والتعليم والسكن </a:t>
            </a:r>
            <a:r>
              <a:rPr lang="ar-SA" dirty="0"/>
              <a:t>والحق في الخدمة العامة والتنمية ومبدأ عدم التمييز، كما يشمل الحقوق </a:t>
            </a:r>
            <a:r>
              <a:rPr lang="ar-SA" dirty="0" smtClean="0"/>
              <a:t>المدنية والسياسية </a:t>
            </a:r>
            <a:r>
              <a:rPr lang="ar-SA" dirty="0"/>
              <a:t>كالحق في محاكمة عادله والحق في المشاركة في الشأن </a:t>
            </a:r>
            <a:r>
              <a:rPr lang="ar-SA" dirty="0" smtClean="0"/>
              <a:t>العام.</a:t>
            </a:r>
          </a:p>
          <a:p>
            <a:pPr marL="0" indent="0" algn="r" rtl="1">
              <a:buNone/>
            </a:pPr>
            <a:r>
              <a:rPr lang="ar-SA" dirty="0" smtClean="0"/>
              <a:t>2. يمكن أن </a:t>
            </a:r>
            <a:r>
              <a:rPr lang="ar-SA" dirty="0"/>
              <a:t>يحدث من خلالها الانتهاك بسبب تدابير مكافحة </a:t>
            </a:r>
            <a:r>
              <a:rPr lang="ar-SA" dirty="0" smtClean="0"/>
              <a:t>الفساد.</a:t>
            </a:r>
          </a:p>
          <a:p>
            <a:pPr marL="0" indent="0" algn="r" rtl="1">
              <a:buNone/>
            </a:pPr>
            <a:r>
              <a:rPr lang="ar-SA" dirty="0"/>
              <a:t>يمكن أن يحدث من خلالها الانتهاك بسبب تدابير مكافحة </a:t>
            </a:r>
            <a:r>
              <a:rPr lang="ar-SA" dirty="0" smtClean="0"/>
              <a:t>الفساد التي </a:t>
            </a:r>
            <a:r>
              <a:rPr lang="ar-SA" dirty="0"/>
              <a:t>يمكن أن نصوغها بأسلوب آخر هو مكافحة الفساد مع صون حقوق الإنسان. إن </a:t>
            </a:r>
            <a:r>
              <a:rPr lang="ar-SA" dirty="0" smtClean="0"/>
              <a:t>هذا الأمر </a:t>
            </a:r>
            <a:r>
              <a:rPr lang="ar-SA" dirty="0"/>
              <a:t>غاية في الأهمية على المستويين الدولي والمحلي وذلك حتى لا يقع في </a:t>
            </a:r>
            <a:r>
              <a:rPr lang="ar-SA" dirty="0" smtClean="0"/>
              <a:t>فخ انتهاك </a:t>
            </a:r>
            <a:r>
              <a:rPr lang="ar-SA" dirty="0"/>
              <a:t>حقوق الإنسان بحجة حمايتها.</a:t>
            </a:r>
          </a:p>
        </p:txBody>
      </p:sp>
    </p:spTree>
    <p:extLst>
      <p:ext uri="{BB962C8B-B14F-4D97-AF65-F5344CB8AC3E}">
        <p14:creationId xmlns:p14="http://schemas.microsoft.com/office/powerpoint/2010/main" val="252539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3673"/>
            <a:ext cx="10515600" cy="5486400"/>
          </a:xfrm>
        </p:spPr>
        <p:txBody>
          <a:bodyPr/>
          <a:lstStyle/>
          <a:p>
            <a:pPr algn="r" rtl="1"/>
            <a:r>
              <a:rPr lang="ar-SA" dirty="0" smtClean="0"/>
              <a:t>الفساد بأشكاله </a:t>
            </a:r>
            <a:r>
              <a:rPr lang="ar-SA" dirty="0"/>
              <a:t>المختلفة يعد انتهاكا جليا صريحاً لحقوق الإنسان مما يعني تعرض مصالح </a:t>
            </a:r>
            <a:r>
              <a:rPr lang="ar-SA" dirty="0" smtClean="0"/>
              <a:t>الأفراد والجماعات </a:t>
            </a:r>
            <a:r>
              <a:rPr lang="ar-SA" dirty="0"/>
              <a:t>والمجتمع </a:t>
            </a:r>
            <a:r>
              <a:rPr lang="ar-SA" dirty="0" smtClean="0"/>
              <a:t>إلى </a:t>
            </a:r>
            <a:r>
              <a:rPr lang="ar-SA" dirty="0"/>
              <a:t>الأذى </a:t>
            </a:r>
            <a:r>
              <a:rPr lang="ar-SA" dirty="0" smtClean="0"/>
              <a:t>والضرر.</a:t>
            </a:r>
          </a:p>
          <a:p>
            <a:pPr algn="r" rtl="1"/>
            <a:r>
              <a:rPr lang="ar-SA" dirty="0"/>
              <a:t>يتعين على كل دولة اتخاذ </a:t>
            </a:r>
            <a:r>
              <a:rPr lang="ar-SA" dirty="0" smtClean="0"/>
              <a:t>تدابير للتصدي </a:t>
            </a:r>
            <a:r>
              <a:rPr lang="ar-SA" dirty="0"/>
              <a:t>لانعكاسات الفساد، حيثما تسنى التأكد من أن انتهاك حقوق الإنسان ناتج </a:t>
            </a:r>
            <a:r>
              <a:rPr lang="ar-SA" dirty="0" smtClean="0"/>
              <a:t>عن الفساد </a:t>
            </a:r>
            <a:r>
              <a:rPr lang="ar-SA" dirty="0"/>
              <a:t>وجب على الدولة اتخاذ التدابير المناسبة. وهذا يعني تحمل الدولة </a:t>
            </a:r>
            <a:r>
              <a:rPr lang="ar-SA" dirty="0" smtClean="0"/>
              <a:t>لمسؤولياتها وكذلك </a:t>
            </a:r>
            <a:r>
              <a:rPr lang="ar-SA" dirty="0"/>
              <a:t>امتناعها عن التورط في الفساد أيا كان شكله لتفادي انتهاك حقوق الإنسان.</a:t>
            </a:r>
          </a:p>
        </p:txBody>
      </p:sp>
    </p:spTree>
    <p:extLst>
      <p:ext uri="{BB962C8B-B14F-4D97-AF65-F5344CB8AC3E}">
        <p14:creationId xmlns:p14="http://schemas.microsoft.com/office/powerpoint/2010/main" val="543456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دور الشريعة الإسلامية في محاربة الفساد: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من </a:t>
            </a:r>
            <a:r>
              <a:rPr lang="ar-SA" dirty="0"/>
              <a:t>سماحة الشريعة </a:t>
            </a:r>
            <a:r>
              <a:rPr lang="ar-SA" dirty="0" smtClean="0"/>
              <a:t>الإسلامية </a:t>
            </a:r>
            <a:r>
              <a:rPr lang="ar-SA" dirty="0"/>
              <a:t>أنها كفلت للناس حفظ الأساسيات الخمسة التي لا </a:t>
            </a:r>
            <a:r>
              <a:rPr lang="ar-SA" dirty="0" smtClean="0"/>
              <a:t>يأمن الإنسان</a:t>
            </a:r>
            <a:r>
              <a:rPr lang="ar-SA" dirty="0"/>
              <a:t>، ولا يسعد في عيشه إلا بالطمأنينة على سامتها، هذه الأساسيات أو </a:t>
            </a:r>
            <a:r>
              <a:rPr lang="ar-SA" dirty="0" smtClean="0"/>
              <a:t>الكليات هي</a:t>
            </a:r>
            <a:r>
              <a:rPr lang="ar-SA" dirty="0"/>
              <a:t>: النفس، والمال، والعرض، والعقل، والدين</a:t>
            </a:r>
            <a:r>
              <a:rPr lang="ar-SA" dirty="0" smtClean="0"/>
              <a:t>.</a:t>
            </a:r>
            <a:endParaRPr lang="en-US" dirty="0" smtClean="0"/>
          </a:p>
          <a:p>
            <a:pPr algn="r" rtl="1"/>
            <a:r>
              <a:rPr lang="ar-SA" dirty="0"/>
              <a:t>يشمل الفساد في معناه العام في الشريعة </a:t>
            </a:r>
            <a:r>
              <a:rPr lang="ar-SA" dirty="0" smtClean="0"/>
              <a:t>الإسلامية </a:t>
            </a:r>
            <a:r>
              <a:rPr lang="ar-SA" dirty="0"/>
              <a:t>كل اعتداء على </a:t>
            </a:r>
            <a:r>
              <a:rPr lang="ar-SA" dirty="0" smtClean="0"/>
              <a:t>الأنفس والأموال </a:t>
            </a:r>
            <a:r>
              <a:rPr lang="ar-SA" dirty="0"/>
              <a:t>والموارد، وأكل الأموال </a:t>
            </a:r>
            <a:r>
              <a:rPr lang="ar-SA" dirty="0" smtClean="0"/>
              <a:t>بالباطل.</a:t>
            </a:r>
            <a:endParaRPr lang="en-US" dirty="0" smtClean="0"/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8680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1893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dirty="0"/>
              <a:t>آلية تعامل الشريعة </a:t>
            </a:r>
            <a:r>
              <a:rPr lang="ar-SA" dirty="0" smtClean="0"/>
              <a:t>الإسلامية </a:t>
            </a:r>
            <a:r>
              <a:rPr lang="ar-SA" dirty="0"/>
              <a:t>مع جرائم الفساد </a:t>
            </a:r>
            <a:r>
              <a:rPr lang="ar-SA" dirty="0" smtClean="0"/>
              <a:t>الواردة في </a:t>
            </a:r>
            <a:r>
              <a:rPr lang="ar-SA" dirty="0"/>
              <a:t>قانون مكافحة </a:t>
            </a:r>
            <a:r>
              <a:rPr lang="ar-SA" dirty="0" smtClean="0"/>
              <a:t>الفساد: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4946072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dirty="0" smtClean="0"/>
              <a:t>1. الرشوة: </a:t>
            </a:r>
          </a:p>
          <a:p>
            <a:pPr marL="0" indent="0" algn="r" rtl="1">
              <a:buNone/>
            </a:pPr>
            <a:r>
              <a:rPr lang="ar-SA" dirty="0"/>
              <a:t>حرم الله عز وجل الرشوة بقوله تعالى : </a:t>
            </a:r>
            <a:r>
              <a:rPr lang="ar-SA" dirty="0" smtClean="0"/>
              <a:t>" وَلاَ </a:t>
            </a:r>
            <a:r>
              <a:rPr lang="ar-SA" dirty="0"/>
              <a:t>تَأْكُلُواْ أَمْوَالَكُم بَيْنَكُم بِالْبَاطِلِ وَتُدْلُواْ </a:t>
            </a:r>
            <a:r>
              <a:rPr lang="ar-SA" dirty="0" smtClean="0"/>
              <a:t>بِهَا إلى </a:t>
            </a:r>
            <a:r>
              <a:rPr lang="ar-SA" dirty="0"/>
              <a:t>الْحُكَّامِ لِتَأْكُلُواْ فَرِيقًا مِّنْ أَمْوَالِ النَّاسِ بِالإِثْمِ وَأَنتُمْ </a:t>
            </a:r>
            <a:r>
              <a:rPr lang="ar-SA" dirty="0" smtClean="0"/>
              <a:t>تَعْلَمُونَ "، </a:t>
            </a:r>
            <a:r>
              <a:rPr lang="ar-SA" dirty="0"/>
              <a:t>وعن عبد الله بن عمرو، رضي الله عنهما، قال: </a:t>
            </a:r>
            <a:r>
              <a:rPr lang="ar-SA" dirty="0" smtClean="0"/>
              <a:t>لعن </a:t>
            </a:r>
            <a:r>
              <a:rPr lang="ar-SA" dirty="0"/>
              <a:t>رسول الله صلى الله عليه </a:t>
            </a:r>
            <a:r>
              <a:rPr lang="ar-SA" dirty="0" smtClean="0"/>
              <a:t>وسلم الراشي والمرتشي. </a:t>
            </a:r>
            <a:endParaRPr lang="ar-SA" dirty="0"/>
          </a:p>
          <a:p>
            <a:pPr marL="0" indent="0" algn="r" rtl="1">
              <a:buNone/>
            </a:pPr>
            <a:r>
              <a:rPr lang="ar-SA" dirty="0" smtClean="0"/>
              <a:t>2. الاختلاس: </a:t>
            </a:r>
          </a:p>
          <a:p>
            <a:pPr marL="0" indent="0" algn="r" rtl="1">
              <a:buNone/>
            </a:pPr>
            <a:r>
              <a:rPr lang="ar-SA" dirty="0"/>
              <a:t>مثال: استلم موظف مبلغاً لضريبة، أو رسماً، أو قيمة شيء منقول تسلمه من </a:t>
            </a:r>
            <a:r>
              <a:rPr lang="ar-SA" dirty="0" smtClean="0"/>
              <a:t>المكلف أو </a:t>
            </a:r>
            <a:r>
              <a:rPr lang="ar-SA" dirty="0"/>
              <a:t>من المشتري، وأخذ المبلغ لنفسه، فإن ما تسلمه يعتبر مالًا عاماً، والفعل المادي </a:t>
            </a:r>
            <a:r>
              <a:rPr lang="ar-SA" dirty="0" smtClean="0"/>
              <a:t>في الاختلاس</a:t>
            </a:r>
            <a:r>
              <a:rPr lang="ar-SA" dirty="0"/>
              <a:t>، هو أخذ هذا المال وإخراجه من حيازة الدولة إلى حيازة الموظف الجاني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وقد </a:t>
            </a:r>
            <a:r>
              <a:rPr lang="ar-SA" dirty="0"/>
              <a:t>أمر سبحانه عباده بأداء الأمانات إلى أهلها، فقال تعالى: </a:t>
            </a:r>
            <a:r>
              <a:rPr lang="ar-SA" dirty="0" smtClean="0"/>
              <a:t>" إِنَّ الله </a:t>
            </a:r>
            <a:r>
              <a:rPr lang="ar-SA" dirty="0"/>
              <a:t>يَأْمُرُكُمْ أَنْ </a:t>
            </a:r>
            <a:r>
              <a:rPr lang="ar-SA" dirty="0" smtClean="0"/>
              <a:t>تُؤَدُّوا الْأمَانَاتِ </a:t>
            </a:r>
            <a:r>
              <a:rPr lang="ar-SA" dirty="0"/>
              <a:t>إلى أَهْلِهَا وَإِذَا حَكَمْتُمْ بَيْنَ النَّاسِ أَنْ تَحْكُمُوا بِالْعَدْلِ إِنَّ </a:t>
            </a:r>
            <a:r>
              <a:rPr lang="ar-SA" dirty="0" smtClean="0"/>
              <a:t>الله نِعِمَّا يَعِظُكُمْ به إنَ الله كان سَمِيعًا بَصِيرًا "، </a:t>
            </a:r>
            <a:r>
              <a:rPr lang="ar-SA" dirty="0"/>
              <a:t>وجعل رسول الله صلى الله عليه وسلم الأمانة دليلًا </a:t>
            </a:r>
            <a:r>
              <a:rPr lang="ar-SA" dirty="0" smtClean="0"/>
              <a:t>على </a:t>
            </a:r>
            <a:r>
              <a:rPr lang="ar-SA" dirty="0"/>
              <a:t>إيمان المرء وحسن خلقه، فقال عليه الصلاة </a:t>
            </a:r>
            <a:r>
              <a:rPr lang="ar-SA" dirty="0" smtClean="0"/>
              <a:t>والسلام</a:t>
            </a:r>
            <a:r>
              <a:rPr lang="ar-SA" dirty="0"/>
              <a:t>: </a:t>
            </a:r>
            <a:r>
              <a:rPr lang="ar-SA" dirty="0" smtClean="0"/>
              <a:t>لا </a:t>
            </a:r>
            <a:r>
              <a:rPr lang="ar-SA" dirty="0"/>
              <a:t>إِيمَانَ لِمَنْ </a:t>
            </a:r>
            <a:r>
              <a:rPr lang="ar-SA" dirty="0" smtClean="0"/>
              <a:t>لا </a:t>
            </a:r>
            <a:r>
              <a:rPr lang="ar-SA" dirty="0"/>
              <a:t>أَمَانَةَ لَهُ، </a:t>
            </a:r>
            <a:r>
              <a:rPr lang="ar-SA" dirty="0" smtClean="0"/>
              <a:t>وَلا دِينَ لِمَنْ لَا </a:t>
            </a:r>
            <a:r>
              <a:rPr lang="ar-SA" dirty="0"/>
              <a:t>عَهْدَ </a:t>
            </a:r>
            <a:r>
              <a:rPr lang="ar-SA" dirty="0" smtClean="0"/>
              <a:t>لَهُ.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75234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3" y="526473"/>
            <a:ext cx="10979727" cy="5957454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SA" dirty="0" smtClean="0"/>
              <a:t>3. التزوير والتزييف:</a:t>
            </a:r>
          </a:p>
          <a:p>
            <a:pPr marL="0" indent="0" algn="r" rtl="1">
              <a:buNone/>
            </a:pPr>
            <a:r>
              <a:rPr lang="ar-SA" dirty="0"/>
              <a:t>فالكذب والتزوير في البيانات الشخصية، والشهادات الدراسية، وشهادات الخبرة، يعد </a:t>
            </a:r>
            <a:r>
              <a:rPr lang="ar-SA" dirty="0" smtClean="0"/>
              <a:t>من الغش </a:t>
            </a:r>
            <a:r>
              <a:rPr lang="ar-SA" dirty="0"/>
              <a:t>الذي حرمه الشرع، ولا يجوز تعجل الرزق بالسبل غير المشروعة، فهو يأتي </a:t>
            </a:r>
            <a:r>
              <a:rPr lang="ar-SA" dirty="0" smtClean="0"/>
              <a:t>صاحبه بقدر </a:t>
            </a:r>
            <a:r>
              <a:rPr lang="ar-SA" dirty="0"/>
              <a:t>الله تعالى، وذلك بعد أخذه بالأسباب المباحة، والكذب والغش ليس منها</a:t>
            </a:r>
            <a:r>
              <a:rPr lang="ar-SA" dirty="0" smtClean="0"/>
              <a:t>، </a:t>
            </a:r>
            <a:r>
              <a:rPr lang="ar-SA" dirty="0"/>
              <a:t>وقال رسول الله صلى الله عليه وسلم: </a:t>
            </a:r>
            <a:r>
              <a:rPr lang="ar-SA" dirty="0" smtClean="0"/>
              <a:t>مَنْ </a:t>
            </a:r>
            <a:r>
              <a:rPr lang="ar-SA" dirty="0"/>
              <a:t>غَشَّ فَلَيْسَ </a:t>
            </a:r>
            <a:r>
              <a:rPr lang="ar-SA" dirty="0" smtClean="0"/>
              <a:t>مِنِّي</a:t>
            </a:r>
            <a:r>
              <a:rPr lang="ar-SA" dirty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4. استثمار الوظيفة:</a:t>
            </a:r>
          </a:p>
          <a:p>
            <a:pPr marL="0" indent="0" algn="r" rtl="1">
              <a:buNone/>
            </a:pPr>
            <a:r>
              <a:rPr lang="ar-SA" dirty="0"/>
              <a:t>أمثلة: استغلال الموظف لوظيفته من أجل الحصول على منفعة له، أو لشخص على </a:t>
            </a:r>
            <a:r>
              <a:rPr lang="ar-SA" dirty="0" smtClean="0"/>
              <a:t>صلة به </a:t>
            </a:r>
            <a:r>
              <a:rPr lang="ar-SA" dirty="0"/>
              <a:t>أو معرفة. </a:t>
            </a:r>
          </a:p>
          <a:p>
            <a:pPr marL="0" indent="0" algn="r" rtl="1">
              <a:buNone/>
            </a:pPr>
            <a:r>
              <a:rPr lang="ar-SA" dirty="0" smtClean="0"/>
              <a:t>إن </a:t>
            </a:r>
            <a:r>
              <a:rPr lang="ar-SA" dirty="0"/>
              <a:t>استثمار الوظيفة يعدّ من الخيانة للأمانة؛ لأنّ الموظف أو العامل مؤتمن على ما </a:t>
            </a:r>
            <a:r>
              <a:rPr lang="ar-SA" dirty="0" smtClean="0"/>
              <a:t>تحت يده</a:t>
            </a:r>
            <a:r>
              <a:rPr lang="ar-SA" dirty="0"/>
              <a:t>، ولا يجوز له التّصرّف فيه حسب حاجته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5. إساءة الائتمان: </a:t>
            </a:r>
          </a:p>
          <a:p>
            <a:pPr marL="0" indent="0" algn="r" rtl="1">
              <a:buNone/>
            </a:pPr>
            <a:r>
              <a:rPr lang="ar-SA" dirty="0"/>
              <a:t>مثال: قيام أمين الصندوق في أحد المجالس المحلية بأخذ أموال الصندوق لحسابه الخاص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/>
              <a:t>لا يجوز للمسلم أو الموظف أخذ المال بغير حق، لقوله عز وجل: </a:t>
            </a:r>
            <a:r>
              <a:rPr lang="ar-SA" dirty="0" smtClean="0"/>
              <a:t>" يَا </a:t>
            </a:r>
            <a:r>
              <a:rPr lang="ar-SA" dirty="0"/>
              <a:t>أَيُّهَا الَّذِينَ آمَنُوا </a:t>
            </a:r>
            <a:r>
              <a:rPr lang="ar-SA" dirty="0" smtClean="0"/>
              <a:t>لا </a:t>
            </a:r>
            <a:r>
              <a:rPr lang="ar-SA" dirty="0"/>
              <a:t>تَأْكُلُوا أَمْوَالَكُمْ بَيْنَكُمْ </a:t>
            </a:r>
            <a:r>
              <a:rPr lang="ar-SA" dirty="0" smtClean="0"/>
              <a:t>بِالْبَاطِلِ".</a:t>
            </a:r>
          </a:p>
          <a:p>
            <a:pPr marL="0" indent="0" algn="r" rtl="1">
              <a:buNone/>
            </a:pPr>
            <a:r>
              <a:rPr lang="ar-SA" dirty="0"/>
              <a:t>كما أن وقوع الظلم على المسلم لا يسوغ للموظف خيانة الأمانة، فالنبي صلى الله </a:t>
            </a:r>
            <a:r>
              <a:rPr lang="ar-SA" dirty="0" smtClean="0"/>
              <a:t>عليه </a:t>
            </a:r>
            <a:r>
              <a:rPr lang="ar-SA" dirty="0"/>
              <a:t>وسلم يقول: </a:t>
            </a:r>
            <a:r>
              <a:rPr lang="ar-SA" dirty="0" smtClean="0"/>
              <a:t>أَدِّ </a:t>
            </a:r>
            <a:r>
              <a:rPr lang="ar-SA" dirty="0"/>
              <a:t>الَأمَانَةَ إلى مَنْ ائْتَمَنَكَ، </a:t>
            </a:r>
            <a:r>
              <a:rPr lang="ar-SA" dirty="0" smtClean="0"/>
              <a:t>وَلا </a:t>
            </a:r>
            <a:r>
              <a:rPr lang="ar-SA" dirty="0"/>
              <a:t>تَخُنْ مَنْ </a:t>
            </a:r>
            <a:r>
              <a:rPr lang="ar-SA" dirty="0" smtClean="0"/>
              <a:t>خَانَكَ.</a:t>
            </a:r>
          </a:p>
          <a:p>
            <a:pPr marL="0" indent="0" algn="r" rtl="1">
              <a:buNone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223580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832764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SA" dirty="0" smtClean="0"/>
              <a:t>6. التهاون في أداء الواجبات الوظيفية:</a:t>
            </a:r>
          </a:p>
          <a:p>
            <a:pPr marL="0" indent="0" algn="r" rtl="1">
              <a:buNone/>
            </a:pPr>
            <a:r>
              <a:rPr lang="ar-SA" dirty="0"/>
              <a:t>مثال: موظف في مصلحة المياه تبلّغ من إدارته بوجود كسر في إحدى مواسير المياه، إلا</a:t>
            </a:r>
          </a:p>
          <a:p>
            <a:pPr marL="0" indent="0" algn="r" rtl="1">
              <a:buNone/>
            </a:pPr>
            <a:r>
              <a:rPr lang="ar-SA" dirty="0"/>
              <a:t>أنه لم يقم بتصليحها، مما أدى إلى هدر المال العام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/>
              <a:t>إن من أخطر الأعمال التي يسأل عنها الإنسان ما يتعلق منها بالصالح العام، فعنْ عَبْدِ اللَّهِ</a:t>
            </a:r>
          </a:p>
          <a:p>
            <a:pPr marL="0" indent="0" algn="r" rtl="1">
              <a:buNone/>
            </a:pPr>
            <a:r>
              <a:rPr lang="ar-SA" dirty="0"/>
              <a:t>بْنِ عُمَرَ، رضِي اللَّهُ عَنْهُمَا، أنَّهُ: سَمِعَ رَسُولَ اللَّهِ، صَلَّ اللهُ عَلَيْهِ وَسَلَّمَ، يقَولُ: “</a:t>
            </a:r>
            <a:r>
              <a:rPr lang="ar-SA" dirty="0" smtClean="0"/>
              <a:t>كلُكُّمْ رَاعٍ </a:t>
            </a:r>
            <a:r>
              <a:rPr lang="ar-SA" dirty="0"/>
              <a:t>وَمَسْئوُلٌ عَنْ رَعِيتَّهِ، فاَلِإمَامُ رَاعٍ وَهُوَ مَسْئوُلٌ عَنْ رَعِيتَّهِ، وَالرَّجُلُ فيِ أهَلهِ رَاع </a:t>
            </a:r>
            <a:r>
              <a:rPr lang="ar-SA" dirty="0" smtClean="0"/>
              <a:t>وَهُوَ مَسْئوُلٌ </a:t>
            </a:r>
            <a:r>
              <a:rPr lang="ar-SA" dirty="0"/>
              <a:t>عَنْ رَعِيتَّهِ، وَالمرَأةَ فِي بيَتْ زَوْجِهاَ رَاعِيةَ وَهِيَ مَسْئوُلةَ عَنْ رَعِيَّتِهَا، وَالخَادِمُ </a:t>
            </a:r>
            <a:r>
              <a:rPr lang="ar-SA" dirty="0" smtClean="0"/>
              <a:t>فِي مَالِ </a:t>
            </a:r>
            <a:r>
              <a:rPr lang="ar-SA" dirty="0"/>
              <a:t>سَيِّدِه رَاعٍ وَهُوَ مَسْئُولٌ عَنْ رَعِيَّتِه</a:t>
            </a:r>
            <a:r>
              <a:rPr lang="ar-SA" dirty="0" smtClean="0"/>
              <a:t>”.</a:t>
            </a:r>
          </a:p>
          <a:p>
            <a:pPr marL="0" indent="0" algn="r" rtl="1">
              <a:buNone/>
            </a:pPr>
            <a:r>
              <a:rPr lang="ar-SA" dirty="0" smtClean="0"/>
              <a:t>7. غسل الأموال الناتجة عن جرائم الفساد: </a:t>
            </a:r>
          </a:p>
          <a:p>
            <a:pPr marL="0" indent="0" algn="r" rtl="1">
              <a:buNone/>
            </a:pPr>
            <a:r>
              <a:rPr lang="ar-SA" dirty="0"/>
              <a:t>مثال: قيام مرتكب جرم الفساد </a:t>
            </a:r>
            <a:r>
              <a:rPr lang="ar-SA" dirty="0" smtClean="0"/>
              <a:t>باختلاس </a:t>
            </a:r>
            <a:r>
              <a:rPr lang="ar-SA" dirty="0"/>
              <a:t>مبلغ من المال من الأموال العامة بشراء </a:t>
            </a:r>
            <a:r>
              <a:rPr lang="ar-SA" dirty="0" smtClean="0"/>
              <a:t>سيارة عمومي </a:t>
            </a:r>
            <a:r>
              <a:rPr lang="ar-SA" dirty="0"/>
              <a:t>لابنه من ذلك المال، ليبدو أن مصدر المال هو ناتج ربح عمل السيارة العمومي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/>
              <a:t>حرم الله على المسلم الاختلاس من المال العام، ثم التظاهر بأنه ناتج عن كسب </a:t>
            </a:r>
            <a:r>
              <a:rPr lang="ar-SA" dirty="0" smtClean="0"/>
              <a:t>مشروع، فهو </a:t>
            </a:r>
            <a:r>
              <a:rPr lang="ar-SA" dirty="0"/>
              <a:t>ذنب عظيم، وفعل يترتب عليه كثير من الأخطار والآثام، والله تعالى </a:t>
            </a:r>
            <a:r>
              <a:rPr lang="ar-SA" dirty="0" smtClean="0"/>
              <a:t>يقول:" وَتَعَاوَنُوا علَى </a:t>
            </a:r>
            <a:r>
              <a:rPr lang="ar-SA" dirty="0"/>
              <a:t>الْبِرِّ وَالتَّقْوَى </a:t>
            </a:r>
            <a:r>
              <a:rPr lang="ar-SA" dirty="0" smtClean="0"/>
              <a:t>وَلَا </a:t>
            </a:r>
            <a:r>
              <a:rPr lang="ar-SA" dirty="0"/>
              <a:t>تَعَاوَنُوا عَلَى </a:t>
            </a:r>
            <a:r>
              <a:rPr lang="ar-SA" dirty="0" smtClean="0"/>
              <a:t>الْإثْمِ وَالْعُدْوَانِ "</a:t>
            </a:r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62550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6096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 smtClean="0"/>
              <a:t>8. الكسب غير المشروع:</a:t>
            </a:r>
          </a:p>
          <a:p>
            <a:pPr marL="0" indent="0" algn="r" rtl="1">
              <a:buNone/>
            </a:pPr>
            <a:r>
              <a:rPr lang="ar-SA" dirty="0"/>
              <a:t>مثال: قيام موظف في وزارة أو بلدية أو مؤسسة مجتمع مدني غير ربحية بتقاضي راتب،</a:t>
            </a:r>
          </a:p>
          <a:p>
            <a:pPr marL="0" indent="0" algn="r" rtl="1">
              <a:buNone/>
            </a:pPr>
            <a:r>
              <a:rPr lang="ar-SA" dirty="0"/>
              <a:t>وهو لا يعمل في هذه الوظيفة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/>
              <a:t>وقد </a:t>
            </a:r>
            <a:r>
              <a:rPr lang="ar-SA" dirty="0" smtClean="0"/>
              <a:t>توعد رسول </a:t>
            </a:r>
            <a:r>
              <a:rPr lang="ar-SA" dirty="0"/>
              <a:t>الله، صلى الله عليه وسلم، من يتعدى على الأموال العامة، فعن خَوْلةَ </a:t>
            </a:r>
            <a:r>
              <a:rPr lang="ar-SA" dirty="0" smtClean="0"/>
              <a:t>الأنصاريَّة، رضي </a:t>
            </a:r>
            <a:r>
              <a:rPr lang="ar-SA" dirty="0"/>
              <a:t>الله عنها، قالت: سَمِعتْ النبيَّ، صلى الله عليه وسلم، </a:t>
            </a:r>
            <a:r>
              <a:rPr lang="ar-SA" dirty="0" smtClean="0"/>
              <a:t>يقول:" إنَّ </a:t>
            </a:r>
            <a:r>
              <a:rPr lang="ar-SA" dirty="0"/>
              <a:t>رجالًا </a:t>
            </a:r>
            <a:r>
              <a:rPr lang="ar-SA" dirty="0" smtClean="0"/>
              <a:t>يتخوَّضون في </a:t>
            </a:r>
            <a:r>
              <a:rPr lang="ar-SA" dirty="0"/>
              <a:t>مالِ الله بغير حقٍّ، فلهم النارُ يومَ </a:t>
            </a:r>
            <a:r>
              <a:rPr lang="ar-SA" dirty="0" smtClean="0"/>
              <a:t>القيامة".</a:t>
            </a:r>
          </a:p>
          <a:p>
            <a:pPr marL="0" indent="0" algn="r" rtl="1">
              <a:buNone/>
            </a:pPr>
            <a:r>
              <a:rPr lang="ar-SA" dirty="0" smtClean="0"/>
              <a:t>9. المتاجرة بالنفوذ: </a:t>
            </a:r>
          </a:p>
          <a:p>
            <a:pPr marL="0" indent="0" algn="r">
              <a:buNone/>
            </a:pPr>
            <a:r>
              <a:rPr lang="ar-SA" dirty="0"/>
              <a:t>مثال: موظف عسكري ذو رتبة عسكرية سامية بحكم علاقته مع أحد موظفي </a:t>
            </a:r>
            <a:r>
              <a:rPr lang="ar-SA" dirty="0" smtClean="0"/>
              <a:t>الضريبة، يطلب </a:t>
            </a:r>
            <a:r>
              <a:rPr lang="ar-SA" dirty="0"/>
              <a:t>منه تخفيض مبلغ الضريبة، عن شركة ابنه أو زوجته، مستغلًا نفوذه الفعلي </a:t>
            </a:r>
            <a:r>
              <a:rPr lang="ar-SA" dirty="0" smtClean="0"/>
              <a:t>للتخفيض بشكل </a:t>
            </a:r>
            <a:r>
              <a:rPr lang="ar-SA" dirty="0"/>
              <a:t>مخالف للقانون</a:t>
            </a:r>
            <a:r>
              <a:rPr lang="ar-SA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ar-SA" dirty="0"/>
              <a:t>فإنَّ العمل في الوظيفة العمومية أمانة سيسأل عنها الموظف يوم القيامة، فعن </a:t>
            </a:r>
            <a:r>
              <a:rPr lang="ar-SA" dirty="0" smtClean="0"/>
              <a:t>مَعْقِلَ بْنَ </a:t>
            </a:r>
            <a:r>
              <a:rPr lang="ar-SA" dirty="0"/>
              <a:t>يَسَارٍ الْمُزَنِّ، رضي الله عنه، قال: سَمِعْتُ رَسُولَ اللهِ، صَلَّ اللهُ عَلَيْهِ وَسَلَّمَ، </a:t>
            </a:r>
            <a:r>
              <a:rPr lang="ar-SA" dirty="0" smtClean="0"/>
              <a:t>يقَولُ:" مَا </a:t>
            </a:r>
            <a:r>
              <a:rPr lang="ar-SA" dirty="0"/>
              <a:t>مِنْ عَبْدٍ يسَتَرعْيهِ اللهُ رَعِيَّةً، يمُوتُ يوْمَ يُموتُ وَهُوَ غَاشٌّ لرَعِيَّتِهِ، إلِّ حَرَّمَ اللهُ </a:t>
            </a:r>
            <a:r>
              <a:rPr lang="ar-SA" dirty="0" smtClean="0"/>
              <a:t>عَلَيْهِ الجْنَّةَ ".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04532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1354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الفصل الأول: العلاقة بين حقوق الانسان والفساد </vt:lpstr>
      <vt:lpstr>حقوق الانسان:</vt:lpstr>
      <vt:lpstr>آثار الفساد على التمتع بحقوق الانسان:</vt:lpstr>
      <vt:lpstr>PowerPoint Presentation</vt:lpstr>
      <vt:lpstr>دور الشريعة الإسلامية في محاربة الفساد:</vt:lpstr>
      <vt:lpstr>آلية تعامل الشريعة الإسلامية مع جرائم الفساد الواردة في قانون مكافحة الفساد: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الأول: العلاقة بين حقوق الانسان والفساد </dc:title>
  <dc:creator>Maher</dc:creator>
  <cp:lastModifiedBy>Maher</cp:lastModifiedBy>
  <cp:revision>9</cp:revision>
  <dcterms:created xsi:type="dcterms:W3CDTF">2021-10-19T08:11:30Z</dcterms:created>
  <dcterms:modified xsi:type="dcterms:W3CDTF">2021-10-27T15:42:09Z</dcterms:modified>
</cp:coreProperties>
</file>