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8"/>
  </p:notesMasterIdLst>
  <p:sldIdLst>
    <p:sldId id="325" r:id="rId2"/>
    <p:sldId id="326" r:id="rId3"/>
    <p:sldId id="327" r:id="rId4"/>
    <p:sldId id="342" r:id="rId5"/>
    <p:sldId id="357" r:id="rId6"/>
    <p:sldId id="356" r:id="rId7"/>
    <p:sldId id="355" r:id="rId8"/>
    <p:sldId id="343" r:id="rId9"/>
    <p:sldId id="359" r:id="rId10"/>
    <p:sldId id="361" r:id="rId11"/>
    <p:sldId id="358" r:id="rId12"/>
    <p:sldId id="344" r:id="rId13"/>
    <p:sldId id="331" r:id="rId14"/>
    <p:sldId id="345" r:id="rId15"/>
    <p:sldId id="346" r:id="rId16"/>
    <p:sldId id="363" r:id="rId17"/>
    <p:sldId id="362" r:id="rId18"/>
    <p:sldId id="347" r:id="rId19"/>
    <p:sldId id="366" r:id="rId20"/>
    <p:sldId id="365" r:id="rId21"/>
    <p:sldId id="367" r:id="rId22"/>
    <p:sldId id="364" r:id="rId23"/>
    <p:sldId id="348" r:id="rId24"/>
    <p:sldId id="368" r:id="rId25"/>
    <p:sldId id="349" r:id="rId26"/>
    <p:sldId id="350" r:id="rId27"/>
    <p:sldId id="370" r:id="rId28"/>
    <p:sldId id="369" r:id="rId29"/>
    <p:sldId id="351" r:id="rId30"/>
    <p:sldId id="371" r:id="rId31"/>
    <p:sldId id="352" r:id="rId32"/>
    <p:sldId id="372" r:id="rId33"/>
    <p:sldId id="338" r:id="rId34"/>
    <p:sldId id="374" r:id="rId35"/>
    <p:sldId id="373" r:id="rId36"/>
    <p:sldId id="35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>
        <p:scale>
          <a:sx n="90" d="100"/>
          <a:sy n="90" d="100"/>
        </p:scale>
        <p:origin x="-1267" y="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49CC4-E57F-43FB-81B9-CFBAA9ECF716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B30BD-551F-468C-89AA-50DD9050A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1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20;g4dfce81f19_0_4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Google Shape;121;g4dfce81f19_0_45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29;g33e13d9a7e_0_4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Google Shape;130;g33e13d9a7e_0_48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5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0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2268300"/>
            <a:ext cx="4592400" cy="2376400"/>
          </a:xfrm>
          <a:prstGeom prst="rect">
            <a:avLst/>
          </a:prstGeom>
        </p:spPr>
        <p:txBody>
          <a:bodyPr spcFirstLastPara="1" lIns="102383" tIns="102383" rIns="102383" bIns="102383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5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4275201"/>
            <a:ext cx="2402100" cy="956000"/>
          </a:xfrm>
          <a:prstGeom prst="rect">
            <a:avLst/>
          </a:prstGeom>
        </p:spPr>
        <p:txBody>
          <a:bodyPr spcFirstLastPara="1" lIns="102383" tIns="102383" rIns="102383" bIns="102383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15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023395" y="2654883"/>
            <a:ext cx="4641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69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8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3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5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6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3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1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 rot="5400000">
            <a:off x="1241553" y="554010"/>
            <a:ext cx="2612426" cy="44804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lIns="102383" tIns="102383" rIns="102383" bIns="102383" anchor="ctr"/>
          <a:lstStyle/>
          <a:p>
            <a:pPr>
              <a:defRPr/>
            </a:pPr>
            <a:endParaRPr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124" name="Google Shape;126;p24"/>
          <p:cNvSpPr>
            <a:spLocks noGrp="1"/>
          </p:cNvSpPr>
          <p:nvPr>
            <p:ph type="ctrTitle"/>
          </p:nvPr>
        </p:nvSpPr>
        <p:spPr>
          <a:xfrm>
            <a:off x="387233" y="2085358"/>
            <a:ext cx="4617433" cy="1535373"/>
          </a:xfrm>
        </p:spPr>
        <p:txBody>
          <a:bodyPr rtlCol="0"/>
          <a:lstStyle/>
          <a:p>
            <a:pPr defTabSz="91429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spc="361" dirty="0">
                <a:solidFill>
                  <a:srgbClr val="C00000"/>
                </a:solidFill>
                <a:latin typeface="Maiandra GD" panose="020E0502030308020204" pitchFamily="34" charset="0"/>
              </a:rPr>
              <a:t>Circuit2 Lab	</a:t>
            </a:r>
            <a:endParaRPr lang="en-US" sz="3100" dirty="0">
              <a:solidFill>
                <a:srgbClr val="0070C0"/>
              </a:solidFill>
              <a:cs typeface="Times New Roman" pitchFamily="18" charset="0"/>
              <a:sym typeface="Livvic" charset="0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307549" y="4179881"/>
            <a:ext cx="5256297" cy="672203"/>
          </a:xfrm>
        </p:spPr>
        <p:txBody>
          <a:bodyPr rtlCol="0"/>
          <a:lstStyle/>
          <a:p>
            <a:pPr marL="0" indent="0" defTabSz="914070">
              <a:defRPr/>
            </a:pPr>
            <a:r>
              <a:rPr lang="es" sz="27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Summer </a:t>
            </a:r>
            <a:r>
              <a:rPr lang="es" sz="2700" dirty="0">
                <a:solidFill>
                  <a:schemeClr val="accent3">
                    <a:lumMod val="60000"/>
                    <a:lumOff val="4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Semester 2024/2025</a:t>
            </a:r>
          </a:p>
        </p:txBody>
      </p:sp>
      <p:sp>
        <p:nvSpPr>
          <p:cNvPr id="4101" name="Google Shape;127;p24"/>
          <p:cNvSpPr>
            <a:spLocks noChangeArrowheads="1"/>
          </p:cNvSpPr>
          <p:nvPr/>
        </p:nvSpPr>
        <p:spPr bwMode="auto">
          <a:xfrm rot="16200000" flipH="1">
            <a:off x="-1819854" y="3307868"/>
            <a:ext cx="3860585" cy="22087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pic>
        <p:nvPicPr>
          <p:cNvPr id="4102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82" y="68749"/>
            <a:ext cx="3922651" cy="132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0" y="6405790"/>
            <a:ext cx="9144000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sz="1600" b="1" dirty="0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</a:t>
            </a:r>
            <a:r>
              <a:rPr lang="en-US" sz="1600" b="1" dirty="0" err="1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shara’b</a:t>
            </a:r>
            <a:r>
              <a:rPr lang="en-US" sz="1600" b="1" dirty="0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                                                                                                       </a:t>
            </a:r>
            <a:r>
              <a:rPr lang="ar-SA" sz="1600" b="1" dirty="0" smtClean="0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</a:t>
            </a:r>
            <a:r>
              <a:rPr lang="en-US" sz="1600" b="1" dirty="0" smtClean="0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    </a:t>
            </a:r>
            <a:r>
              <a:rPr lang="en-US" sz="1600" b="1" dirty="0">
                <a:solidFill>
                  <a:schemeClr val="accent3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PTUK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19115"/>
            <a:ext cx="3380682" cy="20098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20059"/>
            <a:ext cx="3533082" cy="25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731785"/>
            <a:ext cx="5345949" cy="40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4953000"/>
            <a:ext cx="6050973" cy="121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0" y="990600"/>
            <a:ext cx="6311038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</a:t>
            </a:r>
            <a:r>
              <a:rPr lang="en-US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Asma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’  </a:t>
            </a:r>
            <a:r>
              <a:rPr lang="en-US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shara’b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                                                               PTUK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SzPts val="2400"/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Magnitude of the impedance of the RLC series circuit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500061" cy="21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" y="3423734"/>
            <a:ext cx="2252603" cy="53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" y="4114800"/>
            <a:ext cx="2765496" cy="84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8334"/>
            <a:ext cx="2737144" cy="18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 rot="-5400000" flipH="1">
            <a:off x="-8450" y="8454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;p25"/>
          <p:cNvSpPr/>
          <p:nvPr/>
        </p:nvSpPr>
        <p:spPr>
          <a:xfrm rot="-54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714300" y="4"/>
            <a:ext cx="8429700" cy="731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accent3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921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6" y="787400"/>
            <a:ext cx="449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3048000"/>
            <a:ext cx="4648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3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7" y="801232"/>
            <a:ext cx="35052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06"/>
            <a:ext cx="70199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5581729"/>
            <a:ext cx="3328347" cy="76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6" y="146818"/>
            <a:ext cx="74295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99"/>
            <a:ext cx="6400800" cy="528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77" y="178093"/>
            <a:ext cx="4823510" cy="42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" y="714852"/>
            <a:ext cx="6347616" cy="49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6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" y="161105"/>
            <a:ext cx="6191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7" y="990600"/>
            <a:ext cx="7543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6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" y="731786"/>
            <a:ext cx="4914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1074686"/>
            <a:ext cx="4952999" cy="223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3306550"/>
            <a:ext cx="51530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3744700"/>
            <a:ext cx="5410200" cy="24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" y="1160346"/>
            <a:ext cx="4943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9" y="1560396"/>
            <a:ext cx="795250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" y="1160346"/>
            <a:ext cx="4943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4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 rot="-5400000" flipH="1">
            <a:off x="-8450" y="8454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;p25"/>
          <p:cNvSpPr/>
          <p:nvPr/>
        </p:nvSpPr>
        <p:spPr>
          <a:xfrm rot="-54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714300" y="4"/>
            <a:ext cx="8429700" cy="731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RLC Series Circuit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" y="838200"/>
            <a:ext cx="6239934" cy="294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8" y="4191000"/>
            <a:ext cx="5072381" cy="158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63599"/>
            <a:ext cx="2187045" cy="21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3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9699"/>
            <a:ext cx="2099515" cy="35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030596" cy="50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4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609599" y="228600"/>
            <a:ext cx="2438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RLC </a:t>
            </a:r>
            <a:r>
              <a:rPr lang="fr-FR" sz="2400" b="1" dirty="0">
                <a:solidFill>
                  <a:srgbClr val="FF0000"/>
                </a:solidFill>
              </a:rPr>
              <a:t>Series Circuit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224180" y="740566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- Set  </a:t>
            </a:r>
            <a:r>
              <a:rPr lang="en-US" sz="2000" b="1" dirty="0"/>
              <a:t>the  function  generator  to  an  output  voltage  of Urms = 4 V, fsine = 1 kHz. </a:t>
            </a:r>
          </a:p>
        </p:txBody>
      </p:sp>
      <p:sp>
        <p:nvSpPr>
          <p:cNvPr id="12" name="Rectangle 3"/>
          <p:cNvSpPr/>
          <p:nvPr/>
        </p:nvSpPr>
        <p:spPr>
          <a:xfrm>
            <a:off x="200891" y="1505174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- Measure  </a:t>
            </a:r>
            <a:r>
              <a:rPr lang="en-US" sz="2000" b="1" dirty="0"/>
              <a:t>the  voltages  across  the  components  on  a voltmeter. </a:t>
            </a:r>
          </a:p>
        </p:txBody>
      </p:sp>
      <p:sp>
        <p:nvSpPr>
          <p:cNvPr id="13" name="Rectangle 4"/>
          <p:cNvSpPr/>
          <p:nvPr/>
        </p:nvSpPr>
        <p:spPr>
          <a:xfrm>
            <a:off x="224180" y="22098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- Calculate  the  current  flowing  in  the  circuit.  Check  the calculation by measurement. </a:t>
            </a:r>
          </a:p>
        </p:txBody>
      </p:sp>
      <p:sp>
        <p:nvSpPr>
          <p:cNvPr id="14" name="Rectangle 5"/>
          <p:cNvSpPr/>
          <p:nvPr/>
        </p:nvSpPr>
        <p:spPr>
          <a:xfrm>
            <a:off x="224180" y="2989376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- From the measured values, calculate the </a:t>
            </a:r>
            <a:r>
              <a:rPr lang="en-US" sz="2000" b="1" dirty="0" smtClean="0"/>
              <a:t>reactance </a:t>
            </a:r>
            <a:r>
              <a:rPr lang="en-US" sz="2000" b="1" dirty="0"/>
              <a:t>XC and XL and the resistance R. </a:t>
            </a:r>
          </a:p>
        </p:txBody>
      </p:sp>
      <p:sp>
        <p:nvSpPr>
          <p:cNvPr id="15" name="Rectangle 6"/>
          <p:cNvSpPr/>
          <p:nvPr/>
        </p:nvSpPr>
        <p:spPr>
          <a:xfrm>
            <a:off x="200891" y="3721948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- Draw the vector diagrams for the voltages (UR, UC, UL, </a:t>
            </a:r>
            <a:r>
              <a:rPr lang="en-US" sz="2000" b="1" dirty="0" err="1"/>
              <a:t>Utot</a:t>
            </a:r>
            <a:r>
              <a:rPr lang="en-US" sz="2000" b="1" dirty="0"/>
              <a:t>) and the resistances (R, XC, XL, Z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6" name="Rectangle 7"/>
          <p:cNvSpPr/>
          <p:nvPr/>
        </p:nvSpPr>
        <p:spPr>
          <a:xfrm>
            <a:off x="228600" y="4800600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-</a:t>
            </a:r>
            <a:endParaRPr lang="en-US" sz="20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7" y="4483485"/>
            <a:ext cx="5357823" cy="154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5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" y="4317999"/>
            <a:ext cx="6393873" cy="107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5434316"/>
            <a:ext cx="4840222" cy="18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2808524" cy="316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4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26053" y="784299"/>
            <a:ext cx="9017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- Determine the impedance Z from the diagram and check the value by calculation using your measured values.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0756" y="1676400"/>
            <a:ext cx="9113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From the diagram: Z =</a:t>
            </a:r>
          </a:p>
          <a:p>
            <a:r>
              <a:rPr lang="en-US" sz="2000" b="1" dirty="0"/>
              <a:t>Calculation</a:t>
            </a:r>
            <a:r>
              <a:rPr lang="en-US" sz="2000" b="1" dirty="0" smtClean="0"/>
              <a:t>: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- Mark the phase angle in the diagram. Calculate the phase angle from your measured values.</a:t>
            </a:r>
          </a:p>
        </p:txBody>
      </p:sp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914400" y="204906"/>
            <a:ext cx="2550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RLC </a:t>
            </a:r>
            <a:r>
              <a:rPr lang="en-US" sz="2400" b="1" dirty="0" smtClean="0">
                <a:solidFill>
                  <a:srgbClr val="FF0000"/>
                </a:solidFill>
              </a:rPr>
              <a:t>Parallel </a:t>
            </a:r>
            <a:r>
              <a:rPr lang="en-US" sz="2400" b="1" dirty="0">
                <a:solidFill>
                  <a:srgbClr val="FF0000"/>
                </a:solidFill>
              </a:rPr>
              <a:t>Circuit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7" y="990600"/>
            <a:ext cx="76962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914400"/>
            <a:ext cx="8214362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99"/>
            <a:ext cx="8095457" cy="468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731786"/>
            <a:ext cx="7445489" cy="461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809699"/>
            <a:ext cx="68580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0" y="784299"/>
            <a:ext cx="7087758" cy="467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 rot="-5400000" flipH="1">
            <a:off x="-8450" y="8454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;p25"/>
          <p:cNvSpPr/>
          <p:nvPr/>
        </p:nvSpPr>
        <p:spPr>
          <a:xfrm rot="-54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714300" y="4"/>
            <a:ext cx="8429700" cy="731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accent3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921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838200"/>
            <a:ext cx="6071214" cy="255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" y="3505200"/>
            <a:ext cx="6211426" cy="19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171676" cy="234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2" y="5486400"/>
            <a:ext cx="5105400" cy="98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5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740253"/>
            <a:ext cx="6888716" cy="475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9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765652"/>
            <a:ext cx="7284445" cy="459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 rot="-5400000" flipH="1">
            <a:off x="-8450" y="8454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;p25"/>
          <p:cNvSpPr/>
          <p:nvPr/>
        </p:nvSpPr>
        <p:spPr>
          <a:xfrm rot="-54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714300" y="4"/>
            <a:ext cx="8429700" cy="731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accent3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921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806963"/>
            <a:ext cx="7680796" cy="481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0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 rot="-5400000" flipH="1">
            <a:off x="-8450" y="8454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5;p25"/>
          <p:cNvSpPr/>
          <p:nvPr/>
        </p:nvSpPr>
        <p:spPr>
          <a:xfrm rot="-54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/>
          <p:cNvSpPr/>
          <p:nvPr/>
        </p:nvSpPr>
        <p:spPr>
          <a:xfrm>
            <a:off x="714300" y="4"/>
            <a:ext cx="8429700" cy="7312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Exercise 3: RLC Parallel Circuit</a:t>
            </a:r>
            <a:endParaRPr lang="en-US" sz="2400" b="1" dirty="0">
              <a:solidFill>
                <a:srgbClr val="FF0000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921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56" y="1371600"/>
            <a:ext cx="2111040" cy="267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" y="2369963"/>
            <a:ext cx="6985970" cy="4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3867" y="731204"/>
            <a:ext cx="8986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/>
              <a:t>Assemble </a:t>
            </a:r>
            <a:r>
              <a:rPr lang="en-US" b="1" dirty="0"/>
              <a:t>the RLC parallel circuit in Fig. 15.3.5 on the Electronic Circuits Board. Set the function generator to an output voltage of U</a:t>
            </a:r>
            <a:r>
              <a:rPr lang="en-US" sz="1400" b="1" dirty="0"/>
              <a:t>rms</a:t>
            </a:r>
            <a:r>
              <a:rPr lang="en-US" b="1" dirty="0"/>
              <a:t> = 3,2 V, fs</a:t>
            </a:r>
            <a:r>
              <a:rPr lang="en-US" sz="1600" b="1" dirty="0"/>
              <a:t>ine</a:t>
            </a:r>
            <a:r>
              <a:rPr lang="en-US" b="1" dirty="0"/>
              <a:t> = 1 kHz</a:t>
            </a:r>
            <a:r>
              <a:rPr lang="en-US" b="1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- Check your calculations by measurement on an ammeter.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8" y="4058849"/>
            <a:ext cx="1648720" cy="59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3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731786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66199" y="731786"/>
            <a:ext cx="4458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- Draw  the  vector  diagram  of  currents</a:t>
            </a:r>
          </a:p>
        </p:txBody>
      </p:sp>
      <p:sp>
        <p:nvSpPr>
          <p:cNvPr id="11" name="Rectangle 2"/>
          <p:cNvSpPr/>
          <p:nvPr/>
        </p:nvSpPr>
        <p:spPr>
          <a:xfrm>
            <a:off x="66786" y="12954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-From </a:t>
            </a:r>
            <a:r>
              <a:rPr lang="en-US" sz="2000" b="1" dirty="0"/>
              <a:t>your drawing, determine the apparent current (total current) I. </a:t>
            </a:r>
          </a:p>
        </p:txBody>
      </p:sp>
      <p:sp>
        <p:nvSpPr>
          <p:cNvPr id="12" name="Rectangle 3"/>
          <p:cNvSpPr/>
          <p:nvPr/>
        </p:nvSpPr>
        <p:spPr>
          <a:xfrm>
            <a:off x="66786" y="2404110"/>
            <a:ext cx="9001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- Check  the  value  of  I  from  the  drawing  by  a  calculation using the measured values of current. </a:t>
            </a:r>
            <a:endParaRPr lang="en-US" sz="2000" b="1" dirty="0"/>
          </a:p>
        </p:txBody>
      </p:sp>
      <p:sp>
        <p:nvSpPr>
          <p:cNvPr id="13" name="Rectangle 4"/>
          <p:cNvSpPr/>
          <p:nvPr/>
        </p:nvSpPr>
        <p:spPr>
          <a:xfrm>
            <a:off x="100653" y="1828800"/>
            <a:ext cx="1344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Result:  I =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13" y="3086596"/>
            <a:ext cx="3550761" cy="33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7" y="5191027"/>
            <a:ext cx="1821102" cy="80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28600" y="753747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- Calculate the phase shift between apparent current I and reactive current </a:t>
            </a:r>
            <a:r>
              <a:rPr lang="en-US" sz="2000" b="1" dirty="0" err="1"/>
              <a:t>Ic</a:t>
            </a:r>
            <a:r>
              <a:rPr lang="en-US" sz="2000" b="1" dirty="0"/>
              <a:t>.</a:t>
            </a:r>
          </a:p>
          <a:p>
            <a:pPr algn="just"/>
            <a:r>
              <a:rPr lang="en-US" sz="2000" b="1" dirty="0"/>
              <a:t>How much active power P, is dissipated in the RLC circuit</a:t>
            </a:r>
            <a:r>
              <a:rPr lang="en-US" sz="2000" b="1" dirty="0" smtClean="0"/>
              <a:t>?</a:t>
            </a:r>
          </a:p>
          <a:p>
            <a:pPr algn="just"/>
            <a:endParaRPr lang="en-US" sz="2000" b="1" dirty="0"/>
          </a:p>
          <a:p>
            <a:pPr marL="342900" indent="-342900" algn="just">
              <a:buFontTx/>
              <a:buChar char="-"/>
            </a:pPr>
            <a:r>
              <a:rPr lang="en-US" sz="2000" b="1" dirty="0" smtClean="0"/>
              <a:t>Calculate </a:t>
            </a:r>
            <a:r>
              <a:rPr lang="en-US" sz="2000" b="1" dirty="0"/>
              <a:t>the value of apparent power S, using P and the phase angle φ</a:t>
            </a:r>
            <a:r>
              <a:rPr lang="en-US" sz="2000" b="1" dirty="0" smtClean="0"/>
              <a:t>.</a:t>
            </a:r>
          </a:p>
          <a:p>
            <a:pPr marL="342900" indent="-342900" algn="just">
              <a:buFontTx/>
              <a:buChar char="-"/>
            </a:pPr>
            <a:endParaRPr lang="en-US" sz="2000" b="1" dirty="0"/>
          </a:p>
          <a:p>
            <a:pPr algn="just"/>
            <a:r>
              <a:rPr lang="en-US" sz="2000" b="1" dirty="0"/>
              <a:t>- How does the RLC circuit in Fig. 15.3.5 load the AC voltage source, capacitive or inductive? Give reasons for your answer.</a:t>
            </a:r>
          </a:p>
        </p:txBody>
      </p:sp>
    </p:spTree>
    <p:extLst>
      <p:ext uri="{BB962C8B-B14F-4D97-AF65-F5344CB8AC3E}">
        <p14:creationId xmlns:p14="http://schemas.microsoft.com/office/powerpoint/2010/main" val="22529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0"/>
            <a:ext cx="3002423" cy="30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55" y="762000"/>
            <a:ext cx="2278212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826750"/>
            <a:ext cx="6071547" cy="230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" y="3306233"/>
            <a:ext cx="6119616" cy="18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32" y="5318764"/>
            <a:ext cx="4165600" cy="99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762000"/>
            <a:ext cx="5799667" cy="220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3124200"/>
            <a:ext cx="5901268" cy="177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58494"/>
            <a:ext cx="4942417" cy="11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776316"/>
            <a:ext cx="5952068" cy="22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1066800"/>
            <a:ext cx="8861028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843566"/>
            <a:ext cx="6248400" cy="249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3605541"/>
            <a:ext cx="6248400" cy="211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" y="812758"/>
            <a:ext cx="6370046" cy="22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3200400"/>
            <a:ext cx="6476709" cy="247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34;p25"/>
          <p:cNvSpPr>
            <a:spLocks noChangeArrowheads="1"/>
          </p:cNvSpPr>
          <p:nvPr/>
        </p:nvSpPr>
        <p:spPr bwMode="auto">
          <a:xfrm rot="16200000" flipH="1">
            <a:off x="-8715" y="8716"/>
            <a:ext cx="731785" cy="714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5123" name="Google Shape;135;p25"/>
          <p:cNvSpPr>
            <a:spLocks noChangeArrowheads="1"/>
          </p:cNvSpPr>
          <p:nvPr/>
        </p:nvSpPr>
        <p:spPr bwMode="auto">
          <a:xfrm rot="16200000" flipH="1">
            <a:off x="7231444" y="4945444"/>
            <a:ext cx="1188577" cy="263653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 anchor="ctr"/>
          <a:lstStyle/>
          <a:p>
            <a:pPr algn="l" rtl="0"/>
            <a:endParaRPr lang="en-US"/>
          </a:p>
        </p:txBody>
      </p:sp>
      <p:sp>
        <p:nvSpPr>
          <p:cNvPr id="2" name="مستطيل 1"/>
          <p:cNvSpPr/>
          <p:nvPr/>
        </p:nvSpPr>
        <p:spPr>
          <a:xfrm>
            <a:off x="714354" y="1"/>
            <a:ext cx="8429646" cy="7317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>
              <a:defRPr/>
            </a:pPr>
            <a:endParaRPr lang="en-US" sz="2700" b="1" dirty="0">
              <a:solidFill>
                <a:schemeClr val="accent3">
                  <a:lumMod val="60000"/>
                  <a:lumOff val="40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6405791"/>
            <a:ext cx="6507464" cy="45220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0" tIns="51200" rIns="102400" bIns="51200" anchor="ctr"/>
          <a:lstStyle/>
          <a:p>
            <a:pPr algn="l">
              <a:defRPr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</a:p>
        </p:txBody>
      </p:sp>
      <p:pic>
        <p:nvPicPr>
          <p:cNvPr id="512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89" y="5773309"/>
            <a:ext cx="761884" cy="10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" y="47360"/>
            <a:ext cx="513049" cy="6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itle 2"/>
          <p:cNvSpPr txBox="1">
            <a:spLocks/>
          </p:cNvSpPr>
          <p:nvPr/>
        </p:nvSpPr>
        <p:spPr bwMode="auto">
          <a:xfrm>
            <a:off x="30755" y="149718"/>
            <a:ext cx="8103924" cy="6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83" tIns="102383" rIns="102383" bIns="102383"/>
          <a:lstStyle>
            <a:lvl1pPr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00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00125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buSzPts val="2400"/>
            </a:pPr>
            <a:endParaRPr lang="en-US" sz="260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" y="914400"/>
            <a:ext cx="4519145" cy="166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737407"/>
            <a:ext cx="4558367" cy="153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4495800"/>
            <a:ext cx="4597399" cy="162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</TotalTime>
  <Words>511</Words>
  <Application>Microsoft Office PowerPoint</Application>
  <PresentationFormat>عرض على الشاشة (3:4)‏</PresentationFormat>
  <Paragraphs>64</Paragraphs>
  <Slides>36</Slides>
  <Notes>36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نسق Office</vt:lpstr>
      <vt:lpstr>Circuit2 Lab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Acer</cp:lastModifiedBy>
  <cp:revision>54</cp:revision>
  <dcterms:created xsi:type="dcterms:W3CDTF">2006-08-16T00:00:00Z</dcterms:created>
  <dcterms:modified xsi:type="dcterms:W3CDTF">2024-08-26T17:22:14Z</dcterms:modified>
</cp:coreProperties>
</file>