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1" r:id="rId3"/>
    <p:sldId id="262" r:id="rId4"/>
    <p:sldId id="268" r:id="rId5"/>
    <p:sldId id="263" r:id="rId6"/>
    <p:sldId id="257" r:id="rId7"/>
    <p:sldId id="259" r:id="rId8"/>
    <p:sldId id="260" r:id="rId9"/>
    <p:sldId id="258"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8" clrIdx="0">
    <p:extLst>
      <p:ext uri="{19B8F6BF-5375-455C-9EA6-DF929625EA0E}">
        <p15:presenceInfo xmlns:p15="http://schemas.microsoft.com/office/powerpoint/2012/main" xmlns="" userId="57421e6254b2c7c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75B90"/>
    <a:srgbClr val="F298EC"/>
    <a:srgbClr val="F20000"/>
    <a:srgbClr val="FF2D2D"/>
    <a:srgbClr val="FFEB97"/>
    <a:srgbClr val="934BC9"/>
    <a:srgbClr val="CC66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00" autoAdjust="0"/>
    <p:restoredTop sz="88151" autoAdjust="0"/>
  </p:normalViewPr>
  <p:slideViewPr>
    <p:cSldViewPr snapToGrid="0">
      <p:cViewPr varScale="1">
        <p:scale>
          <a:sx n="56" d="100"/>
          <a:sy n="56" d="100"/>
        </p:scale>
        <p:origin x="-106" y="-451"/>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2T18:56:57.085" idx="3">
    <p:pos x="1405" y="2220"/>
    <p:text>Chapter 13</p:text>
    <p:extLst mod="1">
      <p:ext uri="{C676402C-5697-4E1C-873F-D02D1690AC5C}">
        <p15:threadingInfo xmlns:p15="http://schemas.microsoft.com/office/powerpoint/2012/main" xmlns="" timeZoneBias="-120"/>
      </p:ext>
    </p:extLst>
  </p:cm>
  <p:cm authorId="1" dt="2022-02-22T18:57:49.994" idx="4">
    <p:pos x="2829" y="2366"/>
    <p:text>Chapter 4+5+12</p:text>
    <p:extLst>
      <p:ext uri="{C676402C-5697-4E1C-873F-D02D1690AC5C}">
        <p15:threadingInfo xmlns:p15="http://schemas.microsoft.com/office/powerpoint/2012/main" xmlns="" timeZoneBias="-120"/>
      </p:ext>
    </p:extLst>
  </p:cm>
  <p:cm authorId="1" dt="2022-02-22T19:00:46.915" idx="5">
    <p:pos x="4459" y="2148"/>
    <p:text>not from the book</p:text>
    <p:extLst mod="1">
      <p:ext uri="{C676402C-5697-4E1C-873F-D02D1690AC5C}">
        <p15:threadingInfo xmlns:p15="http://schemas.microsoft.com/office/powerpoint/2012/main" xmlns="" timeZoneBias="-120"/>
      </p:ext>
    </p:extLst>
  </p:cm>
  <p:cm authorId="1" dt="2022-02-22T19:05:23.208" idx="6">
    <p:pos x="4459" y="2244"/>
    <p:text>chapter 18 cancer</p:text>
    <p:extLst mod="1">
      <p:ext uri="{C676402C-5697-4E1C-873F-D02D1690AC5C}">
        <p15:threadingInfo xmlns:p15="http://schemas.microsoft.com/office/powerpoint/2012/main" xmlns="" timeZoneBias="-120">
          <p15:parentCm authorId="1" idx="5"/>
        </p15:threadingInfo>
      </p:ext>
    </p:extLst>
  </p:cm>
  <p:cm authorId="1" dt="2022-02-22T19:06:22.780" idx="7">
    <p:pos x="4340" y="1072"/>
    <p:text>chapter 20</p:text>
    <p:extLst mod="1">
      <p:ext uri="{C676402C-5697-4E1C-873F-D02D1690AC5C}">
        <p15:threadingInfo xmlns:p15="http://schemas.microsoft.com/office/powerpoint/2012/main" xmlns="" timeZoneBias="-120"/>
      </p:ext>
    </p:extLst>
  </p:cm>
  <p:cm authorId="1" dt="2022-02-22T19:06:50.828" idx="8">
    <p:pos x="7313" y="1615"/>
    <p:text>chapter 22</p:text>
    <p:extLst>
      <p:ext uri="{C676402C-5697-4E1C-873F-D02D1690AC5C}">
        <p15:threadingInfo xmlns:p15="http://schemas.microsoft.com/office/powerpoint/2012/main" xmlns=""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6C932D-92F1-4632-BA81-D42356208282}" type="datetimeFigureOut">
              <a:rPr lang="en-US" smtClean="0"/>
              <a:pPr/>
              <a:t>7/24/2024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B80332-F39E-4F45-8B5F-D1ECF037335B}" type="slidenum">
              <a:rPr lang="en-US" smtClean="0"/>
              <a:pPr/>
              <a:t>‹#›</a:t>
            </a:fld>
            <a:endParaRPr lang="en-US"/>
          </a:p>
        </p:txBody>
      </p:sp>
    </p:spTree>
    <p:extLst>
      <p:ext uri="{BB962C8B-B14F-4D97-AF65-F5344CB8AC3E}">
        <p14:creationId xmlns:p14="http://schemas.microsoft.com/office/powerpoint/2010/main" xmlns="" val="2993406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B80332-F39E-4F45-8B5F-D1ECF037335B}" type="slidenum">
              <a:rPr lang="en-US" smtClean="0"/>
              <a:pPr/>
              <a:t>1</a:t>
            </a:fld>
            <a:endParaRPr lang="en-US"/>
          </a:p>
        </p:txBody>
      </p:sp>
    </p:spTree>
    <p:extLst>
      <p:ext uri="{BB962C8B-B14F-4D97-AF65-F5344CB8AC3E}">
        <p14:creationId xmlns:p14="http://schemas.microsoft.com/office/powerpoint/2010/main" xmlns="" val="4141324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B80332-F39E-4F45-8B5F-D1ECF037335B}" type="slidenum">
              <a:rPr lang="en-US" smtClean="0"/>
              <a:pPr/>
              <a:t>2</a:t>
            </a:fld>
            <a:endParaRPr lang="en-US"/>
          </a:p>
        </p:txBody>
      </p:sp>
    </p:spTree>
    <p:extLst>
      <p:ext uri="{BB962C8B-B14F-4D97-AF65-F5344CB8AC3E}">
        <p14:creationId xmlns:p14="http://schemas.microsoft.com/office/powerpoint/2010/main" xmlns="" val="1740876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Inborn errors of metabolism </a:t>
            </a:r>
          </a:p>
          <a:p>
            <a:r>
              <a:rPr lang="en-US" dirty="0" smtClean="0"/>
              <a:t>Carbohydrates : Lactase deficiency</a:t>
            </a:r>
          </a:p>
          <a:p>
            <a:r>
              <a:rPr lang="en-US" dirty="0" smtClean="0"/>
              <a:t>Lipids: Familial </a:t>
            </a:r>
            <a:r>
              <a:rPr lang="en-US" dirty="0" err="1" smtClean="0"/>
              <a:t>hypercholesteremia</a:t>
            </a:r>
            <a:endParaRPr lang="en-US" dirty="0" smtClean="0"/>
          </a:p>
          <a:p>
            <a:r>
              <a:rPr lang="en-US" dirty="0" smtClean="0"/>
              <a:t>Proteins: Maple syrup</a:t>
            </a:r>
            <a:r>
              <a:rPr lang="en-US" baseline="0" dirty="0" smtClean="0"/>
              <a:t> urine</a:t>
            </a:r>
          </a:p>
          <a:p>
            <a:r>
              <a:rPr lang="en-US" dirty="0" smtClean="0"/>
              <a:t>Nucleic acids:</a:t>
            </a:r>
            <a:r>
              <a:rPr lang="en-US" baseline="0" dirty="0" smtClean="0"/>
              <a:t> </a:t>
            </a:r>
            <a:r>
              <a:rPr lang="en-US" dirty="0" err="1" smtClean="0"/>
              <a:t>Lesch</a:t>
            </a:r>
            <a:r>
              <a:rPr lang="en-US" dirty="0" smtClean="0"/>
              <a:t> </a:t>
            </a:r>
            <a:r>
              <a:rPr lang="en-US" dirty="0" err="1" smtClean="0"/>
              <a:t>nyhan</a:t>
            </a:r>
            <a:r>
              <a:rPr lang="en-US" dirty="0" smtClean="0"/>
              <a:t> syndrome</a:t>
            </a:r>
          </a:p>
          <a:p>
            <a:endParaRPr lang="en-US" dirty="0" smtClean="0"/>
          </a:p>
          <a:p>
            <a:r>
              <a:rPr lang="en-US" dirty="0" smtClean="0"/>
              <a:t>Cell</a:t>
            </a:r>
          </a:p>
          <a:p>
            <a:r>
              <a:rPr lang="en-US" dirty="0" smtClean="0"/>
              <a:t>Plasma membrane:</a:t>
            </a:r>
            <a:r>
              <a:rPr lang="en-US" baseline="0" dirty="0" smtClean="0"/>
              <a:t> cystic fibrosis</a:t>
            </a:r>
          </a:p>
          <a:p>
            <a:r>
              <a:rPr lang="en-US" baseline="0" dirty="0" err="1" smtClean="0"/>
              <a:t>Nucleous</a:t>
            </a:r>
            <a:r>
              <a:rPr lang="en-US" baseline="0" dirty="0" smtClean="0"/>
              <a:t>: progeria</a:t>
            </a:r>
          </a:p>
          <a:p>
            <a:r>
              <a:rPr lang="en-US" baseline="0" dirty="0" smtClean="0"/>
              <a:t>E.R./ cytoskeleton: </a:t>
            </a:r>
            <a:r>
              <a:rPr lang="en-US" baseline="0" dirty="0" err="1" smtClean="0"/>
              <a:t>Alzehimers</a:t>
            </a:r>
            <a:r>
              <a:rPr lang="en-US" baseline="0" dirty="0" smtClean="0"/>
              <a:t> disease</a:t>
            </a:r>
          </a:p>
          <a:p>
            <a:r>
              <a:rPr lang="en-US" baseline="0" dirty="0" smtClean="0"/>
              <a:t>Lysosomes: </a:t>
            </a:r>
            <a:r>
              <a:rPr lang="en-US" baseline="0" dirty="0" err="1" smtClean="0"/>
              <a:t>tay</a:t>
            </a:r>
            <a:r>
              <a:rPr lang="en-US" baseline="0" dirty="0" smtClean="0"/>
              <a:t> </a:t>
            </a:r>
            <a:r>
              <a:rPr lang="en-US" baseline="0" dirty="0" err="1" smtClean="0"/>
              <a:t>sachs</a:t>
            </a:r>
            <a:r>
              <a:rPr lang="en-US" baseline="0" dirty="0" smtClean="0"/>
              <a:t> disease</a:t>
            </a:r>
          </a:p>
          <a:p>
            <a:r>
              <a:rPr lang="en-US" baseline="0" dirty="0" smtClean="0"/>
              <a:t>Mitochondria: </a:t>
            </a:r>
            <a:r>
              <a:rPr lang="en-US" baseline="0" dirty="0" err="1" smtClean="0"/>
              <a:t>parkinsons</a:t>
            </a:r>
            <a:endParaRPr lang="en-US" dirty="0"/>
          </a:p>
        </p:txBody>
      </p:sp>
      <p:sp>
        <p:nvSpPr>
          <p:cNvPr id="4" name="Slide Number Placeholder 3"/>
          <p:cNvSpPr>
            <a:spLocks noGrp="1"/>
          </p:cNvSpPr>
          <p:nvPr>
            <p:ph type="sldNum" sz="quarter" idx="10"/>
          </p:nvPr>
        </p:nvSpPr>
        <p:spPr/>
        <p:txBody>
          <a:bodyPr/>
          <a:lstStyle/>
          <a:p>
            <a:fld id="{E1A6EF70-B2D2-4D82-A724-A843D6E7D5AA}" type="slidenum">
              <a:rPr lang="en-US" smtClean="0"/>
              <a:pPr/>
              <a:t>4</a:t>
            </a:fld>
            <a:endParaRPr lang="en-US"/>
          </a:p>
        </p:txBody>
      </p:sp>
    </p:spTree>
    <p:extLst>
      <p:ext uri="{BB962C8B-B14F-4D97-AF65-F5344CB8AC3E}">
        <p14:creationId xmlns:p14="http://schemas.microsoft.com/office/powerpoint/2010/main" xmlns="" val="85620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B80332-F39E-4F45-8B5F-D1ECF037335B}" type="slidenum">
              <a:rPr lang="en-US" smtClean="0"/>
              <a:pPr/>
              <a:t>5</a:t>
            </a:fld>
            <a:endParaRPr lang="en-US"/>
          </a:p>
        </p:txBody>
      </p:sp>
    </p:spTree>
    <p:extLst>
      <p:ext uri="{BB962C8B-B14F-4D97-AF65-F5344CB8AC3E}">
        <p14:creationId xmlns:p14="http://schemas.microsoft.com/office/powerpoint/2010/main" xmlns="" val="96432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Class Participation:</a:t>
            </a:r>
          </a:p>
          <a:p>
            <a:r>
              <a:rPr lang="en-US" dirty="0" smtClean="0"/>
              <a:t>Learning requires students to actively contribute both inside the classroom and after class. Class participation is an integral part of the learning process. Answering questions posed during lecture, voting in class polls, and energetically being a member of groups in activities and on the discussion boards will reinforce your learning and help make the class enjoyable for all participants.</a:t>
            </a:r>
          </a:p>
          <a:p>
            <a:endParaRPr lang="en-US" dirty="0"/>
          </a:p>
        </p:txBody>
      </p:sp>
      <p:sp>
        <p:nvSpPr>
          <p:cNvPr id="4" name="Slide Number Placeholder 3"/>
          <p:cNvSpPr>
            <a:spLocks noGrp="1"/>
          </p:cNvSpPr>
          <p:nvPr>
            <p:ph type="sldNum" sz="quarter" idx="10"/>
          </p:nvPr>
        </p:nvSpPr>
        <p:spPr/>
        <p:txBody>
          <a:bodyPr/>
          <a:lstStyle/>
          <a:p>
            <a:fld id="{40B80332-F39E-4F45-8B5F-D1ECF037335B}" type="slidenum">
              <a:rPr lang="en-US" smtClean="0"/>
              <a:pPr/>
              <a:t>7</a:t>
            </a:fld>
            <a:endParaRPr lang="en-US"/>
          </a:p>
        </p:txBody>
      </p:sp>
    </p:spTree>
    <p:extLst>
      <p:ext uri="{BB962C8B-B14F-4D97-AF65-F5344CB8AC3E}">
        <p14:creationId xmlns:p14="http://schemas.microsoft.com/office/powerpoint/2010/main" xmlns="" val="1959746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D48FE6-B9AE-4357-A249-3AFFB5189601}" type="datetimeFigureOut">
              <a:rPr lang="en-US" smtClean="0"/>
              <a:pPr/>
              <a:t>7/24/2024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4A1E2-0D76-47CA-B9EB-58C1775030C7}" type="slidenum">
              <a:rPr lang="en-US" smtClean="0"/>
              <a:pPr/>
              <a:t>‹#›</a:t>
            </a:fld>
            <a:endParaRPr lang="en-US"/>
          </a:p>
        </p:txBody>
      </p:sp>
    </p:spTree>
    <p:extLst>
      <p:ext uri="{BB962C8B-B14F-4D97-AF65-F5344CB8AC3E}">
        <p14:creationId xmlns:p14="http://schemas.microsoft.com/office/powerpoint/2010/main" xmlns="" val="4274918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D48FE6-B9AE-4357-A249-3AFFB5189601}" type="datetimeFigureOut">
              <a:rPr lang="en-US" smtClean="0"/>
              <a:pPr/>
              <a:t>7/24/2024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4A1E2-0D76-47CA-B9EB-58C1775030C7}" type="slidenum">
              <a:rPr lang="en-US" smtClean="0"/>
              <a:pPr/>
              <a:t>‹#›</a:t>
            </a:fld>
            <a:endParaRPr lang="en-US"/>
          </a:p>
        </p:txBody>
      </p:sp>
    </p:spTree>
    <p:extLst>
      <p:ext uri="{BB962C8B-B14F-4D97-AF65-F5344CB8AC3E}">
        <p14:creationId xmlns:p14="http://schemas.microsoft.com/office/powerpoint/2010/main" xmlns="" val="3516074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D48FE6-B9AE-4357-A249-3AFFB5189601}" type="datetimeFigureOut">
              <a:rPr lang="en-US" smtClean="0"/>
              <a:pPr/>
              <a:t>7/24/2024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4A1E2-0D76-47CA-B9EB-58C1775030C7}" type="slidenum">
              <a:rPr lang="en-US" smtClean="0"/>
              <a:pPr/>
              <a:t>‹#›</a:t>
            </a:fld>
            <a:endParaRPr lang="en-US"/>
          </a:p>
        </p:txBody>
      </p:sp>
    </p:spTree>
    <p:extLst>
      <p:ext uri="{BB962C8B-B14F-4D97-AF65-F5344CB8AC3E}">
        <p14:creationId xmlns:p14="http://schemas.microsoft.com/office/powerpoint/2010/main" xmlns="" val="1660120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D48FE6-B9AE-4357-A249-3AFFB5189601}" type="datetimeFigureOut">
              <a:rPr lang="en-US" smtClean="0"/>
              <a:pPr/>
              <a:t>7/24/2024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4A1E2-0D76-47CA-B9EB-58C1775030C7}" type="slidenum">
              <a:rPr lang="en-US" smtClean="0"/>
              <a:pPr/>
              <a:t>‹#›</a:t>
            </a:fld>
            <a:endParaRPr lang="en-US"/>
          </a:p>
        </p:txBody>
      </p:sp>
    </p:spTree>
    <p:extLst>
      <p:ext uri="{BB962C8B-B14F-4D97-AF65-F5344CB8AC3E}">
        <p14:creationId xmlns:p14="http://schemas.microsoft.com/office/powerpoint/2010/main" xmlns="" val="254819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D48FE6-B9AE-4357-A249-3AFFB5189601}" type="datetimeFigureOut">
              <a:rPr lang="en-US" smtClean="0"/>
              <a:pPr/>
              <a:t>7/24/2024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4A1E2-0D76-47CA-B9EB-58C1775030C7}" type="slidenum">
              <a:rPr lang="en-US" smtClean="0"/>
              <a:pPr/>
              <a:t>‹#›</a:t>
            </a:fld>
            <a:endParaRPr lang="en-US"/>
          </a:p>
        </p:txBody>
      </p:sp>
    </p:spTree>
    <p:extLst>
      <p:ext uri="{BB962C8B-B14F-4D97-AF65-F5344CB8AC3E}">
        <p14:creationId xmlns:p14="http://schemas.microsoft.com/office/powerpoint/2010/main" xmlns="" val="1508324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D48FE6-B9AE-4357-A249-3AFFB5189601}" type="datetimeFigureOut">
              <a:rPr lang="en-US" smtClean="0"/>
              <a:pPr/>
              <a:t>7/24/2024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F4A1E2-0D76-47CA-B9EB-58C1775030C7}" type="slidenum">
              <a:rPr lang="en-US" smtClean="0"/>
              <a:pPr/>
              <a:t>‹#›</a:t>
            </a:fld>
            <a:endParaRPr lang="en-US"/>
          </a:p>
        </p:txBody>
      </p:sp>
    </p:spTree>
    <p:extLst>
      <p:ext uri="{BB962C8B-B14F-4D97-AF65-F5344CB8AC3E}">
        <p14:creationId xmlns:p14="http://schemas.microsoft.com/office/powerpoint/2010/main" xmlns="" val="1624847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D48FE6-B9AE-4357-A249-3AFFB5189601}" type="datetimeFigureOut">
              <a:rPr lang="en-US" smtClean="0"/>
              <a:pPr/>
              <a:t>7/24/2024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F4A1E2-0D76-47CA-B9EB-58C1775030C7}" type="slidenum">
              <a:rPr lang="en-US" smtClean="0"/>
              <a:pPr/>
              <a:t>‹#›</a:t>
            </a:fld>
            <a:endParaRPr lang="en-US"/>
          </a:p>
        </p:txBody>
      </p:sp>
    </p:spTree>
    <p:extLst>
      <p:ext uri="{BB962C8B-B14F-4D97-AF65-F5344CB8AC3E}">
        <p14:creationId xmlns:p14="http://schemas.microsoft.com/office/powerpoint/2010/main" xmlns="" val="1659626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D48FE6-B9AE-4357-A249-3AFFB5189601}" type="datetimeFigureOut">
              <a:rPr lang="en-US" smtClean="0"/>
              <a:pPr/>
              <a:t>7/24/2024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F4A1E2-0D76-47CA-B9EB-58C1775030C7}" type="slidenum">
              <a:rPr lang="en-US" smtClean="0"/>
              <a:pPr/>
              <a:t>‹#›</a:t>
            </a:fld>
            <a:endParaRPr lang="en-US"/>
          </a:p>
        </p:txBody>
      </p:sp>
    </p:spTree>
    <p:extLst>
      <p:ext uri="{BB962C8B-B14F-4D97-AF65-F5344CB8AC3E}">
        <p14:creationId xmlns:p14="http://schemas.microsoft.com/office/powerpoint/2010/main" xmlns="" val="1538151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D48FE6-B9AE-4357-A249-3AFFB5189601}" type="datetimeFigureOut">
              <a:rPr lang="en-US" smtClean="0"/>
              <a:pPr/>
              <a:t>7/24/2024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F4A1E2-0D76-47CA-B9EB-58C1775030C7}" type="slidenum">
              <a:rPr lang="en-US" smtClean="0"/>
              <a:pPr/>
              <a:t>‹#›</a:t>
            </a:fld>
            <a:endParaRPr lang="en-US"/>
          </a:p>
        </p:txBody>
      </p:sp>
    </p:spTree>
    <p:extLst>
      <p:ext uri="{BB962C8B-B14F-4D97-AF65-F5344CB8AC3E}">
        <p14:creationId xmlns:p14="http://schemas.microsoft.com/office/powerpoint/2010/main" xmlns="" val="3721325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D48FE6-B9AE-4357-A249-3AFFB5189601}" type="datetimeFigureOut">
              <a:rPr lang="en-US" smtClean="0"/>
              <a:pPr/>
              <a:t>7/24/2024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F4A1E2-0D76-47CA-B9EB-58C1775030C7}" type="slidenum">
              <a:rPr lang="en-US" smtClean="0"/>
              <a:pPr/>
              <a:t>‹#›</a:t>
            </a:fld>
            <a:endParaRPr lang="en-US"/>
          </a:p>
        </p:txBody>
      </p:sp>
    </p:spTree>
    <p:extLst>
      <p:ext uri="{BB962C8B-B14F-4D97-AF65-F5344CB8AC3E}">
        <p14:creationId xmlns:p14="http://schemas.microsoft.com/office/powerpoint/2010/main" xmlns="" val="4266784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D48FE6-B9AE-4357-A249-3AFFB5189601}" type="datetimeFigureOut">
              <a:rPr lang="en-US" smtClean="0"/>
              <a:pPr/>
              <a:t>7/24/2024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F4A1E2-0D76-47CA-B9EB-58C1775030C7}" type="slidenum">
              <a:rPr lang="en-US" smtClean="0"/>
              <a:pPr/>
              <a:t>‹#›</a:t>
            </a:fld>
            <a:endParaRPr lang="en-US"/>
          </a:p>
        </p:txBody>
      </p:sp>
    </p:spTree>
    <p:extLst>
      <p:ext uri="{BB962C8B-B14F-4D97-AF65-F5344CB8AC3E}">
        <p14:creationId xmlns:p14="http://schemas.microsoft.com/office/powerpoint/2010/main" xmlns="" val="962462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D48FE6-B9AE-4357-A249-3AFFB5189601}" type="datetimeFigureOut">
              <a:rPr lang="en-US" smtClean="0"/>
              <a:pPr/>
              <a:t>7/24/2024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F4A1E2-0D76-47CA-B9EB-58C1775030C7}" type="slidenum">
              <a:rPr lang="en-US" smtClean="0"/>
              <a:pPr/>
              <a:t>‹#›</a:t>
            </a:fld>
            <a:endParaRPr lang="en-US"/>
          </a:p>
        </p:txBody>
      </p:sp>
    </p:spTree>
    <p:extLst>
      <p:ext uri="{BB962C8B-B14F-4D97-AF65-F5344CB8AC3E}">
        <p14:creationId xmlns:p14="http://schemas.microsoft.com/office/powerpoint/2010/main" xmlns="" val="830353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sabharabaya1995@gmail.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49980" y="387352"/>
            <a:ext cx="9144000" cy="2387600"/>
          </a:xfrm>
        </p:spPr>
        <p:txBody>
          <a:bodyPr>
            <a:normAutofit/>
          </a:bodyPr>
          <a:lstStyle/>
          <a:p>
            <a:r>
              <a:rPr lang="en-US" sz="4800" dirty="0" smtClean="0">
                <a:latin typeface="Arial" panose="020B0604020202020204" pitchFamily="34" charset="0"/>
                <a:cs typeface="Arial" panose="020B0604020202020204" pitchFamily="34" charset="0"/>
              </a:rPr>
              <a:t>Human genetics syllabus</a:t>
            </a:r>
            <a:endParaRPr lang="en-US" sz="48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455420" y="3988595"/>
            <a:ext cx="9144000" cy="1655762"/>
          </a:xfrm>
        </p:spPr>
        <p:txBody>
          <a:bodyPr/>
          <a:lstStyle/>
          <a:p>
            <a:r>
              <a:rPr lang="en-US" dirty="0" smtClean="0"/>
              <a:t>Sabha Rabaya, MSc</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4686300" cy="6858000"/>
          </a:xfrm>
          <a:prstGeom prst="rect">
            <a:avLst/>
          </a:prstGeom>
        </p:spPr>
      </p:pic>
    </p:spTree>
    <p:extLst>
      <p:ext uri="{BB962C8B-B14F-4D97-AF65-F5344CB8AC3E}">
        <p14:creationId xmlns:p14="http://schemas.microsoft.com/office/powerpoint/2010/main" xmlns="" val="2104620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xmlns="" val="0"/>
              </a:ext>
            </a:extLst>
          </a:blip>
          <a:srcRect b="14692"/>
          <a:stretch/>
        </p:blipFill>
        <p:spPr>
          <a:xfrm>
            <a:off x="796413" y="688718"/>
            <a:ext cx="10545097" cy="5313876"/>
          </a:xfrm>
          <a:prstGeom prst="rect">
            <a:avLst/>
          </a:prstGeom>
        </p:spPr>
      </p:pic>
    </p:spTree>
    <p:extLst>
      <p:ext uri="{BB962C8B-B14F-4D97-AF65-F5344CB8AC3E}">
        <p14:creationId xmlns:p14="http://schemas.microsoft.com/office/powerpoint/2010/main" xmlns="" val="1216509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normAutofit/>
          </a:bodyPr>
          <a:lstStyle/>
          <a:p>
            <a:r>
              <a:rPr lang="en-US" sz="3600" dirty="0" smtClean="0">
                <a:latin typeface="Arial" panose="020B0604020202020204" pitchFamily="34" charset="0"/>
                <a:cs typeface="Arial" panose="020B0604020202020204" pitchFamily="34" charset="0"/>
              </a:rPr>
              <a:t>Self-test</a:t>
            </a: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53698" y="1007390"/>
            <a:ext cx="10515600" cy="5850609"/>
          </a:xfrm>
        </p:spPr>
        <p:txBody>
          <a:bodyPr>
            <a:normAutofit fontScale="92500" lnSpcReduction="20000"/>
          </a:bodyPr>
          <a:lstStyle/>
          <a:p>
            <a:r>
              <a:rPr lang="en-US" dirty="0" smtClean="0">
                <a:latin typeface="Arial" panose="020B0604020202020204" pitchFamily="34" charset="0"/>
                <a:cs typeface="Arial" panose="020B0604020202020204" pitchFamily="34" charset="0"/>
              </a:rPr>
              <a:t>In your words, try to define each of the following:</a:t>
            </a:r>
          </a:p>
          <a:p>
            <a:pPr marL="0" indent="0">
              <a:buNone/>
            </a:pPr>
            <a:r>
              <a:rPr lang="en-US" dirty="0" smtClean="0">
                <a:latin typeface="Arial" panose="020B0604020202020204" pitchFamily="34" charset="0"/>
                <a:cs typeface="Arial" panose="020B0604020202020204" pitchFamily="34" charset="0"/>
              </a:rPr>
              <a:t>   DNA</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RNA</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Replication</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Transcription</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Translation</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Chromosome</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Chromatid</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Gene</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Allele</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Mutation</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Mitosis</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Meiosis</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The central dogma </a:t>
            </a:r>
          </a:p>
        </p:txBody>
      </p:sp>
    </p:spTree>
    <p:extLst>
      <p:ext uri="{BB962C8B-B14F-4D97-AF65-F5344CB8AC3E}">
        <p14:creationId xmlns:p14="http://schemas.microsoft.com/office/powerpoint/2010/main" xmlns="" val="2406835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a:extLst>
              <a:ext uri="{FF2B5EF4-FFF2-40B4-BE49-F238E27FC236}">
                <a16:creationId xmlns:a16="http://schemas.microsoft.com/office/drawing/2014/main" xmlns="" id="{F9F366F0-A5E9-4EDE-B1CB-F7115DED7207}"/>
              </a:ext>
            </a:extLst>
          </p:cNvPr>
          <p:cNvCxnSpPr/>
          <p:nvPr/>
        </p:nvCxnSpPr>
        <p:spPr>
          <a:xfrm flipV="1">
            <a:off x="1657258" y="1579623"/>
            <a:ext cx="1181100" cy="2282617"/>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xmlns="" id="{39F1C6A5-2A6B-4AF7-9A72-D13F3EA231C1}"/>
              </a:ext>
            </a:extLst>
          </p:cNvPr>
          <p:cNvCxnSpPr>
            <a:cxnSpLocks/>
          </p:cNvCxnSpPr>
          <p:nvPr/>
        </p:nvCxnSpPr>
        <p:spPr>
          <a:xfrm rot="1500000" flipV="1">
            <a:off x="2099113" y="1933979"/>
            <a:ext cx="1181100" cy="2282617"/>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xmlns="" id="{0395B9AF-86E0-47B9-BFC0-B30BF700F13D}"/>
              </a:ext>
            </a:extLst>
          </p:cNvPr>
          <p:cNvCxnSpPr>
            <a:cxnSpLocks/>
          </p:cNvCxnSpPr>
          <p:nvPr/>
        </p:nvCxnSpPr>
        <p:spPr>
          <a:xfrm rot="3000000" flipV="1">
            <a:off x="2384363" y="2419699"/>
            <a:ext cx="1181100" cy="2282617"/>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xmlns="" id="{504FCD74-D5FF-4633-96B8-977E2FD79C0C}"/>
              </a:ext>
            </a:extLst>
          </p:cNvPr>
          <p:cNvCxnSpPr>
            <a:cxnSpLocks/>
          </p:cNvCxnSpPr>
          <p:nvPr/>
        </p:nvCxnSpPr>
        <p:spPr>
          <a:xfrm rot="4500000" flipV="1">
            <a:off x="2313425" y="2996347"/>
            <a:ext cx="1181100" cy="2282617"/>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xmlns="" id="{1AB8166C-8AB1-446E-9535-B7BE4A21D392}"/>
              </a:ext>
            </a:extLst>
          </p:cNvPr>
          <p:cNvCxnSpPr>
            <a:cxnSpLocks/>
          </p:cNvCxnSpPr>
          <p:nvPr/>
        </p:nvCxnSpPr>
        <p:spPr>
          <a:xfrm rot="6000000" flipV="1">
            <a:off x="2066517" y="3497743"/>
            <a:ext cx="1181100" cy="2282617"/>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xmlns="" id="{031271C1-66B9-4E71-B75B-7E551BF724C9}"/>
              </a:ext>
            </a:extLst>
          </p:cNvPr>
          <p:cNvCxnSpPr>
            <a:cxnSpLocks/>
          </p:cNvCxnSpPr>
          <p:nvPr/>
        </p:nvCxnSpPr>
        <p:spPr>
          <a:xfrm rot="7500000" flipV="1">
            <a:off x="1666260" y="3872075"/>
            <a:ext cx="1181100" cy="2282617"/>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xmlns="" id="{9761C896-8C21-4ED1-BB97-9CE7B8F7807A}"/>
              </a:ext>
            </a:extLst>
          </p:cNvPr>
          <p:cNvSpPr/>
          <p:nvPr/>
        </p:nvSpPr>
        <p:spPr>
          <a:xfrm>
            <a:off x="38813" y="2243795"/>
            <a:ext cx="3236890" cy="3236890"/>
          </a:xfrm>
          <a:prstGeom prst="ellipse">
            <a:avLst/>
          </a:prstGeom>
          <a:solidFill>
            <a:schemeClr val="bg1"/>
          </a:solidFill>
          <a:ln>
            <a:noFill/>
          </a:ln>
          <a:effectLst>
            <a:outerShdw blurRad="190500" dist="1270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artial Circle 36">
            <a:extLst>
              <a:ext uri="{FF2B5EF4-FFF2-40B4-BE49-F238E27FC236}">
                <a16:creationId xmlns:a16="http://schemas.microsoft.com/office/drawing/2014/main" xmlns="" id="{9CAE3C71-FD49-41D5-B6EA-CBAD23D6965C}"/>
              </a:ext>
            </a:extLst>
          </p:cNvPr>
          <p:cNvSpPr/>
          <p:nvPr/>
        </p:nvSpPr>
        <p:spPr>
          <a:xfrm rot="19555283">
            <a:off x="49010" y="2247150"/>
            <a:ext cx="3230172" cy="3230172"/>
          </a:xfrm>
          <a:prstGeom prst="pie">
            <a:avLst>
              <a:gd name="adj1" fmla="val 533039"/>
              <a:gd name="adj2" fmla="val 2039325"/>
            </a:avLst>
          </a:prstGeom>
          <a:solidFill>
            <a:srgbClr val="975B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Partial Circle 37">
            <a:extLst>
              <a:ext uri="{FF2B5EF4-FFF2-40B4-BE49-F238E27FC236}">
                <a16:creationId xmlns:a16="http://schemas.microsoft.com/office/drawing/2014/main" xmlns="" id="{E295E4FA-BAC9-4F12-A985-C42949E2D293}"/>
              </a:ext>
            </a:extLst>
          </p:cNvPr>
          <p:cNvSpPr/>
          <p:nvPr/>
        </p:nvSpPr>
        <p:spPr>
          <a:xfrm rot="18043804">
            <a:off x="49010" y="2247148"/>
            <a:ext cx="3230172" cy="3230172"/>
          </a:xfrm>
          <a:prstGeom prst="pie">
            <a:avLst>
              <a:gd name="adj1" fmla="val 533039"/>
              <a:gd name="adj2" fmla="val 2039325"/>
            </a:avLst>
          </a:prstGeom>
          <a:solidFill>
            <a:srgbClr val="975B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Partial Circle 38">
            <a:extLst>
              <a:ext uri="{FF2B5EF4-FFF2-40B4-BE49-F238E27FC236}">
                <a16:creationId xmlns:a16="http://schemas.microsoft.com/office/drawing/2014/main" xmlns="" id="{37303FED-7F4E-4FF8-A128-0E9253D9BD70}"/>
              </a:ext>
            </a:extLst>
          </p:cNvPr>
          <p:cNvSpPr/>
          <p:nvPr/>
        </p:nvSpPr>
        <p:spPr>
          <a:xfrm rot="16545779">
            <a:off x="47040" y="2237902"/>
            <a:ext cx="3230172" cy="3230172"/>
          </a:xfrm>
          <a:prstGeom prst="pie">
            <a:avLst>
              <a:gd name="adj1" fmla="val 533039"/>
              <a:gd name="adj2" fmla="val 2039325"/>
            </a:avLst>
          </a:prstGeom>
          <a:solidFill>
            <a:srgbClr val="975B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Partial Circle 39">
            <a:extLst>
              <a:ext uri="{FF2B5EF4-FFF2-40B4-BE49-F238E27FC236}">
                <a16:creationId xmlns:a16="http://schemas.microsoft.com/office/drawing/2014/main" xmlns="" id="{42CEEFF0-FB42-4455-9D72-95B33BE199ED}"/>
              </a:ext>
            </a:extLst>
          </p:cNvPr>
          <p:cNvSpPr/>
          <p:nvPr/>
        </p:nvSpPr>
        <p:spPr>
          <a:xfrm rot="21045553">
            <a:off x="49011" y="2247154"/>
            <a:ext cx="3230172" cy="3230172"/>
          </a:xfrm>
          <a:prstGeom prst="pie">
            <a:avLst>
              <a:gd name="adj1" fmla="val 533039"/>
              <a:gd name="adj2" fmla="val 2039325"/>
            </a:avLst>
          </a:prstGeom>
          <a:solidFill>
            <a:srgbClr val="975B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Partial Circle 40">
            <a:extLst>
              <a:ext uri="{FF2B5EF4-FFF2-40B4-BE49-F238E27FC236}">
                <a16:creationId xmlns:a16="http://schemas.microsoft.com/office/drawing/2014/main" xmlns="" id="{B3F14FA2-C024-46F5-9D40-8746FB62EA3E}"/>
              </a:ext>
            </a:extLst>
          </p:cNvPr>
          <p:cNvSpPr/>
          <p:nvPr/>
        </p:nvSpPr>
        <p:spPr>
          <a:xfrm rot="984140">
            <a:off x="49013" y="2237902"/>
            <a:ext cx="3230172" cy="3230172"/>
          </a:xfrm>
          <a:prstGeom prst="pie">
            <a:avLst>
              <a:gd name="adj1" fmla="val 533039"/>
              <a:gd name="adj2" fmla="val 2039325"/>
            </a:avLst>
          </a:prstGeom>
          <a:solidFill>
            <a:srgbClr val="975B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Partial Circle 41">
            <a:extLst>
              <a:ext uri="{FF2B5EF4-FFF2-40B4-BE49-F238E27FC236}">
                <a16:creationId xmlns:a16="http://schemas.microsoft.com/office/drawing/2014/main" xmlns="" id="{B05F4231-267C-4E8C-A052-DF77E9934B37}"/>
              </a:ext>
            </a:extLst>
          </p:cNvPr>
          <p:cNvSpPr/>
          <p:nvPr/>
        </p:nvSpPr>
        <p:spPr>
          <a:xfrm rot="2487498">
            <a:off x="54869" y="2244252"/>
            <a:ext cx="3230172" cy="3230172"/>
          </a:xfrm>
          <a:prstGeom prst="pie">
            <a:avLst>
              <a:gd name="adj1" fmla="val 533039"/>
              <a:gd name="adj2" fmla="val 2039325"/>
            </a:avLst>
          </a:prstGeom>
          <a:solidFill>
            <a:srgbClr val="975B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Oval 16">
            <a:extLst>
              <a:ext uri="{FF2B5EF4-FFF2-40B4-BE49-F238E27FC236}">
                <a16:creationId xmlns:a16="http://schemas.microsoft.com/office/drawing/2014/main" xmlns="" id="{4C25BC93-0BD9-4D91-B885-6FAEF5AC44B5}"/>
              </a:ext>
            </a:extLst>
          </p:cNvPr>
          <p:cNvSpPr/>
          <p:nvPr/>
        </p:nvSpPr>
        <p:spPr>
          <a:xfrm>
            <a:off x="653231" y="2932812"/>
            <a:ext cx="2006600" cy="2006600"/>
          </a:xfrm>
          <a:prstGeom prst="ellipse">
            <a:avLst/>
          </a:prstGeom>
          <a:gradFill flip="none" rotWithShape="1">
            <a:gsLst>
              <a:gs pos="0">
                <a:schemeClr val="bg1"/>
              </a:gs>
              <a:gs pos="100000">
                <a:schemeClr val="bg1">
                  <a:lumMod val="85000"/>
                </a:schemeClr>
              </a:gs>
            </a:gsLst>
            <a:lin ang="13500000" scaled="1"/>
            <a:tileRect/>
          </a:gradFill>
          <a:ln>
            <a:noFill/>
          </a:ln>
          <a:effectLst>
            <a:outerShdw blurRad="190500" dist="1270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xmlns="" id="{54A3A2AF-9A67-471F-8C92-3A7E9F9A5608}"/>
              </a:ext>
            </a:extLst>
          </p:cNvPr>
          <p:cNvSpPr txBox="1"/>
          <p:nvPr/>
        </p:nvSpPr>
        <p:spPr>
          <a:xfrm>
            <a:off x="767145" y="3590791"/>
            <a:ext cx="1842424" cy="584775"/>
          </a:xfrm>
          <a:prstGeom prst="rect">
            <a:avLst/>
          </a:prstGeom>
          <a:noFill/>
        </p:spPr>
        <p:txBody>
          <a:bodyPr wrap="square" rtlCol="0">
            <a:spAutoFit/>
          </a:bodyPr>
          <a:lstStyle/>
          <a:p>
            <a:pPr algn="ctr"/>
            <a:r>
              <a:rPr lang="en-US" sz="1600" b="1" spc="300" dirty="0" smtClean="0">
                <a:solidFill>
                  <a:srgbClr val="44C3C0"/>
                </a:solidFill>
                <a:latin typeface="Arial" panose="020B0604020202020204" pitchFamily="34" charset="0"/>
                <a:cs typeface="Arial" panose="020B0604020202020204" pitchFamily="34" charset="0"/>
              </a:rPr>
              <a:t>Human Genetics</a:t>
            </a:r>
            <a:endParaRPr lang="en-US" sz="1600" spc="6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0" name="Rectangle: Rounded Corners 51">
            <a:extLst>
              <a:ext uri="{FF2B5EF4-FFF2-40B4-BE49-F238E27FC236}">
                <a16:creationId xmlns:a16="http://schemas.microsoft.com/office/drawing/2014/main" xmlns="" id="{B6F9C562-F044-4D2C-8442-795242DE5529}"/>
              </a:ext>
            </a:extLst>
          </p:cNvPr>
          <p:cNvSpPr/>
          <p:nvPr/>
        </p:nvSpPr>
        <p:spPr>
          <a:xfrm>
            <a:off x="2429611" y="1540098"/>
            <a:ext cx="2872094" cy="768064"/>
          </a:xfrm>
          <a:prstGeom prst="roundRect">
            <a:avLst>
              <a:gd name="adj" fmla="val 50000"/>
            </a:avLst>
          </a:prstGeom>
          <a:solidFill>
            <a:schemeClr val="accent3">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56">
            <a:extLst>
              <a:ext uri="{FF2B5EF4-FFF2-40B4-BE49-F238E27FC236}">
                <a16:creationId xmlns:a16="http://schemas.microsoft.com/office/drawing/2014/main" xmlns="" id="{00399633-F1D0-4FA4-BEC8-8A09A2347B65}"/>
              </a:ext>
            </a:extLst>
          </p:cNvPr>
          <p:cNvSpPr/>
          <p:nvPr/>
        </p:nvSpPr>
        <p:spPr>
          <a:xfrm>
            <a:off x="2429611" y="5963484"/>
            <a:ext cx="2872094" cy="780295"/>
          </a:xfrm>
          <a:prstGeom prst="roundRect">
            <a:avLst>
              <a:gd name="adj" fmla="val 50000"/>
            </a:avLst>
          </a:prstGeom>
          <a:solidFill>
            <a:schemeClr val="accent3">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Rounded Corners 52">
            <a:extLst>
              <a:ext uri="{FF2B5EF4-FFF2-40B4-BE49-F238E27FC236}">
                <a16:creationId xmlns:a16="http://schemas.microsoft.com/office/drawing/2014/main" xmlns="" id="{AAD1D8CE-23CA-4164-8BCF-1775C2CD4953}"/>
              </a:ext>
            </a:extLst>
          </p:cNvPr>
          <p:cNvSpPr/>
          <p:nvPr/>
        </p:nvSpPr>
        <p:spPr>
          <a:xfrm>
            <a:off x="3212368" y="2429671"/>
            <a:ext cx="2872094" cy="780295"/>
          </a:xfrm>
          <a:prstGeom prst="roundRect">
            <a:avLst>
              <a:gd name="adj" fmla="val 50000"/>
            </a:avLst>
          </a:prstGeom>
          <a:solidFill>
            <a:schemeClr val="accent3">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55">
            <a:extLst>
              <a:ext uri="{FF2B5EF4-FFF2-40B4-BE49-F238E27FC236}">
                <a16:creationId xmlns:a16="http://schemas.microsoft.com/office/drawing/2014/main" xmlns="" id="{CEB31C13-FE45-402C-8A4F-B67597F78EE4}"/>
              </a:ext>
            </a:extLst>
          </p:cNvPr>
          <p:cNvSpPr/>
          <p:nvPr/>
        </p:nvSpPr>
        <p:spPr>
          <a:xfrm>
            <a:off x="2984288" y="5062297"/>
            <a:ext cx="2872094" cy="780295"/>
          </a:xfrm>
          <a:prstGeom prst="roundRect">
            <a:avLst>
              <a:gd name="adj" fmla="val 50000"/>
            </a:avLst>
          </a:prstGeom>
          <a:solidFill>
            <a:schemeClr val="accent3">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Rounded Corners 53">
            <a:extLst>
              <a:ext uri="{FF2B5EF4-FFF2-40B4-BE49-F238E27FC236}">
                <a16:creationId xmlns:a16="http://schemas.microsoft.com/office/drawing/2014/main" xmlns="" id="{AC5E14AE-6928-48A8-839E-EBCE00E18D23}"/>
              </a:ext>
            </a:extLst>
          </p:cNvPr>
          <p:cNvSpPr/>
          <p:nvPr/>
        </p:nvSpPr>
        <p:spPr>
          <a:xfrm>
            <a:off x="3406038" y="3289305"/>
            <a:ext cx="2872094" cy="780295"/>
          </a:xfrm>
          <a:prstGeom prst="roundRect">
            <a:avLst>
              <a:gd name="adj" fmla="val 50000"/>
            </a:avLst>
          </a:prstGeom>
          <a:solidFill>
            <a:schemeClr val="accent3">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Rounded Corners 54">
            <a:extLst>
              <a:ext uri="{FF2B5EF4-FFF2-40B4-BE49-F238E27FC236}">
                <a16:creationId xmlns:a16="http://schemas.microsoft.com/office/drawing/2014/main" xmlns="" id="{49A8B012-1545-4436-8528-FBBF0EE522E0}"/>
              </a:ext>
            </a:extLst>
          </p:cNvPr>
          <p:cNvSpPr/>
          <p:nvPr/>
        </p:nvSpPr>
        <p:spPr>
          <a:xfrm>
            <a:off x="3272438" y="4202495"/>
            <a:ext cx="2872094" cy="780295"/>
          </a:xfrm>
          <a:prstGeom prst="roundRect">
            <a:avLst>
              <a:gd name="adj" fmla="val 50000"/>
            </a:avLst>
          </a:prstGeom>
          <a:solidFill>
            <a:schemeClr val="accent3">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p:nvPr/>
        </p:nvSpPr>
        <p:spPr>
          <a:xfrm>
            <a:off x="2886340" y="1620348"/>
            <a:ext cx="2153595" cy="584775"/>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Human heredity and variations </a:t>
            </a:r>
            <a:endParaRPr lang="en-US" sz="1600" dirty="0">
              <a:latin typeface="Arial" panose="020B0604020202020204" pitchFamily="34" charset="0"/>
              <a:cs typeface="Arial" panose="020B0604020202020204" pitchFamily="34" charset="0"/>
            </a:endParaRPr>
          </a:p>
        </p:txBody>
      </p:sp>
      <p:sp>
        <p:nvSpPr>
          <p:cNvPr id="58" name="TextBox 57"/>
          <p:cNvSpPr txBox="1"/>
          <p:nvPr/>
        </p:nvSpPr>
        <p:spPr>
          <a:xfrm>
            <a:off x="3599853" y="2436216"/>
            <a:ext cx="2153595" cy="830997"/>
          </a:xfrm>
          <a:prstGeom prst="rect">
            <a:avLst/>
          </a:prstGeom>
          <a:noFill/>
        </p:spPr>
        <p:txBody>
          <a:bodyPr wrap="square" rtlCol="0">
            <a:spAutoFit/>
          </a:bodyPr>
          <a:lstStyle/>
          <a:p>
            <a:pPr algn="ctr"/>
            <a:r>
              <a:rPr lang="en-US" sz="1600" dirty="0" smtClean="0">
                <a:latin typeface="Arial" panose="020B0604020202020204" pitchFamily="34" charset="0"/>
                <a:cs typeface="Arial" panose="020B0604020202020204" pitchFamily="34" charset="0"/>
              </a:rPr>
              <a:t>Human genetic disorders, clinical genetics</a:t>
            </a:r>
            <a:endParaRPr lang="en-US" sz="1600" dirty="0">
              <a:latin typeface="Arial" panose="020B0604020202020204" pitchFamily="34" charset="0"/>
              <a:cs typeface="Arial" panose="020B0604020202020204" pitchFamily="34" charset="0"/>
            </a:endParaRPr>
          </a:p>
        </p:txBody>
      </p:sp>
      <p:sp>
        <p:nvSpPr>
          <p:cNvPr id="59" name="TextBox 58"/>
          <p:cNvSpPr txBox="1"/>
          <p:nvPr/>
        </p:nvSpPr>
        <p:spPr>
          <a:xfrm>
            <a:off x="3870886" y="3482224"/>
            <a:ext cx="2153595" cy="338554"/>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Population genetics </a:t>
            </a:r>
            <a:endParaRPr lang="en-US" sz="1600" dirty="0">
              <a:latin typeface="Arial" panose="020B0604020202020204" pitchFamily="34" charset="0"/>
              <a:cs typeface="Arial" panose="020B0604020202020204" pitchFamily="34" charset="0"/>
            </a:endParaRPr>
          </a:p>
        </p:txBody>
      </p:sp>
      <p:sp>
        <p:nvSpPr>
          <p:cNvPr id="60" name="TextBox 59"/>
          <p:cNvSpPr txBox="1"/>
          <p:nvPr/>
        </p:nvSpPr>
        <p:spPr>
          <a:xfrm>
            <a:off x="3799316" y="4293081"/>
            <a:ext cx="2086243" cy="584775"/>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developmental genetics</a:t>
            </a:r>
          </a:p>
        </p:txBody>
      </p:sp>
      <p:sp>
        <p:nvSpPr>
          <p:cNvPr id="61" name="TextBox 60"/>
          <p:cNvSpPr txBox="1"/>
          <p:nvPr/>
        </p:nvSpPr>
        <p:spPr>
          <a:xfrm>
            <a:off x="3425218" y="5243240"/>
            <a:ext cx="2086243" cy="338554"/>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Behavioral genetics</a:t>
            </a:r>
            <a:endParaRPr lang="en-US" sz="1600" dirty="0">
              <a:latin typeface="Arial" panose="020B0604020202020204" pitchFamily="34" charset="0"/>
              <a:cs typeface="Arial" panose="020B0604020202020204" pitchFamily="34" charset="0"/>
            </a:endParaRPr>
          </a:p>
        </p:txBody>
      </p:sp>
      <p:sp>
        <p:nvSpPr>
          <p:cNvPr id="62" name="TextBox 61"/>
          <p:cNvSpPr txBox="1"/>
          <p:nvPr/>
        </p:nvSpPr>
        <p:spPr>
          <a:xfrm>
            <a:off x="2816783" y="6114187"/>
            <a:ext cx="2086243" cy="338554"/>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Genetic counseling </a:t>
            </a:r>
            <a:endParaRPr lang="en-US" sz="1600" dirty="0">
              <a:latin typeface="Arial" panose="020B0604020202020204" pitchFamily="34" charset="0"/>
              <a:cs typeface="Arial" panose="020B0604020202020204" pitchFamily="34" charset="0"/>
            </a:endParaRPr>
          </a:p>
        </p:txBody>
      </p:sp>
      <p:sp>
        <p:nvSpPr>
          <p:cNvPr id="63"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latin typeface="Arial" panose="020B0604020202020204" pitchFamily="34" charset="0"/>
                <a:cs typeface="Arial" panose="020B0604020202020204" pitchFamily="34" charset="0"/>
              </a:rPr>
              <a:t>What Is This Course About?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407888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latin typeface="Arial" panose="020B0604020202020204" pitchFamily="34" charset="0"/>
                <a:cs typeface="Arial" panose="020B0604020202020204" pitchFamily="34" charset="0"/>
              </a:rPr>
              <a:t>What Is This Course About? </a:t>
            </a:r>
            <a:endParaRPr lang="en-US" dirty="0">
              <a:latin typeface="Arial" panose="020B0604020202020204" pitchFamily="34" charset="0"/>
              <a:cs typeface="Arial" panose="020B0604020202020204" pitchFamily="34" charset="0"/>
            </a:endParaRPr>
          </a:p>
        </p:txBody>
      </p:sp>
      <p:sp>
        <p:nvSpPr>
          <p:cNvPr id="66" name="Oval 65">
            <a:extLst>
              <a:ext uri="{FF2B5EF4-FFF2-40B4-BE49-F238E27FC236}">
                <a16:creationId xmlns:a16="http://schemas.microsoft.com/office/drawing/2014/main" xmlns="" id="{4C25BC93-0BD9-4D91-B885-6FAEF5AC44B5}"/>
              </a:ext>
            </a:extLst>
          </p:cNvPr>
          <p:cNvSpPr/>
          <p:nvPr/>
        </p:nvSpPr>
        <p:spPr>
          <a:xfrm>
            <a:off x="1036688" y="2475611"/>
            <a:ext cx="2473427" cy="2229123"/>
          </a:xfrm>
          <a:prstGeom prst="ellipse">
            <a:avLst/>
          </a:prstGeom>
          <a:gradFill flip="none" rotWithShape="1">
            <a:gsLst>
              <a:gs pos="0">
                <a:schemeClr val="bg1"/>
              </a:gs>
              <a:gs pos="100000">
                <a:schemeClr val="bg1">
                  <a:lumMod val="85000"/>
                </a:schemeClr>
              </a:gs>
            </a:gsLst>
            <a:lin ang="13500000" scaled="1"/>
            <a:tileRect/>
          </a:gradFill>
          <a:ln>
            <a:solidFill>
              <a:srgbClr val="975B90"/>
            </a:solidFill>
          </a:ln>
          <a:effectLst>
            <a:outerShdw blurRad="190500" dist="1270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975B90"/>
                </a:solidFill>
              </a:rPr>
              <a:t>This course </a:t>
            </a:r>
            <a:endParaRPr lang="en-US" sz="2400" b="1" dirty="0">
              <a:solidFill>
                <a:srgbClr val="975B90"/>
              </a:solidFill>
            </a:endParaRPr>
          </a:p>
        </p:txBody>
      </p:sp>
      <p:sp>
        <p:nvSpPr>
          <p:cNvPr id="2" name="Rectangle 1"/>
          <p:cNvSpPr/>
          <p:nvPr/>
        </p:nvSpPr>
        <p:spPr>
          <a:xfrm>
            <a:off x="3982065" y="1799303"/>
            <a:ext cx="3318387" cy="676308"/>
          </a:xfrm>
          <a:prstGeom prst="rect">
            <a:avLst/>
          </a:prstGeom>
          <a:noFill/>
          <a:ln w="38100">
            <a:solidFill>
              <a:srgbClr val="975B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Human genetic disorders</a:t>
            </a:r>
            <a:endParaRPr lang="en-US" dirty="0">
              <a:solidFill>
                <a:schemeClr val="tx1"/>
              </a:solidFill>
            </a:endParaRPr>
          </a:p>
        </p:txBody>
      </p:sp>
      <p:sp>
        <p:nvSpPr>
          <p:cNvPr id="68" name="Rectangle 67"/>
          <p:cNvSpPr/>
          <p:nvPr/>
        </p:nvSpPr>
        <p:spPr>
          <a:xfrm>
            <a:off x="3982064" y="3295383"/>
            <a:ext cx="3318387" cy="676308"/>
          </a:xfrm>
          <a:prstGeom prst="rect">
            <a:avLst/>
          </a:prstGeom>
          <a:noFill/>
          <a:ln w="38100">
            <a:solidFill>
              <a:srgbClr val="975B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Genetic testing and diagnosis </a:t>
            </a:r>
            <a:endParaRPr lang="en-US" dirty="0">
              <a:solidFill>
                <a:schemeClr val="tx1"/>
              </a:solidFill>
            </a:endParaRPr>
          </a:p>
        </p:txBody>
      </p:sp>
      <p:sp>
        <p:nvSpPr>
          <p:cNvPr id="70" name="Rectangle 69"/>
          <p:cNvSpPr/>
          <p:nvPr/>
        </p:nvSpPr>
        <p:spPr>
          <a:xfrm>
            <a:off x="3982064" y="4853539"/>
            <a:ext cx="3318387" cy="676308"/>
          </a:xfrm>
          <a:prstGeom prst="rect">
            <a:avLst/>
          </a:prstGeom>
          <a:noFill/>
          <a:ln w="38100">
            <a:solidFill>
              <a:srgbClr val="975B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Molecular genetic approaches in treatment </a:t>
            </a:r>
            <a:endParaRPr lang="en-US" dirty="0">
              <a:solidFill>
                <a:schemeClr val="tx1"/>
              </a:solidFill>
            </a:endParaRPr>
          </a:p>
        </p:txBody>
      </p:sp>
    </p:spTree>
    <p:extLst>
      <p:ext uri="{BB962C8B-B14F-4D97-AF65-F5344CB8AC3E}">
        <p14:creationId xmlns:p14="http://schemas.microsoft.com/office/powerpoint/2010/main" xmlns="" val="2457001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969639"/>
          </a:xfrm>
        </p:spPr>
        <p:txBody>
          <a:bodyPr>
            <a:normAutofit/>
          </a:bodyPr>
          <a:lstStyle/>
          <a:p>
            <a:pPr algn="ctr"/>
            <a:r>
              <a:rPr lang="en-US" sz="3600" dirty="0" smtClean="0">
                <a:latin typeface="Arial" panose="020B0604020202020204" pitchFamily="34" charset="0"/>
                <a:cs typeface="Arial" panose="020B0604020202020204" pitchFamily="34" charset="0"/>
              </a:rPr>
              <a:t>Human Genetics </a:t>
            </a:r>
            <a:r>
              <a:rPr lang="en-US" sz="3600" dirty="0">
                <a:latin typeface="Arial" panose="020B0604020202020204" pitchFamily="34" charset="0"/>
                <a:cs typeface="Arial" panose="020B0604020202020204" pitchFamily="34" charset="0"/>
              </a:rPr>
              <a:t>C</a:t>
            </a:r>
            <a:r>
              <a:rPr lang="en-US" sz="3600" dirty="0" smtClean="0">
                <a:latin typeface="Arial" panose="020B0604020202020204" pitchFamily="34" charset="0"/>
                <a:cs typeface="Arial" panose="020B0604020202020204" pitchFamily="34" charset="0"/>
              </a:rPr>
              <a:t>ourse </a:t>
            </a:r>
            <a:r>
              <a:rPr lang="en-US" sz="3600" dirty="0">
                <a:latin typeface="Arial" panose="020B0604020202020204" pitchFamily="34" charset="0"/>
                <a:cs typeface="Arial" panose="020B0604020202020204" pitchFamily="34" charset="0"/>
              </a:rPr>
              <a:t>O</a:t>
            </a:r>
            <a:r>
              <a:rPr lang="en-US" sz="3600" dirty="0" smtClean="0">
                <a:latin typeface="Arial" panose="020B0604020202020204" pitchFamily="34" charset="0"/>
                <a:cs typeface="Arial" panose="020B0604020202020204" pitchFamily="34" charset="0"/>
              </a:rPr>
              <a:t>rganization</a:t>
            </a:r>
            <a:endParaRPr lang="en-US" sz="3600" dirty="0">
              <a:latin typeface="Arial" panose="020B0604020202020204" pitchFamily="34" charset="0"/>
              <a:cs typeface="Arial" panose="020B0604020202020204" pitchFamily="34" charset="0"/>
            </a:endParaRPr>
          </a:p>
        </p:txBody>
      </p:sp>
      <p:cxnSp>
        <p:nvCxnSpPr>
          <p:cNvPr id="5" name="Straight Connector 4"/>
          <p:cNvCxnSpPr/>
          <p:nvPr/>
        </p:nvCxnSpPr>
        <p:spPr>
          <a:xfrm>
            <a:off x="5722136" y="723990"/>
            <a:ext cx="0" cy="94129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53416" y="1665284"/>
            <a:ext cx="10177722" cy="2851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4792815" y="1693799"/>
            <a:ext cx="13342" cy="460829"/>
          </a:xfrm>
          <a:prstGeom prst="line">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7876670" y="2194696"/>
            <a:ext cx="2011680" cy="10058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5">
                    <a:lumMod val="50000"/>
                  </a:schemeClr>
                </a:solidFill>
              </a:rPr>
              <a:t>G</a:t>
            </a:r>
            <a:r>
              <a:rPr lang="en-US" dirty="0" smtClean="0">
                <a:solidFill>
                  <a:schemeClr val="accent5">
                    <a:lumMod val="50000"/>
                  </a:schemeClr>
                </a:solidFill>
              </a:rPr>
              <a:t>enetic Disorders treatment and management  </a:t>
            </a:r>
            <a:endParaRPr lang="en-US" dirty="0">
              <a:solidFill>
                <a:schemeClr val="accent5">
                  <a:lumMod val="50000"/>
                </a:schemeClr>
              </a:solidFill>
            </a:endParaRPr>
          </a:p>
        </p:txBody>
      </p:sp>
      <p:sp>
        <p:nvSpPr>
          <p:cNvPr id="15" name="Rectangle 14"/>
          <p:cNvSpPr/>
          <p:nvPr/>
        </p:nvSpPr>
        <p:spPr>
          <a:xfrm>
            <a:off x="3710456" y="2216744"/>
            <a:ext cx="2011680" cy="10058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5">
                    <a:lumMod val="50000"/>
                  </a:schemeClr>
                </a:solidFill>
              </a:rPr>
              <a:t>Human genetic variations</a:t>
            </a:r>
            <a:endParaRPr lang="en-US" dirty="0">
              <a:solidFill>
                <a:schemeClr val="accent5">
                  <a:lumMod val="50000"/>
                </a:schemeClr>
              </a:solidFill>
            </a:endParaRPr>
          </a:p>
        </p:txBody>
      </p:sp>
      <p:sp>
        <p:nvSpPr>
          <p:cNvPr id="16" name="Rectangle 15"/>
          <p:cNvSpPr/>
          <p:nvPr/>
        </p:nvSpPr>
        <p:spPr>
          <a:xfrm>
            <a:off x="5795118" y="2216744"/>
            <a:ext cx="2011680" cy="10058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5">
                    <a:lumMod val="50000"/>
                  </a:schemeClr>
                </a:solidFill>
              </a:rPr>
              <a:t>Human Genetic Disorders diagnostics</a:t>
            </a:r>
            <a:endParaRPr lang="en-US" dirty="0">
              <a:solidFill>
                <a:schemeClr val="accent5">
                  <a:lumMod val="50000"/>
                </a:schemeClr>
              </a:solidFill>
            </a:endParaRPr>
          </a:p>
        </p:txBody>
      </p:sp>
      <p:cxnSp>
        <p:nvCxnSpPr>
          <p:cNvPr id="17" name="Straight Connector 16"/>
          <p:cNvCxnSpPr/>
          <p:nvPr/>
        </p:nvCxnSpPr>
        <p:spPr>
          <a:xfrm flipH="1">
            <a:off x="4723836" y="3222584"/>
            <a:ext cx="1" cy="391887"/>
          </a:xfrm>
          <a:prstGeom prst="line">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2178516" y="4018237"/>
            <a:ext cx="1574275" cy="12928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5">
                    <a:lumMod val="50000"/>
                  </a:schemeClr>
                </a:solidFill>
              </a:rPr>
              <a:t>Chromosomal abnormalities </a:t>
            </a:r>
            <a:endParaRPr lang="en-US" dirty="0">
              <a:solidFill>
                <a:schemeClr val="accent5">
                  <a:lumMod val="50000"/>
                </a:schemeClr>
              </a:solidFill>
            </a:endParaRPr>
          </a:p>
        </p:txBody>
      </p:sp>
      <p:cxnSp>
        <p:nvCxnSpPr>
          <p:cNvPr id="19" name="Straight Connector 18"/>
          <p:cNvCxnSpPr/>
          <p:nvPr/>
        </p:nvCxnSpPr>
        <p:spPr>
          <a:xfrm flipH="1">
            <a:off x="3036353" y="3651741"/>
            <a:ext cx="3480886"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8763721" y="1708473"/>
            <a:ext cx="13342" cy="460829"/>
          </a:xfrm>
          <a:prstGeom prst="line">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517239" y="1655122"/>
            <a:ext cx="13342" cy="460829"/>
          </a:xfrm>
          <a:prstGeom prst="line">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3039930" y="3637231"/>
            <a:ext cx="1" cy="391887"/>
          </a:xfrm>
          <a:prstGeom prst="line">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3850473" y="4006287"/>
            <a:ext cx="2039152" cy="13048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5">
                    <a:lumMod val="50000"/>
                  </a:schemeClr>
                </a:solidFill>
              </a:rPr>
              <a:t>gene </a:t>
            </a:r>
            <a:r>
              <a:rPr lang="en-US" dirty="0" smtClean="0">
                <a:solidFill>
                  <a:schemeClr val="accent5">
                    <a:lumMod val="50000"/>
                  </a:schemeClr>
                </a:solidFill>
              </a:rPr>
              <a:t>mutations/</a:t>
            </a:r>
            <a:endParaRPr lang="en-US" dirty="0">
              <a:solidFill>
                <a:schemeClr val="accent5">
                  <a:lumMod val="50000"/>
                </a:schemeClr>
              </a:solidFill>
            </a:endParaRPr>
          </a:p>
          <a:p>
            <a:pPr algn="ctr"/>
            <a:r>
              <a:rPr lang="en-US" dirty="0" smtClean="0">
                <a:solidFill>
                  <a:schemeClr val="accent5">
                    <a:lumMod val="50000"/>
                  </a:schemeClr>
                </a:solidFill>
              </a:rPr>
              <a:t>/Single-gene disorders</a:t>
            </a:r>
            <a:endParaRPr lang="en-US" dirty="0">
              <a:solidFill>
                <a:schemeClr val="accent5">
                  <a:lumMod val="50000"/>
                </a:schemeClr>
              </a:solidFill>
            </a:endParaRPr>
          </a:p>
        </p:txBody>
      </p:sp>
      <p:sp>
        <p:nvSpPr>
          <p:cNvPr id="31" name="Rectangle 30"/>
          <p:cNvSpPr/>
          <p:nvPr/>
        </p:nvSpPr>
        <p:spPr>
          <a:xfrm>
            <a:off x="5987306" y="4001927"/>
            <a:ext cx="2056313" cy="13091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5">
                    <a:lumMod val="50000"/>
                  </a:schemeClr>
                </a:solidFill>
              </a:rPr>
              <a:t>Multifactorial disorders/Complex  inheritance/Cancer</a:t>
            </a:r>
            <a:endParaRPr lang="en-US" dirty="0">
              <a:solidFill>
                <a:schemeClr val="accent5">
                  <a:lumMod val="50000"/>
                </a:schemeClr>
              </a:solidFill>
            </a:endParaRPr>
          </a:p>
        </p:txBody>
      </p:sp>
      <p:cxnSp>
        <p:nvCxnSpPr>
          <p:cNvPr id="32" name="Straight Connector 31"/>
          <p:cNvCxnSpPr/>
          <p:nvPr/>
        </p:nvCxnSpPr>
        <p:spPr>
          <a:xfrm flipH="1">
            <a:off x="6502088" y="3651741"/>
            <a:ext cx="1" cy="391887"/>
          </a:xfrm>
          <a:prstGeom prst="line">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4738987" y="3651741"/>
            <a:ext cx="1" cy="391887"/>
          </a:xfrm>
          <a:prstGeom prst="line">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a:off x="10503518" y="1693799"/>
            <a:ext cx="7604" cy="502470"/>
          </a:xfrm>
          <a:prstGeom prst="line">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34998" y="2194696"/>
            <a:ext cx="1571842" cy="10058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5">
                    <a:lumMod val="50000"/>
                  </a:schemeClr>
                </a:solidFill>
              </a:rPr>
              <a:t>Introduction to human genetics </a:t>
            </a:r>
            <a:endParaRPr lang="en-US" dirty="0">
              <a:solidFill>
                <a:schemeClr val="accent5">
                  <a:lumMod val="50000"/>
                </a:schemeClr>
              </a:solidFill>
            </a:endParaRPr>
          </a:p>
        </p:txBody>
      </p:sp>
      <p:cxnSp>
        <p:nvCxnSpPr>
          <p:cNvPr id="46" name="Straight Connector 45"/>
          <p:cNvCxnSpPr/>
          <p:nvPr/>
        </p:nvCxnSpPr>
        <p:spPr>
          <a:xfrm flipH="1">
            <a:off x="353416" y="1677418"/>
            <a:ext cx="13342" cy="460829"/>
          </a:xfrm>
          <a:prstGeom prst="line">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9961332" y="2194696"/>
            <a:ext cx="2230668" cy="10058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5">
                    <a:lumMod val="50000"/>
                  </a:schemeClr>
                </a:solidFill>
              </a:rPr>
              <a:t>Genomics/population genetics/Personalized Medicine</a:t>
            </a:r>
            <a:endParaRPr lang="en-US" dirty="0">
              <a:solidFill>
                <a:schemeClr val="accent5">
                  <a:lumMod val="50000"/>
                </a:schemeClr>
              </a:solidFill>
            </a:endParaRPr>
          </a:p>
        </p:txBody>
      </p:sp>
      <p:sp>
        <p:nvSpPr>
          <p:cNvPr id="55" name="Rectangle 54"/>
          <p:cNvSpPr/>
          <p:nvPr/>
        </p:nvSpPr>
        <p:spPr>
          <a:xfrm>
            <a:off x="1781503" y="2194696"/>
            <a:ext cx="1754290" cy="10058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5">
                    <a:lumMod val="50000"/>
                  </a:schemeClr>
                </a:solidFill>
              </a:rPr>
              <a:t>Transmission genetics </a:t>
            </a:r>
            <a:endParaRPr lang="en-US" dirty="0">
              <a:solidFill>
                <a:schemeClr val="accent5">
                  <a:lumMod val="50000"/>
                </a:schemeClr>
              </a:solidFill>
            </a:endParaRPr>
          </a:p>
        </p:txBody>
      </p:sp>
      <p:cxnSp>
        <p:nvCxnSpPr>
          <p:cNvPr id="24" name="Straight Connector 23"/>
          <p:cNvCxnSpPr/>
          <p:nvPr/>
        </p:nvCxnSpPr>
        <p:spPr>
          <a:xfrm flipH="1">
            <a:off x="2559675" y="1657967"/>
            <a:ext cx="13342" cy="460829"/>
          </a:xfrm>
          <a:prstGeom prst="line">
            <a:avLst/>
          </a:prstGeom>
          <a:ln w="254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691495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Course Outcomes</a:t>
            </a:r>
            <a:endParaRPr lang="en-US" dirty="0">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a:xfrm>
            <a:off x="838200" y="1312606"/>
            <a:ext cx="10515600" cy="5545394"/>
          </a:xfrm>
        </p:spPr>
        <p:txBody>
          <a:bodyPr>
            <a:normAutofit/>
          </a:bodyPr>
          <a:lstStyle/>
          <a:p>
            <a:pPr marL="0" indent="0">
              <a:buNone/>
            </a:pPr>
            <a:endParaRPr lang="en-US" sz="2400" dirty="0" smtClean="0">
              <a:latin typeface="Arial" panose="020B0604020202020204" pitchFamily="34" charset="0"/>
              <a:cs typeface="Arial" panose="020B0604020202020204" pitchFamily="34" charset="0"/>
            </a:endParaRPr>
          </a:p>
          <a:p>
            <a:pPr marL="0" indent="0">
              <a:buNone/>
            </a:pPr>
            <a:r>
              <a:rPr lang="en-US" sz="2400" dirty="0" smtClean="0">
                <a:latin typeface="Arial" panose="020B0604020202020204" pitchFamily="34" charset="0"/>
                <a:cs typeface="Arial" panose="020B0604020202020204" pitchFamily="34" charset="0"/>
              </a:rPr>
              <a:t>1.Gain </a:t>
            </a:r>
            <a:r>
              <a:rPr lang="en-US" sz="2400" dirty="0">
                <a:latin typeface="Arial" panose="020B0604020202020204" pitchFamily="34" charset="0"/>
                <a:cs typeface="Arial" panose="020B0604020202020204" pitchFamily="34" charset="0"/>
              </a:rPr>
              <a:t>a broad </a:t>
            </a:r>
            <a:r>
              <a:rPr lang="en-US" sz="2400" dirty="0">
                <a:solidFill>
                  <a:srgbClr val="FF0000"/>
                </a:solidFill>
                <a:latin typeface="Arial" panose="020B0604020202020204" pitchFamily="34" charset="0"/>
                <a:cs typeface="Arial" panose="020B0604020202020204" pitchFamily="34" charset="0"/>
              </a:rPr>
              <a:t>knowledge of human genetics </a:t>
            </a:r>
            <a:r>
              <a:rPr lang="en-US" sz="2400" dirty="0">
                <a:latin typeface="Arial" panose="020B0604020202020204" pitchFamily="34" charset="0"/>
                <a:cs typeface="Arial" panose="020B0604020202020204" pitchFamily="34" charset="0"/>
              </a:rPr>
              <a:t>and what approaches are used to expand our understanding. </a:t>
            </a:r>
          </a:p>
          <a:p>
            <a:pPr marL="0" indent="0">
              <a:buNone/>
            </a:pPr>
            <a:r>
              <a:rPr lang="en-US" sz="2400" dirty="0" smtClean="0">
                <a:latin typeface="Arial" panose="020B0604020202020204" pitchFamily="34" charset="0"/>
                <a:cs typeface="Arial" panose="020B0604020202020204" pitchFamily="34" charset="0"/>
              </a:rPr>
              <a:t>2.Understand </a:t>
            </a:r>
            <a:r>
              <a:rPr lang="en-US" sz="2400" dirty="0">
                <a:latin typeface="Arial" panose="020B0604020202020204" pitchFamily="34" charset="0"/>
                <a:cs typeface="Arial" panose="020B0604020202020204" pitchFamily="34" charset="0"/>
              </a:rPr>
              <a:t>modes of inheritance and expression of traits ranging from Mendelian to multifactorial</a:t>
            </a:r>
            <a:r>
              <a:rPr lang="en-US" sz="2400"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marL="0" indent="0">
              <a:buNone/>
            </a:pPr>
            <a:r>
              <a:rPr lang="en-US" sz="2400" dirty="0" smtClean="0">
                <a:latin typeface="Arial" panose="020B0604020202020204" pitchFamily="34" charset="0"/>
                <a:cs typeface="Arial" panose="020B0604020202020204" pitchFamily="34" charset="0"/>
              </a:rPr>
              <a:t>3.Learn </a:t>
            </a:r>
            <a:r>
              <a:rPr lang="en-US" sz="2400" dirty="0">
                <a:latin typeface="Arial" panose="020B0604020202020204" pitchFamily="34" charset="0"/>
                <a:cs typeface="Arial" panose="020B0604020202020204" pitchFamily="34" charset="0"/>
              </a:rPr>
              <a:t>about the </a:t>
            </a:r>
            <a:r>
              <a:rPr lang="en-US" sz="2400" dirty="0">
                <a:solidFill>
                  <a:srgbClr val="FF0000"/>
                </a:solidFill>
                <a:latin typeface="Arial" panose="020B0604020202020204" pitchFamily="34" charset="0"/>
                <a:cs typeface="Arial" panose="020B0604020202020204" pitchFamily="34" charset="0"/>
              </a:rPr>
              <a:t>human genome</a:t>
            </a:r>
            <a:r>
              <a:rPr lang="en-US" sz="2400" dirty="0">
                <a:latin typeface="Arial" panose="020B0604020202020204" pitchFamily="34" charset="0"/>
                <a:cs typeface="Arial" panose="020B0604020202020204" pitchFamily="34" charset="0"/>
              </a:rPr>
              <a:t>, from its organization into chromosomes to the DNA content.</a:t>
            </a:r>
          </a:p>
          <a:p>
            <a:pPr marL="0" indent="0">
              <a:buNone/>
            </a:pPr>
            <a:r>
              <a:rPr lang="en-US" sz="2400" dirty="0" smtClean="0">
                <a:latin typeface="Arial" panose="020B0604020202020204" pitchFamily="34" charset="0"/>
                <a:cs typeface="Arial" panose="020B0604020202020204" pitchFamily="34" charset="0"/>
              </a:rPr>
              <a:t>4.Learn </a:t>
            </a:r>
            <a:r>
              <a:rPr lang="en-US" sz="2400" dirty="0">
                <a:latin typeface="Arial" panose="020B0604020202020204" pitchFamily="34" charset="0"/>
                <a:cs typeface="Arial" panose="020B0604020202020204" pitchFamily="34" charset="0"/>
              </a:rPr>
              <a:t>the major types of </a:t>
            </a:r>
            <a:r>
              <a:rPr lang="en-US" sz="2400" dirty="0">
                <a:solidFill>
                  <a:srgbClr val="FF0000"/>
                </a:solidFill>
                <a:latin typeface="Arial" panose="020B0604020202020204" pitchFamily="34" charset="0"/>
                <a:cs typeface="Arial" panose="020B0604020202020204" pitchFamily="34" charset="0"/>
              </a:rPr>
              <a:t>human genetic disorders </a:t>
            </a:r>
            <a:r>
              <a:rPr lang="en-US" sz="2400" dirty="0">
                <a:latin typeface="Arial" panose="020B0604020202020204" pitchFamily="34" charset="0"/>
                <a:cs typeface="Arial" panose="020B0604020202020204" pitchFamily="34" charset="0"/>
              </a:rPr>
              <a:t>and understand the mechanisms of major human genetic disorders</a:t>
            </a:r>
          </a:p>
          <a:p>
            <a:pPr marL="0" indent="0">
              <a:buNone/>
            </a:pPr>
            <a:r>
              <a:rPr lang="en-US" sz="2400" dirty="0" smtClean="0">
                <a:latin typeface="Arial" panose="020B0604020202020204" pitchFamily="34" charset="0"/>
                <a:cs typeface="Arial" panose="020B0604020202020204" pitchFamily="34" charset="0"/>
              </a:rPr>
              <a:t>5.To </a:t>
            </a:r>
            <a:r>
              <a:rPr lang="en-US" sz="2400" dirty="0">
                <a:latin typeface="Arial" panose="020B0604020202020204" pitchFamily="34" charset="0"/>
                <a:cs typeface="Arial" panose="020B0604020202020204" pitchFamily="34" charset="0"/>
              </a:rPr>
              <a:t>appreciate how advances in biotechnology and genomics are </a:t>
            </a:r>
            <a:r>
              <a:rPr lang="en-US" sz="2400" dirty="0" smtClean="0">
                <a:latin typeface="Arial" panose="020B0604020202020204" pitchFamily="34" charset="0"/>
                <a:cs typeface="Arial" panose="020B0604020202020204" pitchFamily="34" charset="0"/>
              </a:rPr>
              <a:t> personalizing </a:t>
            </a:r>
            <a:r>
              <a:rPr lang="en-US" sz="2400" dirty="0">
                <a:latin typeface="Arial" panose="020B0604020202020204" pitchFamily="34" charset="0"/>
                <a:cs typeface="Arial" panose="020B0604020202020204" pitchFamily="34" charset="0"/>
              </a:rPr>
              <a:t>all aspects of medicine including prevention, </a:t>
            </a:r>
            <a:r>
              <a:rPr lang="en-US" sz="2400" dirty="0">
                <a:solidFill>
                  <a:srgbClr val="FF0000"/>
                </a:solidFill>
                <a:latin typeface="Arial" panose="020B0604020202020204" pitchFamily="34" charset="0"/>
                <a:cs typeface="Arial" panose="020B0604020202020204" pitchFamily="34" charset="0"/>
              </a:rPr>
              <a:t>diagnostics</a:t>
            </a:r>
            <a:r>
              <a:rPr lang="en-US" sz="2400" dirty="0">
                <a:latin typeface="Arial" panose="020B0604020202020204" pitchFamily="34" charset="0"/>
                <a:cs typeface="Arial" panose="020B0604020202020204" pitchFamily="34" charset="0"/>
              </a:rPr>
              <a:t>, and </a:t>
            </a:r>
            <a:r>
              <a:rPr lang="en-US" sz="2400" dirty="0">
                <a:solidFill>
                  <a:srgbClr val="FF0000"/>
                </a:solidFill>
                <a:latin typeface="Arial" panose="020B0604020202020204" pitchFamily="34" charset="0"/>
                <a:cs typeface="Arial" panose="020B0604020202020204" pitchFamily="34" charset="0"/>
              </a:rPr>
              <a:t>treatment</a:t>
            </a:r>
            <a:r>
              <a:rPr lang="en-US" sz="2400" dirty="0">
                <a:latin typeface="Arial" panose="020B0604020202020204" pitchFamily="34" charset="0"/>
                <a:cs typeface="Arial" panose="020B0604020202020204" pitchFamily="34" charset="0"/>
              </a:rPr>
              <a:t>. </a:t>
            </a:r>
          </a:p>
          <a:p>
            <a:pPr marL="0" indent="0">
              <a:buNone/>
            </a:pPr>
            <a:r>
              <a:rPr lang="en-US" sz="2400" dirty="0" smtClean="0">
                <a:latin typeface="Arial" panose="020B0604020202020204" pitchFamily="34" charset="0"/>
                <a:cs typeface="Arial" panose="020B0604020202020204" pitchFamily="34" charset="0"/>
              </a:rPr>
              <a:t>6.Acquire </a:t>
            </a:r>
            <a:r>
              <a:rPr lang="en-US" sz="2400" dirty="0">
                <a:latin typeface="Arial" panose="020B0604020202020204" pitchFamily="34" charset="0"/>
                <a:cs typeface="Arial" panose="020B0604020202020204" pitchFamily="34" charset="0"/>
              </a:rPr>
              <a:t>some basic skills in literature search and presentation. </a:t>
            </a:r>
          </a:p>
          <a:p>
            <a:endParaRPr lang="en-US" dirty="0"/>
          </a:p>
        </p:txBody>
      </p:sp>
    </p:spTree>
    <p:extLst>
      <p:ext uri="{BB962C8B-B14F-4D97-AF65-F5344CB8AC3E}">
        <p14:creationId xmlns:p14="http://schemas.microsoft.com/office/powerpoint/2010/main" xmlns="" val="2253440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Textbooks and Course </a:t>
            </a:r>
            <a:r>
              <a:rPr lang="en-US" dirty="0">
                <a:latin typeface="Arial" panose="020B0604020202020204" pitchFamily="34" charset="0"/>
                <a:cs typeface="Arial" panose="020B0604020202020204" pitchFamily="34" charset="0"/>
              </a:rPr>
              <a:t>M</a:t>
            </a:r>
            <a:r>
              <a:rPr lang="en-US" dirty="0" smtClean="0">
                <a:latin typeface="Arial" panose="020B0604020202020204" pitchFamily="34" charset="0"/>
                <a:cs typeface="Arial" panose="020B0604020202020204" pitchFamily="34" charset="0"/>
              </a:rPr>
              <a:t>aterial</a:t>
            </a:r>
            <a:endParaRPr lang="en-US" dirty="0">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6327804" y="1685201"/>
            <a:ext cx="3594205" cy="4351338"/>
          </a:xfrm>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476266" y="1690688"/>
            <a:ext cx="3419747" cy="4345851"/>
          </a:xfrm>
          <a:prstGeom prst="rect">
            <a:avLst/>
          </a:prstGeom>
        </p:spPr>
      </p:pic>
    </p:spTree>
    <p:extLst>
      <p:ext uri="{BB962C8B-B14F-4D97-AF65-F5344CB8AC3E}">
        <p14:creationId xmlns:p14="http://schemas.microsoft.com/office/powerpoint/2010/main" xmlns="" val="1838379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Course Policies </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961536"/>
            <a:ext cx="10515600" cy="5501147"/>
          </a:xfrm>
        </p:spPr>
        <p:txBody>
          <a:bodyPr>
            <a:normAutofit/>
          </a:bodyPr>
          <a:lstStyle/>
          <a:p>
            <a:r>
              <a:rPr lang="en-US" sz="2400" dirty="0">
                <a:latin typeface="Arial" panose="020B0604020202020204" pitchFamily="34" charset="0"/>
                <a:cs typeface="Arial" panose="020B0604020202020204" pitchFamily="34" charset="0"/>
              </a:rPr>
              <a:t>Classroom Courtesy</a:t>
            </a:r>
          </a:p>
          <a:p>
            <a:pPr marL="0" indent="0">
              <a:buNone/>
            </a:pPr>
            <a:r>
              <a:rPr lang="en-US" sz="2400" dirty="0" smtClean="0">
                <a:latin typeface="Arial" panose="020B0604020202020204" pitchFamily="34" charset="0"/>
                <a:cs typeface="Arial" panose="020B0604020202020204" pitchFamily="34" charset="0"/>
              </a:rPr>
              <a:t>Please </a:t>
            </a:r>
            <a:r>
              <a:rPr lang="en-US" sz="2400" dirty="0">
                <a:latin typeface="Arial" panose="020B0604020202020204" pitchFamily="34" charset="0"/>
                <a:cs typeface="Arial" panose="020B0604020202020204" pitchFamily="34" charset="0"/>
              </a:rPr>
              <a:t>turn off your cell phones and keep your side conversations to a minimum</a:t>
            </a:r>
            <a:r>
              <a:rPr lang="en-US" sz="2400" dirty="0" smtClean="0">
                <a:latin typeface="Arial" panose="020B0604020202020204" pitchFamily="34" charset="0"/>
                <a:cs typeface="Arial" panose="020B0604020202020204" pitchFamily="34" charset="0"/>
              </a:rPr>
              <a:t>.</a:t>
            </a:r>
          </a:p>
          <a:p>
            <a:pPr marL="0" indent="0">
              <a:buNone/>
            </a:pP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Preparation for </a:t>
            </a:r>
            <a:r>
              <a:rPr lang="en-US" sz="2400" dirty="0" smtClean="0">
                <a:latin typeface="Arial" panose="020B0604020202020204" pitchFamily="34" charset="0"/>
                <a:cs typeface="Arial" panose="020B0604020202020204" pitchFamily="34" charset="0"/>
              </a:rPr>
              <a:t>Class</a:t>
            </a:r>
            <a:endParaRPr lang="en-US"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Please attend all classes, arrive on time and be ready to participate and learn.</a:t>
            </a:r>
          </a:p>
          <a:p>
            <a:pPr marL="0" indent="0">
              <a:buNone/>
            </a:pPr>
            <a:r>
              <a:rPr lang="en-US" sz="2400" dirty="0">
                <a:latin typeface="Arial" panose="020B0604020202020204" pitchFamily="34" charset="0"/>
                <a:cs typeface="Arial" panose="020B0604020202020204" pitchFamily="34" charset="0"/>
              </a:rPr>
              <a:t>It is encouraged to take notes during </a:t>
            </a:r>
            <a:r>
              <a:rPr lang="en-US" sz="2400" dirty="0" smtClean="0">
                <a:latin typeface="Arial" panose="020B0604020202020204" pitchFamily="34" charset="0"/>
                <a:cs typeface="Arial" panose="020B0604020202020204" pitchFamily="34" charset="0"/>
              </a:rPr>
              <a:t>lectures</a:t>
            </a:r>
          </a:p>
          <a:p>
            <a:pPr marL="0" indent="0">
              <a:buNone/>
            </a:pPr>
            <a:r>
              <a:rPr lang="en-US" sz="2400" dirty="0" smtClean="0">
                <a:latin typeface="Arial" panose="020B0604020202020204" pitchFamily="34" charset="0"/>
                <a:cs typeface="Arial" panose="020B0604020202020204" pitchFamily="34" charset="0"/>
              </a:rPr>
              <a:t>Always check Moodle platform </a:t>
            </a:r>
          </a:p>
          <a:p>
            <a:pPr marL="0" indent="0">
              <a:buNone/>
            </a:pPr>
            <a:endParaRPr lang="en-US" sz="2600" dirty="0"/>
          </a:p>
          <a:p>
            <a:endParaRPr lang="en-US" dirty="0"/>
          </a:p>
        </p:txBody>
      </p:sp>
    </p:spTree>
    <p:extLst>
      <p:ext uri="{BB962C8B-B14F-4D97-AF65-F5344CB8AC3E}">
        <p14:creationId xmlns:p14="http://schemas.microsoft.com/office/powerpoint/2010/main" xmlns="" val="1586648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2400" dirty="0">
                <a:latin typeface="Arial" panose="020B0604020202020204" pitchFamily="34" charset="0"/>
                <a:cs typeface="Arial" panose="020B0604020202020204" pitchFamily="34" charset="0"/>
              </a:rPr>
              <a:t>Quizzes, assignments and exams</a:t>
            </a:r>
          </a:p>
          <a:p>
            <a:pPr marL="0" indent="0">
              <a:buNone/>
            </a:pPr>
            <a:r>
              <a:rPr lang="en-US" sz="2400" dirty="0">
                <a:latin typeface="Arial" panose="020B0604020202020204" pitchFamily="34" charset="0"/>
                <a:cs typeface="Arial" panose="020B0604020202020204" pitchFamily="34" charset="0"/>
              </a:rPr>
              <a:t>You will have some assignments and lecture quizzes, please submit your assignments on time</a:t>
            </a:r>
          </a:p>
          <a:p>
            <a:pPr marL="0" indent="0">
              <a:buNone/>
            </a:pPr>
            <a:r>
              <a:rPr lang="en-US" sz="2400" dirty="0">
                <a:latin typeface="Arial" panose="020B0604020202020204" pitchFamily="34" charset="0"/>
                <a:cs typeface="Arial" panose="020B0604020202020204" pitchFamily="34" charset="0"/>
              </a:rPr>
              <a:t>You are required to give a graded presentation </a:t>
            </a:r>
          </a:p>
          <a:p>
            <a:pPr marL="0" indent="0">
              <a:buNone/>
            </a:pPr>
            <a:r>
              <a:rPr lang="en-US" sz="2400" dirty="0">
                <a:latin typeface="Arial" panose="020B0604020202020204" pitchFamily="34" charset="0"/>
                <a:cs typeface="Arial" panose="020B0604020202020204" pitchFamily="34" charset="0"/>
              </a:rPr>
              <a:t>There will be at least two exams. Exam material will be drawn from required readings, lecture material, and in-class activities</a:t>
            </a:r>
            <a:r>
              <a:rPr lang="en-US" sz="2400" dirty="0" smtClean="0">
                <a:latin typeface="Arial" panose="020B0604020202020204" pitchFamily="34" charset="0"/>
                <a:cs typeface="Arial" panose="020B0604020202020204" pitchFamily="34" charset="0"/>
              </a:rPr>
              <a:t>.</a:t>
            </a:r>
          </a:p>
          <a:p>
            <a:pPr marL="0" indent="0">
              <a:buNone/>
            </a:pP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Help &amp; Resources</a:t>
            </a:r>
          </a:p>
          <a:p>
            <a:pPr marL="0" indent="0">
              <a:buNone/>
            </a:pPr>
            <a:r>
              <a:rPr lang="en-US" sz="2400" dirty="0">
                <a:latin typeface="Arial" panose="020B0604020202020204" pitchFamily="34" charset="0"/>
                <a:cs typeface="Arial" panose="020B0604020202020204" pitchFamily="34" charset="0"/>
              </a:rPr>
              <a:t>If you find yourself struggling, act quickly! Please contact me to set up an appointment. </a:t>
            </a:r>
          </a:p>
          <a:p>
            <a:pPr marL="0" indent="0">
              <a:buNone/>
            </a:pPr>
            <a:r>
              <a:rPr lang="en-US" sz="2400" dirty="0" smtClean="0">
                <a:latin typeface="Arial" panose="020B0604020202020204" pitchFamily="34" charset="0"/>
                <a:cs typeface="Arial" panose="020B0604020202020204" pitchFamily="34" charset="0"/>
                <a:hlinkClick r:id="rId2"/>
              </a:rPr>
              <a:t>sabharabaya1995@gmail.com</a:t>
            </a:r>
            <a:endParaRPr lang="en-US" sz="2400" dirty="0" smtClean="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Office hours &amp; location: For now email me for a time and we will make it happen.</a:t>
            </a:r>
          </a:p>
          <a:p>
            <a:pPr marL="0" indent="0">
              <a:buNone/>
            </a:pPr>
            <a:endParaRPr lang="en-US" sz="2400" dirty="0">
              <a:latin typeface="Arial" panose="020B0604020202020204" pitchFamily="34" charset="0"/>
              <a:cs typeface="Arial" panose="020B0604020202020204" pitchFamily="34" charset="0"/>
            </a:endParaRPr>
          </a:p>
          <a:p>
            <a:endParaRPr lang="en-US" dirty="0"/>
          </a:p>
        </p:txBody>
      </p:sp>
      <p:sp>
        <p:nvSpPr>
          <p:cNvPr id="4"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Course Policies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857312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Things to take into considerations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sz="2400" dirty="0" smtClean="0">
                <a:latin typeface="Arial" panose="020B0604020202020204" pitchFamily="34" charset="0"/>
                <a:cs typeface="Arial" panose="020B0604020202020204" pitchFamily="34" charset="0"/>
              </a:rPr>
              <a:t>Attend all lectures: cumulative</a:t>
            </a:r>
          </a:p>
          <a:p>
            <a:r>
              <a:rPr lang="en-US" sz="2400" dirty="0" smtClean="0">
                <a:latin typeface="Arial" panose="020B0604020202020204" pitchFamily="34" charset="0"/>
                <a:cs typeface="Arial" panose="020B0604020202020204" pitchFamily="34" charset="0"/>
              </a:rPr>
              <a:t>Be organized: Do your work</a:t>
            </a:r>
          </a:p>
          <a:p>
            <a:r>
              <a:rPr lang="en-US" sz="2400" dirty="0" smtClean="0">
                <a:latin typeface="Arial" panose="020B0604020202020204" pitchFamily="34" charset="0"/>
                <a:cs typeface="Arial" panose="020B0604020202020204" pitchFamily="34" charset="0"/>
              </a:rPr>
              <a:t>Be involved</a:t>
            </a:r>
          </a:p>
          <a:p>
            <a:r>
              <a:rPr lang="en-US" sz="2400" dirty="0" smtClean="0">
                <a:latin typeface="Arial" panose="020B0604020202020204" pitchFamily="34" charset="0"/>
                <a:cs typeface="Arial" panose="020B0604020202020204" pitchFamily="34" charset="0"/>
              </a:rPr>
              <a:t>Share your opinion: your feedback matters </a:t>
            </a:r>
          </a:p>
          <a:p>
            <a:r>
              <a:rPr lang="en-US" sz="2400" dirty="0" smtClean="0">
                <a:latin typeface="Arial" panose="020B0604020202020204" pitchFamily="34" charset="0"/>
                <a:cs typeface="Arial" panose="020B0604020202020204" pitchFamily="34" charset="0"/>
              </a:rPr>
              <a:t>Ask for support</a:t>
            </a:r>
            <a:endParaRPr lang="en-US" sz="24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085700" y="2205210"/>
            <a:ext cx="2479183" cy="2479183"/>
          </a:xfrm>
          <a:prstGeom prst="rect">
            <a:avLst/>
          </a:prstGeom>
        </p:spPr>
      </p:pic>
    </p:spTree>
    <p:extLst>
      <p:ext uri="{BB962C8B-B14F-4D97-AF65-F5344CB8AC3E}">
        <p14:creationId xmlns:p14="http://schemas.microsoft.com/office/powerpoint/2010/main" xmlns="" val="5124113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427</TotalTime>
  <Words>523</Words>
  <Application>Microsoft Office PowerPoint</Application>
  <PresentationFormat>مخصص</PresentationFormat>
  <Paragraphs>93</Paragraphs>
  <Slides>11</Slides>
  <Notes>5</Notes>
  <HiddenSlides>0</HiddenSlides>
  <MMClips>0</MMClips>
  <ScaleCrop>false</ScaleCrop>
  <HeadingPairs>
    <vt:vector size="4" baseType="variant">
      <vt:variant>
        <vt:lpstr>سمة</vt:lpstr>
      </vt:variant>
      <vt:variant>
        <vt:i4>1</vt:i4>
      </vt:variant>
      <vt:variant>
        <vt:lpstr>عناوين الشرائح</vt:lpstr>
      </vt:variant>
      <vt:variant>
        <vt:i4>11</vt:i4>
      </vt:variant>
    </vt:vector>
  </HeadingPairs>
  <TitlesOfParts>
    <vt:vector size="12" baseType="lpstr">
      <vt:lpstr>Office Theme</vt:lpstr>
      <vt:lpstr>Human genetics syllabus</vt:lpstr>
      <vt:lpstr>الشريحة 2</vt:lpstr>
      <vt:lpstr>الشريحة 3</vt:lpstr>
      <vt:lpstr>Human Genetics Course Organization</vt:lpstr>
      <vt:lpstr>Course Outcomes</vt:lpstr>
      <vt:lpstr>Textbooks and Course Material</vt:lpstr>
      <vt:lpstr>Course Policies </vt:lpstr>
      <vt:lpstr>Course Policies </vt:lpstr>
      <vt:lpstr>Things to take into considerations</vt:lpstr>
      <vt:lpstr>الشريحة 10</vt:lpstr>
      <vt:lpstr>Self-test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genetics syllabus</dc:title>
  <dc:creator>user</dc:creator>
  <cp:lastModifiedBy>BisanCo</cp:lastModifiedBy>
  <cp:revision>34</cp:revision>
  <dcterms:created xsi:type="dcterms:W3CDTF">2022-01-31T12:12:05Z</dcterms:created>
  <dcterms:modified xsi:type="dcterms:W3CDTF">2024-07-24T10:20:46Z</dcterms:modified>
</cp:coreProperties>
</file>