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1" r:id="rId16"/>
    <p:sldId id="270" r:id="rId17"/>
    <p:sldId id="271" r:id="rId18"/>
    <p:sldId id="272"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0" d="100"/>
          <a:sy n="90" d="100"/>
        </p:scale>
        <p:origin x="-226"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B5BE4AB4-194C-43A1-A531-008B70BA86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B5BE4AB4-194C-43A1-A531-008B70BA867B}" type="slidenum">
              <a:rPr lang="ar-SA" smtClean="0"/>
              <a:t>‹#›</a:t>
            </a:fld>
            <a:endParaRPr lang="ar-SA" dirty="0"/>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dirty="0"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39F77456-34A3-41F2-B5D6-CBE2F99CE504}" type="datetimeFigureOut">
              <a:rPr lang="ar-SA" smtClean="0"/>
              <a:t>11/07/1442</a:t>
            </a:fld>
            <a:endParaRPr lang="ar-SA" dirty="0"/>
          </a:p>
        </p:txBody>
      </p:sp>
      <p:sp>
        <p:nvSpPr>
          <p:cNvPr id="9" name="Slide Number Placeholder 8"/>
          <p:cNvSpPr>
            <a:spLocks noGrp="1"/>
          </p:cNvSpPr>
          <p:nvPr>
            <p:ph type="sldNum" sz="quarter" idx="11"/>
          </p:nvPr>
        </p:nvSpPr>
        <p:spPr/>
        <p:txBody>
          <a:bodyPr/>
          <a:lstStyle/>
          <a:p>
            <a:fld id="{B5BE4AB4-194C-43A1-A531-008B70BA867B}" type="slidenum">
              <a:rPr lang="ar-SA" smtClean="0"/>
              <a:t>‹#›</a:t>
            </a:fld>
            <a:endParaRPr lang="ar-SA" dirty="0"/>
          </a:p>
        </p:txBody>
      </p:sp>
      <p:sp>
        <p:nvSpPr>
          <p:cNvPr id="10" name="Footer Placeholder 9"/>
          <p:cNvSpPr>
            <a:spLocks noGrp="1"/>
          </p:cNvSpPr>
          <p:nvPr>
            <p:ph type="ftr" sz="quarter" idx="12"/>
          </p:nvPr>
        </p:nvSpPr>
        <p:spPr/>
        <p:txBody>
          <a:bodyPr/>
          <a:lstStyle/>
          <a:p>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5BE4AB4-194C-43A1-A531-008B70BA867B}" type="slidenum">
              <a:rPr lang="ar-SA" smtClean="0"/>
              <a:t>‹#›</a:t>
            </a:fld>
            <a:endParaRPr lang="ar-SA"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9F77456-34A3-41F2-B5D6-CBE2F99CE504}" type="datetimeFigureOut">
              <a:rPr lang="ar-SA" smtClean="0"/>
              <a:t>11/07/1442</a:t>
            </a:fld>
            <a:endParaRPr lang="ar-S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i="1" dirty="0" smtClean="0">
                <a:effectLst>
                  <a:outerShdw blurRad="38100" dist="38100" dir="2700000" algn="tl">
                    <a:srgbClr val="000000">
                      <a:alpha val="43137"/>
                    </a:srgbClr>
                  </a:outerShdw>
                </a:effectLst>
              </a:rPr>
              <a:t>الفصل الرابع </a:t>
            </a:r>
            <a:br>
              <a:rPr lang="ar-SA" b="1" i="1" dirty="0" smtClean="0">
                <a:effectLst>
                  <a:outerShdw blurRad="38100" dist="38100" dir="2700000" algn="tl">
                    <a:srgbClr val="000000">
                      <a:alpha val="43137"/>
                    </a:srgbClr>
                  </a:outerShdw>
                </a:effectLst>
              </a:rPr>
            </a:br>
            <a:endParaRPr lang="ar-SA" b="1" i="1" dirty="0">
              <a:effectLst>
                <a:outerShdw blurRad="38100" dist="38100" dir="2700000" algn="tl">
                  <a:srgbClr val="000000">
                    <a:alpha val="43137"/>
                  </a:srgbClr>
                </a:outerShdw>
              </a:effectLst>
            </a:endParaRPr>
          </a:p>
        </p:txBody>
      </p:sp>
      <p:sp>
        <p:nvSpPr>
          <p:cNvPr id="3" name="عنوان فرعي 2"/>
          <p:cNvSpPr>
            <a:spLocks noGrp="1"/>
          </p:cNvSpPr>
          <p:nvPr>
            <p:ph type="subTitle" idx="1"/>
          </p:nvPr>
        </p:nvSpPr>
        <p:spPr/>
        <p:txBody>
          <a:bodyPr>
            <a:normAutofit/>
          </a:bodyPr>
          <a:lstStyle/>
          <a:p>
            <a:r>
              <a:rPr lang="ar-SA" sz="2100" b="1" i="1" dirty="0" smtClean="0">
                <a:solidFill>
                  <a:schemeClr val="tx2">
                    <a:lumMod val="50000"/>
                  </a:schemeClr>
                </a:solidFill>
                <a:effectLst>
                  <a:outerShdw blurRad="38100" dist="38100" dir="2700000" algn="tl">
                    <a:srgbClr val="000000">
                      <a:alpha val="43137"/>
                    </a:srgbClr>
                  </a:outerShdw>
                </a:effectLst>
              </a:rPr>
              <a:t>الاسره والتربيه الاخلاقيه والوجدانيه</a:t>
            </a:r>
            <a:endParaRPr lang="ar-SA" sz="2100" b="1" i="1" dirty="0">
              <a:solidFill>
                <a:schemeClr val="tx2">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8999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4800" b="1" i="1" u="sng" dirty="0">
                <a:effectLst>
                  <a:outerShdw blurRad="38100" dist="38100" dir="2700000" algn="tl">
                    <a:srgbClr val="000000">
                      <a:alpha val="43137"/>
                    </a:srgbClr>
                  </a:outerShdw>
                </a:effectLst>
                <a:latin typeface=".ArabicUIText-Regular"/>
              </a:rPr>
              <a:t>التربية الخلقية والدينية</a:t>
            </a:r>
            <a:endParaRPr lang="ar-SA" b="1" i="1" u="sng"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lstStyle/>
          <a:p>
            <a:pPr marL="0" indent="0">
              <a:buNone/>
            </a:pPr>
            <a:r>
              <a:rPr lang="ar-SA" b="1" dirty="0">
                <a:solidFill>
                  <a:schemeClr val="accent2">
                    <a:lumMod val="50000"/>
                  </a:schemeClr>
                </a:solidFill>
                <a:latin typeface=".ArabicUIText-Regular"/>
              </a:rPr>
              <a:t>من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المعروف</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به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التربيه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الخلقيه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هي</a:t>
            </a:r>
            <a:r>
              <a:rPr lang="ar-SA" b="1" dirty="0">
                <a:solidFill>
                  <a:schemeClr val="accent2">
                    <a:lumMod val="50000"/>
                  </a:schemeClr>
                </a:solidFill>
                <a:latin typeface=".SFUI-Regular"/>
              </a:rPr>
              <a:t> </a:t>
            </a:r>
            <a:r>
              <a:rPr lang="ar-SA" dirty="0">
                <a:solidFill>
                  <a:schemeClr val="accent2">
                    <a:lumMod val="50000"/>
                  </a:schemeClr>
                </a:solidFill>
                <a:latin typeface=".ArabicUIText-Regular"/>
              </a:rPr>
              <a:t>روح</a:t>
            </a:r>
            <a:r>
              <a:rPr lang="ar-SA" dirty="0">
                <a:solidFill>
                  <a:schemeClr val="accent2">
                    <a:lumMod val="50000"/>
                  </a:schemeClr>
                </a:solidFill>
                <a:latin typeface=".SFUI-Regular"/>
              </a:rPr>
              <a:t> </a:t>
            </a:r>
            <a:r>
              <a:rPr lang="ar-SA" dirty="0">
                <a:solidFill>
                  <a:schemeClr val="accent2">
                    <a:lumMod val="50000"/>
                  </a:schemeClr>
                </a:solidFill>
                <a:latin typeface=".ArabicUIText-Regular"/>
              </a:rPr>
              <a:t>التربيه</a:t>
            </a:r>
            <a:r>
              <a:rPr lang="ar-SA" dirty="0">
                <a:solidFill>
                  <a:schemeClr val="accent2">
                    <a:lumMod val="50000"/>
                  </a:schemeClr>
                </a:solidFill>
                <a:latin typeface=".SFUI-Regular"/>
              </a:rPr>
              <a:t> </a:t>
            </a:r>
            <a:r>
              <a:rPr lang="ar-SA" dirty="0">
                <a:solidFill>
                  <a:schemeClr val="accent2">
                    <a:lumMod val="50000"/>
                  </a:schemeClr>
                </a:solidFill>
                <a:latin typeface=".ArabicUIText-Regular"/>
              </a:rPr>
              <a:t>الاسلاميه</a:t>
            </a:r>
            <a:r>
              <a:rPr lang="ar-SA" dirty="0">
                <a:solidFill>
                  <a:schemeClr val="accent2">
                    <a:lumMod val="50000"/>
                  </a:schemeClr>
                </a:solidFill>
                <a:latin typeface=".SFUI-Regular"/>
              </a:rPr>
              <a:t> </a:t>
            </a:r>
            <a:r>
              <a:rPr lang="ar-SA" b="1" dirty="0">
                <a:solidFill>
                  <a:schemeClr val="accent2">
                    <a:lumMod val="50000"/>
                  </a:schemeClr>
                </a:solidFill>
                <a:latin typeface=".ArabicUIText-Regular"/>
              </a:rPr>
              <a:t>فدين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يدعو</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الى</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تهذيب</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النفوس</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وحسن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المعاشره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معامله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الناس</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معامله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حسنة</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تتفق</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على</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مبدا</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الاخلاق</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والدين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الاسلامي</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وتعليم</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الطفل</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ايضا</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على</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احترام</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والديه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واقاربه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ومساعده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الناس</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والمحتاج</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احترام</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الكبير</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والعطف</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على</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الصغير</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واحترام</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الجيران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والاصدقاء</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وطيبه</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القلب</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ووود</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اللسان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لا</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يكذب</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ولا</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يتكلم</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في</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الكلام</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السيئ</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الذي</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يامر</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بالمعروف</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وينهى</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عن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المنكر</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وان</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لا</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يضيع</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حقوق</a:t>
            </a:r>
            <a:r>
              <a:rPr lang="ar-SA" b="1" dirty="0">
                <a:solidFill>
                  <a:schemeClr val="accent2">
                    <a:lumMod val="50000"/>
                  </a:schemeClr>
                </a:solidFill>
                <a:latin typeface=".SFUI-Regular"/>
              </a:rPr>
              <a:t> </a:t>
            </a:r>
            <a:r>
              <a:rPr lang="ar-SA" b="1" dirty="0">
                <a:solidFill>
                  <a:schemeClr val="accent2">
                    <a:lumMod val="50000"/>
                  </a:schemeClr>
                </a:solidFill>
                <a:latin typeface=".ArabicUIText-Regular"/>
              </a:rPr>
              <a:t>الناس</a:t>
            </a:r>
            <a:r>
              <a:rPr lang="ar-SA" b="1" dirty="0">
                <a:solidFill>
                  <a:schemeClr val="accent2">
                    <a:lumMod val="50000"/>
                  </a:schemeClr>
                </a:solidFill>
                <a:latin typeface=".SFUI-Regular"/>
              </a:rPr>
              <a:t>.</a:t>
            </a:r>
            <a:endParaRPr lang="ar-SA" b="1" dirty="0">
              <a:solidFill>
                <a:schemeClr val="accent2">
                  <a:lumMod val="50000"/>
                </a:schemeClr>
              </a:solidFill>
              <a:latin typeface=".AppleArabicFont"/>
            </a:endParaRPr>
          </a:p>
          <a:p>
            <a:pPr marL="0" indent="0">
              <a:buNone/>
            </a:pPr>
            <a:r>
              <a:rPr lang="ar-SA" b="1" dirty="0" smtClean="0">
                <a:solidFill>
                  <a:schemeClr val="accent2">
                    <a:lumMod val="50000"/>
                  </a:schemeClr>
                </a:solidFill>
                <a:latin typeface=".ArabicUIText-Regular"/>
              </a:rPr>
              <a:t>الغزالي</a:t>
            </a:r>
            <a:r>
              <a:rPr lang="ar-SA" dirty="0" smtClean="0">
                <a:solidFill>
                  <a:schemeClr val="accent2">
                    <a:lumMod val="50000"/>
                  </a:schemeClr>
                </a:solidFill>
                <a:latin typeface=".ArabicUIText-Regular"/>
              </a:rPr>
              <a:t> </a:t>
            </a:r>
            <a:r>
              <a:rPr lang="ar-SA" dirty="0">
                <a:solidFill>
                  <a:schemeClr val="accent2">
                    <a:lumMod val="50000"/>
                  </a:schemeClr>
                </a:solidFill>
                <a:latin typeface=".ArabicUIText-Regular"/>
              </a:rPr>
              <a:t>ف</a:t>
            </a:r>
            <a:r>
              <a:rPr lang="ar-SA" b="1" dirty="0">
                <a:solidFill>
                  <a:schemeClr val="accent2">
                    <a:lumMod val="50000"/>
                  </a:schemeClr>
                </a:solidFill>
                <a:latin typeface=".ArabicUIText-Regular"/>
              </a:rPr>
              <a:t>قد اوفا فيه كتابه من فلاسفه المسلمين في تربيه الطفل فقد نادى بتكوين العادات الحسنه في الطفل منذ الصغر بان اعود الطفل على النوم والاستيقاظ مبكرا وتشجيعيه على الرياضه، ويعوده على التواضع والاكرام مع الناس وان يحسن الاستماع مع غيره ويعلمه كيفيه الجلوس ويمنعه من كثره الكلام.</a:t>
            </a:r>
          </a:p>
          <a:p>
            <a:endParaRPr lang="ar-SA" b="1" dirty="0">
              <a:solidFill>
                <a:schemeClr val="accent2">
                  <a:lumMod val="50000"/>
                </a:schemeClr>
              </a:solidFill>
            </a:endParaRPr>
          </a:p>
        </p:txBody>
      </p:sp>
    </p:spTree>
    <p:extLst>
      <p:ext uri="{BB962C8B-B14F-4D97-AF65-F5344CB8AC3E}">
        <p14:creationId xmlns:p14="http://schemas.microsoft.com/office/powerpoint/2010/main" val="801789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7620000" cy="5867400"/>
          </a:xfrm>
        </p:spPr>
        <p:txBody>
          <a:bodyPr/>
          <a:lstStyle/>
          <a:p>
            <a:pPr marL="0" indent="0">
              <a:lnSpc>
                <a:spcPct val="150000"/>
              </a:lnSpc>
              <a:buNone/>
            </a:pPr>
            <a:r>
              <a:rPr lang="ar-SA" b="1" dirty="0">
                <a:solidFill>
                  <a:schemeClr val="accent2">
                    <a:lumMod val="50000"/>
                  </a:schemeClr>
                </a:solidFill>
              </a:rPr>
              <a:t>فقال ان احسن الوسائل في </a:t>
            </a:r>
            <a:r>
              <a:rPr lang="ar-SA" dirty="0">
                <a:solidFill>
                  <a:schemeClr val="accent2">
                    <a:lumMod val="50000"/>
                  </a:schemeClr>
                </a:solidFill>
              </a:rPr>
              <a:t>شغل اوقات الفراغ هي تعويد الطفل على القراءه </a:t>
            </a:r>
            <a:r>
              <a:rPr lang="ar-SA" b="1" dirty="0">
                <a:solidFill>
                  <a:schemeClr val="accent2">
                    <a:lumMod val="50000"/>
                  </a:schemeClr>
                </a:solidFill>
              </a:rPr>
              <a:t>وخاصه قراءه القران والاحاديث والقصص </a:t>
            </a:r>
            <a:endParaRPr lang="ar-SA" b="1" dirty="0" smtClean="0">
              <a:solidFill>
                <a:schemeClr val="accent2">
                  <a:lumMod val="50000"/>
                </a:schemeClr>
              </a:solidFill>
            </a:endParaRPr>
          </a:p>
          <a:p>
            <a:pPr marL="0" indent="0">
              <a:lnSpc>
                <a:spcPct val="150000"/>
              </a:lnSpc>
              <a:buNone/>
            </a:pPr>
            <a:r>
              <a:rPr lang="ar-SA" b="1" dirty="0" smtClean="0">
                <a:solidFill>
                  <a:schemeClr val="accent2">
                    <a:lumMod val="50000"/>
                  </a:schemeClr>
                </a:solidFill>
              </a:rPr>
              <a:t>واما </a:t>
            </a:r>
            <a:r>
              <a:rPr lang="ar-SA" b="1" dirty="0">
                <a:solidFill>
                  <a:schemeClr val="accent2">
                    <a:lumMod val="50000"/>
                  </a:schemeClr>
                </a:solidFill>
              </a:rPr>
              <a:t>من ناحيه الثواب والعقاب وقد راى الغزائي انه يجب تكريم الطفل و مدحه على ما ياتي من افعال حسنة ولكن اذ اتى مذمومآ علي خلاف عادته و يحسن التغافل عنه اما اذا تعرض الطفل ارتكاب الاخطاء الخلقيه ينبغي ان يعاقب سرا ونصفه وارشاده.</a:t>
            </a:r>
          </a:p>
          <a:p>
            <a:pPr marL="0" indent="0">
              <a:lnSpc>
                <a:spcPct val="150000"/>
              </a:lnSpc>
              <a:buNone/>
            </a:pPr>
            <a:r>
              <a:rPr lang="ar-SA" b="1" dirty="0">
                <a:solidFill>
                  <a:schemeClr val="accent2">
                    <a:lumMod val="50000"/>
                  </a:schemeClr>
                </a:solidFill>
              </a:rPr>
              <a:t>ويقول الغزائي بعد ذلك في بيان طريقه تهذيب الطفل عن طريق تعليمه الدين من ممارسه العبادات الصيام في رمضان.</a:t>
            </a:r>
          </a:p>
          <a:p>
            <a:pPr marL="0" indent="0">
              <a:lnSpc>
                <a:spcPct val="150000"/>
              </a:lnSpc>
              <a:buNone/>
            </a:pPr>
            <a:r>
              <a:rPr lang="ar-SA" b="1" dirty="0">
                <a:solidFill>
                  <a:schemeClr val="accent2">
                    <a:lumMod val="50000"/>
                  </a:schemeClr>
                </a:solidFill>
              </a:rPr>
              <a:t>ويقول ان الصبي بجوهره خلق قابلا الخير والشر. وان الوالدين معلمه ما احد الجانبين فكل مولود يولد على الفطره</a:t>
            </a:r>
            <a:endParaRPr lang="x-none" b="1">
              <a:solidFill>
                <a:schemeClr val="accent2">
                  <a:lumMod val="50000"/>
                </a:schemeClr>
              </a:solidFill>
            </a:endParaRPr>
          </a:p>
          <a:p>
            <a:pPr marL="114300" indent="0">
              <a:lnSpc>
                <a:spcPct val="150000"/>
              </a:lnSpc>
              <a:buNone/>
            </a:pPr>
            <a:endParaRPr lang="ar-SA" b="1" dirty="0">
              <a:solidFill>
                <a:schemeClr val="accent2">
                  <a:lumMod val="50000"/>
                </a:schemeClr>
              </a:solidFill>
            </a:endParaRPr>
          </a:p>
        </p:txBody>
      </p:sp>
    </p:spTree>
    <p:extLst>
      <p:ext uri="{BB962C8B-B14F-4D97-AF65-F5344CB8AC3E}">
        <p14:creationId xmlns:p14="http://schemas.microsoft.com/office/powerpoint/2010/main" val="3267108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2000"/>
            <a:ext cx="7620000" cy="5638800"/>
          </a:xfrm>
        </p:spPr>
        <p:txBody>
          <a:bodyPr>
            <a:normAutofit lnSpcReduction="10000"/>
          </a:bodyPr>
          <a:lstStyle/>
          <a:p>
            <a:pPr marL="114300" indent="0" algn="just">
              <a:buNone/>
            </a:pPr>
            <a:r>
              <a:rPr lang="ar-SA" sz="2400" b="1" dirty="0" smtClean="0">
                <a:solidFill>
                  <a:schemeClr val="accent2">
                    <a:lumMod val="50000"/>
                  </a:schemeClr>
                </a:solidFill>
              </a:rPr>
              <a:t>  </a:t>
            </a:r>
            <a:r>
              <a:rPr lang="ar-SA" sz="2400" dirty="0" smtClean="0">
                <a:solidFill>
                  <a:schemeClr val="accent2">
                    <a:lumMod val="50000"/>
                  </a:schemeClr>
                </a:solidFill>
              </a:rPr>
              <a:t>واهم </a:t>
            </a:r>
            <a:r>
              <a:rPr lang="ar-SA" sz="2400" dirty="0">
                <a:solidFill>
                  <a:schemeClr val="accent2">
                    <a:lumMod val="50000"/>
                  </a:schemeClr>
                </a:solidFill>
              </a:rPr>
              <a:t>مرحله في التربية هي </a:t>
            </a:r>
            <a:r>
              <a:rPr lang="ar-SA" sz="2400" b="1" dirty="0">
                <a:solidFill>
                  <a:schemeClr val="accent2">
                    <a:lumMod val="50000"/>
                  </a:schemeClr>
                </a:solidFill>
              </a:rPr>
              <a:t>مرحله  الطفوله  </a:t>
            </a:r>
            <a:r>
              <a:rPr lang="ar-SA" sz="2400" dirty="0">
                <a:solidFill>
                  <a:schemeClr val="accent2">
                    <a:lumMod val="50000"/>
                  </a:schemeClr>
                </a:solidFill>
              </a:rPr>
              <a:t>فاذا </a:t>
            </a:r>
            <a:r>
              <a:rPr lang="ar-SA" sz="2400" dirty="0" smtClean="0">
                <a:solidFill>
                  <a:schemeClr val="accent2">
                    <a:lumMod val="50000"/>
                  </a:schemeClr>
                </a:solidFill>
              </a:rPr>
              <a:t>اهمل </a:t>
            </a:r>
            <a:r>
              <a:rPr lang="ar-SA" sz="2400" dirty="0">
                <a:solidFill>
                  <a:schemeClr val="accent2">
                    <a:lumMod val="50000"/>
                  </a:schemeClr>
                </a:solidFill>
              </a:rPr>
              <a:t>الطفل في بدايه حياته خرج في الاغلب فاسدا، واخلاقيه بذيئه، والوسيله الناجحه في حمايته في القوه من الاخلاق الذميمه هي التربيه الحسنه وتاديبه و شغل اوقات الفراغ بما هو نافع ومفيد وخير نصيحه في تربيه الطفل هي تربيته في بدايته،وتربيه صحيحه وسليمه ودينيية، ولهذا يجب على الاباء والامهات التربيه الروحيه الدينيه نصب اعينهم ويعملون على التربيه الكامله و ترشيح حقوق الإسلام.</a:t>
            </a:r>
            <a:endParaRPr lang="x-none" sz="2400">
              <a:solidFill>
                <a:schemeClr val="accent2">
                  <a:lumMod val="50000"/>
                </a:schemeClr>
              </a:solidFill>
            </a:endParaRPr>
          </a:p>
          <a:p>
            <a:pPr marL="114300" indent="0" algn="just">
              <a:buNone/>
            </a:pPr>
            <a:endParaRPr lang="ar-SA" dirty="0" smtClean="0">
              <a:solidFill>
                <a:schemeClr val="accent2">
                  <a:lumMod val="50000"/>
                </a:schemeClr>
              </a:solidFill>
            </a:endParaRPr>
          </a:p>
          <a:p>
            <a:pPr marL="114300" indent="0" algn="just">
              <a:buNone/>
            </a:pPr>
            <a:r>
              <a:rPr lang="ar-SA" b="1" dirty="0" smtClean="0">
                <a:solidFill>
                  <a:schemeClr val="accent2">
                    <a:lumMod val="50000"/>
                  </a:schemeClr>
                </a:solidFill>
              </a:rPr>
              <a:t>   دور </a:t>
            </a:r>
            <a:r>
              <a:rPr lang="ar-SA" b="1" dirty="0">
                <a:solidFill>
                  <a:schemeClr val="accent2">
                    <a:lumMod val="50000"/>
                  </a:schemeClr>
                </a:solidFill>
              </a:rPr>
              <a:t>الأسرة من أهم الأدوار في تربية الطفل من حيث تقوية وتدعيم العبادات عند الأطفال ولأن الأطفال سريعو التعلم فبذلك يكون مستوى </a:t>
            </a:r>
            <a:r>
              <a:rPr lang="ar-SA" dirty="0">
                <a:solidFill>
                  <a:schemeClr val="accent2">
                    <a:lumMod val="50000"/>
                  </a:schemeClr>
                </a:solidFill>
              </a:rPr>
              <a:t>استيعاب الطفل لدى الأعمال الموجهة له من قبل الأسرة كبيرة جداً في مراحله الأولى من تعليم على كيفية الصلاة و الطريقة الصحيحة للوضوء و غيرها من العبادات و العادات الحسنة.ويعد الصوم من </a:t>
            </a:r>
            <a:r>
              <a:rPr lang="ar-SA" b="1" dirty="0">
                <a:solidFill>
                  <a:schemeClr val="accent2">
                    <a:lumMod val="50000"/>
                  </a:schemeClr>
                </a:solidFill>
              </a:rPr>
              <a:t>أكثر العبادات صلة بين العبد وربه، ولأن الصوم يعد لله ويحساب كل شخص عليه في صيامه ، لذلك يجب في دور الأسرة </a:t>
            </a:r>
            <a:r>
              <a:rPr lang="ar-SA" dirty="0">
                <a:solidFill>
                  <a:schemeClr val="accent2">
                    <a:lumMod val="50000"/>
                  </a:schemeClr>
                </a:solidFill>
              </a:rPr>
              <a:t>تعليم الطفل على الصيام لله وتحفيزهم على الصيام وتعليمهم بفوائد الصيام على جسم الإنسان .وفي النهاية يجب على الآباء العودة الى الكتاب والسنة، لتربية أبنائهم تربية سليمة وصحيحة تقوم على الدين الإسلامي.</a:t>
            </a:r>
            <a:endParaRPr lang="x-none">
              <a:solidFill>
                <a:schemeClr val="accent2">
                  <a:lumMod val="50000"/>
                </a:schemeClr>
              </a:solidFill>
            </a:endParaRPr>
          </a:p>
          <a:p>
            <a:pPr marL="114300" indent="0">
              <a:buNone/>
            </a:pPr>
            <a:endParaRPr lang="ar-SA" dirty="0">
              <a:solidFill>
                <a:schemeClr val="accent2">
                  <a:lumMod val="50000"/>
                </a:schemeClr>
              </a:solidFill>
            </a:endParaRPr>
          </a:p>
        </p:txBody>
      </p:sp>
    </p:spTree>
    <p:extLst>
      <p:ext uri="{BB962C8B-B14F-4D97-AF65-F5344CB8AC3E}">
        <p14:creationId xmlns:p14="http://schemas.microsoft.com/office/powerpoint/2010/main" val="1687232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4000" b="1" i="1" u="sng" dirty="0">
                <a:effectLst>
                  <a:outerShdw blurRad="38100" dist="38100" dir="2700000" algn="tl">
                    <a:srgbClr val="000000">
                      <a:alpha val="43137"/>
                    </a:srgbClr>
                  </a:outerShdw>
                </a:effectLst>
              </a:rPr>
              <a:t/>
            </a:r>
            <a:br>
              <a:rPr lang="ar-SA" sz="4000" b="1" i="1" u="sng" dirty="0">
                <a:effectLst>
                  <a:outerShdw blurRad="38100" dist="38100" dir="2700000" algn="tl">
                    <a:srgbClr val="000000">
                      <a:alpha val="43137"/>
                    </a:srgbClr>
                  </a:outerShdw>
                </a:effectLst>
              </a:rPr>
            </a:br>
            <a:r>
              <a:rPr lang="ar-SA" sz="4000" b="1" i="1" u="sng" dirty="0">
                <a:effectLst>
                  <a:outerShdw blurRad="38100" dist="38100" dir="2700000" algn="tl">
                    <a:srgbClr val="000000">
                      <a:alpha val="43137"/>
                    </a:srgbClr>
                  </a:outerShdw>
                </a:effectLst>
              </a:rPr>
              <a:t>الطفل بين الفطرة والمكتسب من البيئه والقدوة</a:t>
            </a:r>
          </a:p>
        </p:txBody>
      </p:sp>
      <p:sp>
        <p:nvSpPr>
          <p:cNvPr id="3" name="عنصر نائب للمحتوى 2"/>
          <p:cNvSpPr>
            <a:spLocks noGrp="1"/>
          </p:cNvSpPr>
          <p:nvPr>
            <p:ph idx="1"/>
          </p:nvPr>
        </p:nvSpPr>
        <p:spPr/>
        <p:txBody>
          <a:bodyPr/>
          <a:lstStyle/>
          <a:p>
            <a:pPr marL="114300" indent="0">
              <a:buNone/>
            </a:pPr>
            <a:r>
              <a:rPr lang="ar-SA" b="1" dirty="0">
                <a:solidFill>
                  <a:schemeClr val="accent2">
                    <a:lumMod val="50000"/>
                  </a:schemeClr>
                </a:solidFill>
              </a:rPr>
              <a:t>يقول الله تعالى ( لقد كان لكم في رسول الله اسوة حسنه لمن كان يرجو الله واليوم الاخر وذكر الله كثيرا ) </a:t>
            </a:r>
            <a:br>
              <a:rPr lang="ar-SA" b="1" dirty="0">
                <a:solidFill>
                  <a:schemeClr val="accent2">
                    <a:lumMod val="50000"/>
                  </a:schemeClr>
                </a:solidFill>
              </a:rPr>
            </a:br>
            <a:r>
              <a:rPr lang="ar-SA" b="1" dirty="0">
                <a:solidFill>
                  <a:schemeClr val="accent2">
                    <a:lumMod val="50000"/>
                  </a:schemeClr>
                </a:solidFill>
              </a:rPr>
              <a:t>كل مولود يولد على الفطرة واحبوا الصبيان وارحموهم فاذا وعدتموهم فوفوا لهم فانهم لا يرون الا انكم ترزقون </a:t>
            </a:r>
            <a:br>
              <a:rPr lang="ar-SA" b="1" dirty="0">
                <a:solidFill>
                  <a:schemeClr val="accent2">
                    <a:lumMod val="50000"/>
                  </a:schemeClr>
                </a:solidFill>
              </a:rPr>
            </a:br>
            <a:r>
              <a:rPr lang="ar-SA" b="1" dirty="0">
                <a:solidFill>
                  <a:schemeClr val="accent2">
                    <a:lumMod val="50000"/>
                  </a:schemeClr>
                </a:solidFill>
              </a:rPr>
              <a:t>واكرموا اولادكم واحسنوا ادبهم </a:t>
            </a:r>
            <a:br>
              <a:rPr lang="ar-SA" b="1" dirty="0">
                <a:solidFill>
                  <a:schemeClr val="accent2">
                    <a:lumMod val="50000"/>
                  </a:schemeClr>
                </a:solidFill>
              </a:rPr>
            </a:br>
            <a:r>
              <a:rPr lang="ar-SA" b="1" dirty="0">
                <a:solidFill>
                  <a:schemeClr val="accent2">
                    <a:lumMod val="50000"/>
                  </a:schemeClr>
                </a:solidFill>
              </a:rPr>
              <a:t>ولان يؤدب تحدكم ولده من ان يتصدق ينصف صاع كل يوم </a:t>
            </a:r>
            <a:br>
              <a:rPr lang="ar-SA" b="1" dirty="0">
                <a:solidFill>
                  <a:schemeClr val="accent2">
                    <a:lumMod val="50000"/>
                  </a:schemeClr>
                </a:solidFill>
              </a:rPr>
            </a:br>
            <a:r>
              <a:rPr lang="ar-SA" b="1" dirty="0">
                <a:solidFill>
                  <a:schemeClr val="accent2">
                    <a:lumMod val="50000"/>
                  </a:schemeClr>
                </a:solidFill>
              </a:rPr>
              <a:t>يتجلى لنا من التوجيه السامي للشريعه ان التربيه الاسلاميه تقوم على تعهد الطفل ليس فقط منذ ولادته بل قبل ان يولد بالرعايه والعنايه والتنشئه السليمه القائمه على اخترام طبيعه الطفل وفطرته واختياجته في كل  مرحله عمريه والاهتمام بالبيئه التي</a:t>
            </a:r>
            <a:br>
              <a:rPr lang="ar-SA" b="1" dirty="0">
                <a:solidFill>
                  <a:schemeClr val="accent2">
                    <a:lumMod val="50000"/>
                  </a:schemeClr>
                </a:solidFill>
              </a:rPr>
            </a:br>
            <a:r>
              <a:rPr lang="ar-SA" b="1" dirty="0">
                <a:solidFill>
                  <a:schemeClr val="accent2">
                    <a:lumMod val="50000"/>
                  </a:schemeClr>
                </a:solidFill>
              </a:rPr>
              <a:t> ينشا ويعيش فيها لما لها من اثر فعال في طباعه واخلاقه وعاذاته فالطفل يتاثر اول ما يتاثر بالوالدين الذين يتخذهما مثلا اعلى في سلوكه وحياته لذا وجب على الوالدين ان لا يظهؤوا امام ان تحزنه </a:t>
            </a:r>
            <a:br>
              <a:rPr lang="ar-SA" b="1" dirty="0">
                <a:solidFill>
                  <a:schemeClr val="accent2">
                    <a:lumMod val="50000"/>
                  </a:schemeClr>
                </a:solidFill>
              </a:rPr>
            </a:br>
            <a:endParaRPr lang="ar-SA" dirty="0">
              <a:solidFill>
                <a:schemeClr val="accent2">
                  <a:lumMod val="50000"/>
                </a:schemeClr>
              </a:solidFill>
            </a:endParaRPr>
          </a:p>
        </p:txBody>
      </p:sp>
    </p:spTree>
    <p:extLst>
      <p:ext uri="{BB962C8B-B14F-4D97-AF65-F5344CB8AC3E}">
        <p14:creationId xmlns:p14="http://schemas.microsoft.com/office/powerpoint/2010/main" val="3814784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7620000" cy="5791200"/>
          </a:xfrm>
        </p:spPr>
        <p:txBody>
          <a:bodyPr>
            <a:normAutofit/>
          </a:bodyPr>
          <a:lstStyle/>
          <a:p>
            <a:pPr marL="114300" indent="0" algn="just">
              <a:buNone/>
            </a:pPr>
            <a:r>
              <a:rPr lang="ar-SA" sz="2400" b="1" dirty="0" smtClean="0">
                <a:solidFill>
                  <a:schemeClr val="accent2">
                    <a:lumMod val="50000"/>
                  </a:schemeClr>
                </a:solidFill>
              </a:rPr>
              <a:t>  اطفالهم </a:t>
            </a:r>
            <a:r>
              <a:rPr lang="ar-SA" sz="2400" b="1" dirty="0">
                <a:solidFill>
                  <a:schemeClr val="accent2">
                    <a:lumMod val="50000"/>
                  </a:schemeClr>
                </a:solidFill>
              </a:rPr>
              <a:t>الا بالمظهر الحسن والخلق </a:t>
            </a:r>
            <a:r>
              <a:rPr lang="ar-SA" sz="2400" b="1" dirty="0" smtClean="0">
                <a:solidFill>
                  <a:schemeClr val="accent2">
                    <a:lumMod val="50000"/>
                  </a:schemeClr>
                </a:solidFill>
              </a:rPr>
              <a:t>القويم</a:t>
            </a:r>
          </a:p>
          <a:p>
            <a:pPr marL="114300" indent="0" algn="just">
              <a:buNone/>
            </a:pPr>
            <a:r>
              <a:rPr lang="ar-SA" sz="2400" b="1" dirty="0" smtClean="0">
                <a:solidFill>
                  <a:schemeClr val="accent2">
                    <a:lumMod val="50000"/>
                  </a:schemeClr>
                </a:solidFill>
              </a:rPr>
              <a:t> </a:t>
            </a:r>
            <a:r>
              <a:rPr lang="ar-SA" sz="2400" b="1" dirty="0">
                <a:solidFill>
                  <a:schemeClr val="accent2">
                    <a:lumMod val="50000"/>
                  </a:schemeClr>
                </a:solidFill>
              </a:rPr>
              <a:t>وان يضربا امامهم اكرم الامثله في الاقوال والافعال ويوجه الاسلام الي الوالدين ارشادته الساميه </a:t>
            </a:r>
            <a:endParaRPr lang="ar-SA" sz="2400" b="1" dirty="0" smtClean="0">
              <a:solidFill>
                <a:schemeClr val="accent2">
                  <a:lumMod val="50000"/>
                </a:schemeClr>
              </a:solidFill>
            </a:endParaRPr>
          </a:p>
          <a:p>
            <a:pPr marL="114300" indent="0" algn="just">
              <a:buNone/>
            </a:pPr>
            <a:r>
              <a:rPr lang="ar-SA" sz="2400" b="1" dirty="0" smtClean="0">
                <a:solidFill>
                  <a:schemeClr val="accent2">
                    <a:lumMod val="50000"/>
                  </a:schemeClr>
                </a:solidFill>
              </a:rPr>
              <a:t>يامرهم </a:t>
            </a:r>
            <a:r>
              <a:rPr lang="ar-SA" sz="2400" b="1" dirty="0">
                <a:solidFill>
                  <a:schemeClr val="accent2">
                    <a:lumMod val="50000"/>
                  </a:schemeClr>
                </a:solidFill>
              </a:rPr>
              <a:t>بالعنايه بابنائهم الكامله وملازمتهم ومنحهم الحب واستخدام الرافه والرحمه في معاملتهم والوفاء بالعهود التي قطعوها على انفسهم لاولادهم قلذات اكبادهم ففي قول رسول اللله </a:t>
            </a:r>
            <a:br>
              <a:rPr lang="ar-SA" sz="2400" b="1" dirty="0">
                <a:solidFill>
                  <a:schemeClr val="accent2">
                    <a:lumMod val="50000"/>
                  </a:schemeClr>
                </a:solidFill>
              </a:rPr>
            </a:br>
            <a:endParaRPr lang="ar-SA" sz="2400" b="1" dirty="0" smtClean="0">
              <a:solidFill>
                <a:schemeClr val="accent2">
                  <a:lumMod val="50000"/>
                </a:schemeClr>
              </a:solidFill>
            </a:endParaRPr>
          </a:p>
          <a:p>
            <a:pPr marL="114300" indent="0" algn="just">
              <a:buNone/>
            </a:pPr>
            <a:r>
              <a:rPr lang="ar-SA" sz="2400" b="1" dirty="0" smtClean="0">
                <a:solidFill>
                  <a:schemeClr val="accent2">
                    <a:lumMod val="50000"/>
                  </a:schemeClr>
                </a:solidFill>
              </a:rPr>
              <a:t>احبوا </a:t>
            </a:r>
            <a:r>
              <a:rPr lang="ar-SA" sz="2400" b="1" dirty="0">
                <a:solidFill>
                  <a:schemeClr val="accent2">
                    <a:lumMod val="50000"/>
                  </a:schemeClr>
                </a:solidFill>
              </a:rPr>
              <a:t>الصبيات وارحموهم فاذا وعتموهم فافوا لهم فانهم لا يرون الا انكم ترزقون </a:t>
            </a:r>
            <a:br>
              <a:rPr lang="ar-SA" sz="2400" b="1" dirty="0">
                <a:solidFill>
                  <a:schemeClr val="accent2">
                    <a:lumMod val="50000"/>
                  </a:schemeClr>
                </a:solidFill>
              </a:rPr>
            </a:br>
            <a:r>
              <a:rPr lang="ar-SA" sz="2400" b="1" dirty="0">
                <a:solidFill>
                  <a:schemeClr val="accent2">
                    <a:lumMod val="50000"/>
                  </a:schemeClr>
                </a:solidFill>
              </a:rPr>
              <a:t>لم تصل التربية الحديثة الى افضل من اتخاذ القدوة الحسنة وسيلة الى تعليم الاخلاق وغرس اصول الفضائل في النفوس </a:t>
            </a:r>
            <a:br>
              <a:rPr lang="ar-SA" sz="2400" b="1" dirty="0">
                <a:solidFill>
                  <a:schemeClr val="accent2">
                    <a:lumMod val="50000"/>
                  </a:schemeClr>
                </a:solidFill>
              </a:rPr>
            </a:br>
            <a:r>
              <a:rPr lang="ar-SA" sz="2400" b="1" dirty="0" smtClean="0">
                <a:solidFill>
                  <a:schemeClr val="accent2">
                    <a:lumMod val="50000"/>
                  </a:schemeClr>
                </a:solidFill>
              </a:rPr>
              <a:t>) </a:t>
            </a:r>
            <a:endParaRPr lang="ar-SA" b="1" dirty="0">
              <a:solidFill>
                <a:schemeClr val="accent2">
                  <a:lumMod val="50000"/>
                </a:schemeClr>
              </a:solidFill>
            </a:endParaRPr>
          </a:p>
        </p:txBody>
      </p:sp>
    </p:spTree>
    <p:extLst>
      <p:ext uri="{BB962C8B-B14F-4D97-AF65-F5344CB8AC3E}">
        <p14:creationId xmlns:p14="http://schemas.microsoft.com/office/powerpoint/2010/main" val="3368079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ar-SA" sz="2000" b="1" dirty="0">
                <a:solidFill>
                  <a:schemeClr val="accent2">
                    <a:lumMod val="50000"/>
                  </a:schemeClr>
                </a:solidFill>
              </a:rPr>
              <a:t>روى ابن حلدون ان الرشيد قال لمعلم ولد الامين : يا حمر ان امير المؤمنين قد دفع اليك مهجة نفسه وثمرة قلبة فصير يدك عليه مبسوطة وطاعته لك واجبة فكن له بحيث وضعك أمير المؤمنين : أقرئه القران وعرفه الأخبار وروه الأشعار وعلمه السنن وبصره بمواقع  الكلام وبدئه وامنعه من  الضحك الا في اوقاته ولا تمرن ساعة الا وانت تغتنم فائدة تفيده اياها ومن غير أن تخزنه فتميت ذهنه ولا تمعن في مسامحته فيستحلي الفراغ ويألفه وقومه ما استطعت بالقرب والملاينة فإن أباهما فعليك بشدة والغلظة     ( ابن خلدون 1243 ) وقال عتبة ابن سيفان يوصي مؤدب ولده : « ليكن اصلاحك ابني اصلاحك لنفسك فإن عيونهم معقودة بعينيك فأحسن عندهم ما استحسنت والقبيح ما استقبحت ( الأزهر الشريف 26</a:t>
            </a:r>
            <a:endParaRPr lang="en-GB" dirty="0"/>
          </a:p>
        </p:txBody>
      </p:sp>
    </p:spTree>
    <p:extLst>
      <p:ext uri="{BB962C8B-B14F-4D97-AF65-F5344CB8AC3E}">
        <p14:creationId xmlns:p14="http://schemas.microsoft.com/office/powerpoint/2010/main" val="417117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620000" cy="1706562"/>
          </a:xfrm>
        </p:spPr>
        <p:txBody>
          <a:bodyPr/>
          <a:lstStyle/>
          <a:p>
            <a:r>
              <a:rPr lang="ar-SY" sz="4800" b="1" i="1" u="sng" dirty="0">
                <a:solidFill>
                  <a:schemeClr val="accent2">
                    <a:lumMod val="50000"/>
                  </a:schemeClr>
                </a:solidFill>
                <a:effectLst>
                  <a:outerShdw blurRad="38100" dist="38100" dir="2700000" algn="tl">
                    <a:srgbClr val="000000">
                      <a:alpha val="43137"/>
                    </a:srgbClr>
                  </a:outerShdw>
                </a:effectLst>
              </a:rPr>
              <a:t>الرفق في معاملة الأطفال </a:t>
            </a:r>
            <a:r>
              <a:rPr lang="ar-SA" sz="4800" b="1" i="1" u="sng" dirty="0">
                <a:solidFill>
                  <a:schemeClr val="accent2">
                    <a:lumMod val="50000"/>
                  </a:schemeClr>
                </a:solidFill>
                <a:effectLst>
                  <a:outerShdw blurRad="38100" dist="38100" dir="2700000" algn="tl">
                    <a:srgbClr val="000000">
                      <a:alpha val="43137"/>
                    </a:srgbClr>
                  </a:outerShdw>
                </a:effectLst>
              </a:rPr>
              <a:t/>
            </a:r>
            <a:br>
              <a:rPr lang="ar-SA" sz="4800" b="1" i="1" u="sng" dirty="0">
                <a:solidFill>
                  <a:schemeClr val="accent2">
                    <a:lumMod val="50000"/>
                  </a:schemeClr>
                </a:solidFill>
                <a:effectLst>
                  <a:outerShdw blurRad="38100" dist="38100" dir="2700000" algn="tl">
                    <a:srgbClr val="000000">
                      <a:alpha val="43137"/>
                    </a:srgbClr>
                  </a:outerShdw>
                </a:effectLst>
              </a:rPr>
            </a:br>
            <a:endParaRPr lang="ar-SA" i="1" u="sng" dirty="0">
              <a:solidFill>
                <a:schemeClr val="accent2">
                  <a:lumMod val="50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lstStyle/>
          <a:p>
            <a:pPr marL="114300" indent="0">
              <a:buNone/>
            </a:pPr>
            <a:r>
              <a:rPr lang="ar-SA" b="1" dirty="0" smtClean="0">
                <a:solidFill>
                  <a:schemeClr val="accent2">
                    <a:lumMod val="50000"/>
                  </a:schemeClr>
                </a:solidFill>
              </a:rPr>
              <a:t>  </a:t>
            </a:r>
            <a:r>
              <a:rPr lang="ar-SY" b="1" dirty="0">
                <a:solidFill>
                  <a:schemeClr val="accent2">
                    <a:lumMod val="50000"/>
                  </a:schemeClr>
                </a:solidFill>
              </a:rPr>
              <a:t>يقول الله سبحانه وتعالى في كتابه العزيز : </a:t>
            </a:r>
            <a:br>
              <a:rPr lang="ar-SY" b="1" dirty="0">
                <a:solidFill>
                  <a:schemeClr val="accent2">
                    <a:lumMod val="50000"/>
                  </a:schemeClr>
                </a:solidFill>
              </a:rPr>
            </a:br>
            <a:r>
              <a:rPr lang="ar-SY" b="1" dirty="0">
                <a:solidFill>
                  <a:schemeClr val="accent2">
                    <a:lumMod val="50000"/>
                  </a:schemeClr>
                </a:solidFill>
              </a:rPr>
              <a:t>(( فبما رحمة من الله لنت لهم ولو كنت فظا غليظ القلب لنفضوا من حولك فأعفُ عنهم وأستغفر لهم وشاورهم في الأمر فاذا عزمت فتوكل على الله ان الله يحب المتوكلين </a:t>
            </a:r>
            <a:r>
              <a:rPr lang="ar-SY" b="1" dirty="0" smtClean="0">
                <a:solidFill>
                  <a:schemeClr val="accent2">
                    <a:lumMod val="50000"/>
                  </a:schemeClr>
                </a:solidFill>
              </a:rPr>
              <a:t>))</a:t>
            </a:r>
            <a:endParaRPr lang="ar-SA" b="1" dirty="0" smtClean="0">
              <a:solidFill>
                <a:schemeClr val="accent2">
                  <a:lumMod val="50000"/>
                </a:schemeClr>
              </a:solidFill>
            </a:endParaRPr>
          </a:p>
          <a:p>
            <a:pPr marL="114300" indent="0">
              <a:buNone/>
            </a:pPr>
            <a:endParaRPr lang="ar-SA" b="1" dirty="0" smtClean="0"/>
          </a:p>
          <a:p>
            <a:pPr marL="114300" indent="0">
              <a:buNone/>
            </a:pPr>
            <a:r>
              <a:rPr lang="ar-SY" sz="2400" b="1" u="sng" dirty="0">
                <a:solidFill>
                  <a:schemeClr val="tx2">
                    <a:lumMod val="50000"/>
                  </a:schemeClr>
                </a:solidFill>
              </a:rPr>
              <a:t>تعريف الرحمة </a:t>
            </a:r>
            <a:r>
              <a:rPr lang="ar-SY" b="1" dirty="0" smtClean="0">
                <a:solidFill>
                  <a:schemeClr val="tx2">
                    <a:lumMod val="50000"/>
                  </a:schemeClr>
                </a:solidFill>
              </a:rPr>
              <a:t>:</a:t>
            </a:r>
            <a:endParaRPr lang="ar-SA" b="1" dirty="0" smtClean="0">
              <a:solidFill>
                <a:schemeClr val="tx2">
                  <a:lumMod val="50000"/>
                </a:schemeClr>
              </a:solidFill>
            </a:endParaRPr>
          </a:p>
          <a:p>
            <a:pPr>
              <a:buNone/>
            </a:pPr>
            <a:r>
              <a:rPr lang="ar-SY" sz="2400" b="1" dirty="0">
                <a:solidFill>
                  <a:schemeClr val="accent2">
                    <a:lumMod val="50000"/>
                  </a:schemeClr>
                </a:solidFill>
              </a:rPr>
              <a:t>الرحمة هي : منهج الاسلام عموما ومع الصغار خصوصا ولقد ضرب لنا </a:t>
            </a:r>
          </a:p>
          <a:p>
            <a:pPr>
              <a:buNone/>
            </a:pPr>
            <a:r>
              <a:rPr lang="ar-SY" sz="2400" b="1" dirty="0">
                <a:solidFill>
                  <a:schemeClr val="accent2">
                    <a:lumMod val="50000"/>
                  </a:schemeClr>
                </a:solidFill>
              </a:rPr>
              <a:t>الرسول (ص) أروع الأمثلة في الرحمة والعطف في معاملة الأولاد وأعتبر الغلظ والجفاء نوعا من فقد الرحمة من القلب وهدد المتصف بهذه الخصال بأنه عرضة لعدم حصوله على الرحمة من الله </a:t>
            </a:r>
          </a:p>
          <a:p>
            <a:pPr>
              <a:buNone/>
            </a:pPr>
            <a:r>
              <a:rPr lang="ar-SY" sz="2400" b="1" dirty="0">
                <a:solidFill>
                  <a:schemeClr val="accent2">
                    <a:lumMod val="50000"/>
                  </a:schemeClr>
                </a:solidFill>
              </a:rPr>
              <a:t>قال عليه السلام :((من لا يرحم لا يرُحم ))</a:t>
            </a:r>
            <a:endParaRPr lang="ar-SA" sz="2400" b="1" dirty="0">
              <a:solidFill>
                <a:schemeClr val="accent2">
                  <a:lumMod val="50000"/>
                </a:schemeClr>
              </a:solidFill>
            </a:endParaRPr>
          </a:p>
          <a:p>
            <a:pPr marL="114300" indent="0">
              <a:buNone/>
            </a:pPr>
            <a:endParaRPr lang="ar-SA" b="1" dirty="0">
              <a:solidFill>
                <a:schemeClr val="accent2">
                  <a:lumMod val="50000"/>
                </a:schemeClr>
              </a:solidFill>
            </a:endParaRPr>
          </a:p>
        </p:txBody>
      </p:sp>
    </p:spTree>
    <p:extLst>
      <p:ext uri="{BB962C8B-B14F-4D97-AF65-F5344CB8AC3E}">
        <p14:creationId xmlns:p14="http://schemas.microsoft.com/office/powerpoint/2010/main" val="1623500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7620000" cy="6019800"/>
          </a:xfrm>
        </p:spPr>
        <p:txBody>
          <a:bodyPr/>
          <a:lstStyle/>
          <a:p>
            <a:pPr marL="114300" indent="0">
              <a:buNone/>
            </a:pPr>
            <a:r>
              <a:rPr lang="ar-SA" b="1" dirty="0"/>
              <a:t> </a:t>
            </a:r>
            <a:r>
              <a:rPr lang="ar-SY" sz="2400" b="1" dirty="0"/>
              <a:t>ادخال السرور </a:t>
            </a:r>
            <a:r>
              <a:rPr lang="ar-SY" sz="2400" b="1" dirty="0" smtClean="0"/>
              <a:t>في </a:t>
            </a:r>
            <a:r>
              <a:rPr lang="ar-SY" sz="2400" b="1" dirty="0"/>
              <a:t>قلوب الأطفال </a:t>
            </a:r>
            <a:r>
              <a:rPr lang="ar-SY" sz="2400" b="1" dirty="0" smtClean="0"/>
              <a:t>:</a:t>
            </a:r>
            <a:endParaRPr lang="ar-SA" sz="2400" b="1" dirty="0" smtClean="0"/>
          </a:p>
          <a:p>
            <a:pPr marL="114300" indent="0">
              <a:buNone/>
            </a:pPr>
            <a:r>
              <a:rPr lang="ar-SA" sz="2400" b="1" dirty="0">
                <a:solidFill>
                  <a:schemeClr val="accent2">
                    <a:lumMod val="50000"/>
                  </a:schemeClr>
                </a:solidFill>
              </a:rPr>
              <a:t> </a:t>
            </a:r>
            <a:r>
              <a:rPr lang="ar-SY" sz="2400" b="1" dirty="0">
                <a:solidFill>
                  <a:schemeClr val="accent2">
                    <a:lumMod val="50000"/>
                  </a:schemeClr>
                </a:solidFill>
              </a:rPr>
              <a:t>في هذا السياق يضرب لنا الرسول (ص) الأمثلة حول كيفية ادخال السرور في قلوب الأطفال حيث كان يقبلهم ويحملهم في صلاته ويقوم بتنظيفهم الأمر الذي تعجب له بعض الصحابة حيث قال الأقرع بن حابس للرسول (ص) : لقد ولد لي عشرٌ ما قبلت واحداً منهم , فقال له الرسول (ص) : (( لا يرحمُ الله من لا يرحم </a:t>
            </a:r>
            <a:r>
              <a:rPr lang="ar-SY" sz="2400" b="1" dirty="0">
                <a:solidFill>
                  <a:schemeClr val="bg1">
                    <a:lumMod val="95000"/>
                    <a:lumOff val="5000"/>
                  </a:schemeClr>
                </a:solidFill>
              </a:rPr>
              <a:t>الناس )) </a:t>
            </a:r>
            <a:endParaRPr lang="ar-SA" sz="2400" b="1" dirty="0">
              <a:solidFill>
                <a:schemeClr val="bg1">
                  <a:lumMod val="95000"/>
                  <a:lumOff val="5000"/>
                </a:schemeClr>
              </a:solidFill>
            </a:endParaRPr>
          </a:p>
          <a:p>
            <a:pPr marL="114300" indent="0">
              <a:buNone/>
            </a:pPr>
            <a:r>
              <a:rPr lang="ar-SY" sz="2800" b="1" dirty="0"/>
              <a:t>معاملة </a:t>
            </a:r>
            <a:r>
              <a:rPr lang="ar-SY" sz="2800" b="1" dirty="0" smtClean="0"/>
              <a:t>الرسولﷺ </a:t>
            </a:r>
            <a:r>
              <a:rPr lang="ar-SY" sz="2800" b="1" dirty="0"/>
              <a:t>لأحفاده </a:t>
            </a:r>
            <a:r>
              <a:rPr lang="ar-SA" sz="2800" b="1" dirty="0" smtClean="0"/>
              <a:t>:</a:t>
            </a:r>
          </a:p>
          <a:p>
            <a:r>
              <a:rPr lang="ar-SA" sz="2400" b="1" dirty="0">
                <a:solidFill>
                  <a:schemeClr val="accent2">
                    <a:lumMod val="50000"/>
                  </a:schemeClr>
                </a:solidFill>
              </a:rPr>
              <a:t> </a:t>
            </a:r>
            <a:r>
              <a:rPr lang="ar-SY" sz="2400" b="1" dirty="0" smtClean="0">
                <a:solidFill>
                  <a:schemeClr val="accent2">
                    <a:lumMod val="50000"/>
                  </a:schemeClr>
                </a:solidFill>
              </a:rPr>
              <a:t>كان </a:t>
            </a:r>
            <a:r>
              <a:rPr lang="ar-SY" sz="2400" b="1" dirty="0">
                <a:solidFill>
                  <a:schemeClr val="accent2">
                    <a:lumMod val="50000"/>
                  </a:schemeClr>
                </a:solidFill>
              </a:rPr>
              <a:t>الرسول (ص) يصلي وهو حامل أُمامة ابنة زينب فاذا سجد وضعها واذا قام حملها .</a:t>
            </a:r>
          </a:p>
          <a:p>
            <a:r>
              <a:rPr lang="ar-SY" sz="2400" b="1" dirty="0">
                <a:solidFill>
                  <a:schemeClr val="accent2">
                    <a:lumMod val="50000"/>
                  </a:schemeClr>
                </a:solidFill>
              </a:rPr>
              <a:t>وقد كان الحسن بن فاطمة رضي الله عنهما يجلس على كتفي الرسول وهو ساجد فيطيل النبي (ص) سجوده .</a:t>
            </a:r>
          </a:p>
          <a:p>
            <a:pPr>
              <a:buNone/>
            </a:pPr>
            <a:r>
              <a:rPr lang="ar-SY" sz="2400" b="1" dirty="0">
                <a:solidFill>
                  <a:schemeClr val="accent2">
                    <a:lumMod val="50000"/>
                  </a:schemeClr>
                </a:solidFill>
              </a:rPr>
              <a:t>فقد قال الرسول (ص) في أمر الحسن والحسين </a:t>
            </a:r>
          </a:p>
          <a:p>
            <a:pPr>
              <a:buNone/>
            </a:pPr>
            <a:r>
              <a:rPr lang="ar-SY" sz="2400" b="1" dirty="0">
                <a:solidFill>
                  <a:schemeClr val="accent2">
                    <a:lumMod val="50000"/>
                  </a:schemeClr>
                </a:solidFill>
              </a:rPr>
              <a:t> (( هما ريحانتاي من الدنيا ))</a:t>
            </a:r>
          </a:p>
          <a:p>
            <a:pPr>
              <a:buNone/>
            </a:pPr>
            <a:endParaRPr lang="ar-SA" sz="2400" b="1" dirty="0">
              <a:solidFill>
                <a:schemeClr val="accent2">
                  <a:lumMod val="50000"/>
                </a:schemeClr>
              </a:solidFill>
            </a:endParaRPr>
          </a:p>
          <a:p>
            <a:pPr marL="114300" indent="0">
              <a:buNone/>
            </a:pPr>
            <a:endParaRPr lang="ar-SA" sz="2400" b="1" dirty="0" smtClean="0">
              <a:solidFill>
                <a:schemeClr val="accent2">
                  <a:lumMod val="50000"/>
                </a:schemeClr>
              </a:solidFill>
            </a:endParaRPr>
          </a:p>
        </p:txBody>
      </p:sp>
    </p:spTree>
    <p:extLst>
      <p:ext uri="{BB962C8B-B14F-4D97-AF65-F5344CB8AC3E}">
        <p14:creationId xmlns:p14="http://schemas.microsoft.com/office/powerpoint/2010/main" val="3892687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7620000" cy="5867400"/>
          </a:xfrm>
        </p:spPr>
        <p:txBody>
          <a:bodyPr/>
          <a:lstStyle/>
          <a:p>
            <a:pPr marL="114300" indent="0">
              <a:buNone/>
            </a:pPr>
            <a:r>
              <a:rPr lang="ar-SY" sz="2400" b="1" dirty="0"/>
              <a:t>عادة الرسول (ص) عند عودته من </a:t>
            </a:r>
            <a:r>
              <a:rPr lang="ar-SY" sz="2400" b="1" dirty="0" smtClean="0"/>
              <a:t>السفر</a:t>
            </a:r>
            <a:r>
              <a:rPr lang="ar-SA" sz="2400" b="1" dirty="0" smtClean="0"/>
              <a:t>:</a:t>
            </a:r>
          </a:p>
          <a:p>
            <a:pPr marL="114300" indent="0">
              <a:buNone/>
            </a:pPr>
            <a:r>
              <a:rPr lang="ar-SY" sz="2400" b="1" dirty="0">
                <a:solidFill>
                  <a:schemeClr val="accent2">
                    <a:lumMod val="50000"/>
                  </a:schemeClr>
                </a:solidFill>
              </a:rPr>
              <a:t>كان الرسول (ص) عندما يقدم من السفر فيتلقاه الصبيان يقف عليهم ثم يأمر بهم فيرفعون اليه فيرفع منهم بين يديه ومن خلفه ويأمر الصحابة أن يحملوا بعضهم .</a:t>
            </a:r>
            <a:endParaRPr lang="ar-SA" sz="2400" b="1" dirty="0">
              <a:solidFill>
                <a:schemeClr val="accent2">
                  <a:lumMod val="50000"/>
                </a:schemeClr>
              </a:solidFill>
            </a:endParaRPr>
          </a:p>
          <a:p>
            <a:pPr marL="114300" indent="0">
              <a:buNone/>
            </a:pPr>
            <a:endParaRPr lang="ar-SA" dirty="0" smtClean="0">
              <a:solidFill>
                <a:schemeClr val="accent2">
                  <a:lumMod val="50000"/>
                </a:schemeClr>
              </a:solidFill>
            </a:endParaRPr>
          </a:p>
          <a:p>
            <a:pPr marL="114300" indent="0">
              <a:buNone/>
            </a:pPr>
            <a:r>
              <a:rPr lang="ar-SY" sz="2400" b="1" dirty="0"/>
              <a:t>اقتداء الصحابة والخلفاء بنهج الرسول (ص) في الترفق فالأطفال </a:t>
            </a:r>
            <a:r>
              <a:rPr lang="ar-SA" sz="2400" b="1" dirty="0" smtClean="0"/>
              <a:t>:</a:t>
            </a:r>
          </a:p>
          <a:p>
            <a:pPr marL="114300" indent="0">
              <a:buNone/>
            </a:pPr>
            <a:r>
              <a:rPr lang="ar-SY" sz="2400" b="1" dirty="0" smtClean="0">
                <a:solidFill>
                  <a:schemeClr val="accent2">
                    <a:lumMod val="50000"/>
                  </a:schemeClr>
                </a:solidFill>
              </a:rPr>
              <a:t>فقد </a:t>
            </a:r>
            <a:r>
              <a:rPr lang="ar-SY" sz="2400" b="1" dirty="0">
                <a:solidFill>
                  <a:schemeClr val="accent2">
                    <a:lumMod val="50000"/>
                  </a:schemeClr>
                </a:solidFill>
              </a:rPr>
              <a:t>أخذ الخلفاء والصحابة بنهج الرسول (ص)  في الترفق بالأطفال وأخذهم باللين والشفقة والعطف كأمير المؤمنين عمر بن الخطاب رضي الله عنه الذي يهابه عظماء الرجال تأخذه الرقة واللين ويستنكر الغلظة والشدة في معاملة الأطفال </a:t>
            </a:r>
            <a:r>
              <a:rPr lang="ar-SY" sz="2400" b="1" dirty="0"/>
              <a:t>.</a:t>
            </a:r>
            <a:endParaRPr lang="ar-SA" sz="2400" b="1" dirty="0"/>
          </a:p>
          <a:p>
            <a:pPr marL="114300" indent="0">
              <a:buNone/>
            </a:pPr>
            <a:r>
              <a:rPr lang="ar-SY" sz="2400" b="1" dirty="0">
                <a:solidFill>
                  <a:srgbClr val="00B0F0"/>
                </a:solidFill>
              </a:rPr>
              <a:t>قال الرسول (ص) : </a:t>
            </a:r>
            <a:br>
              <a:rPr lang="ar-SY" sz="2400" b="1" dirty="0">
                <a:solidFill>
                  <a:srgbClr val="00B0F0"/>
                </a:solidFill>
              </a:rPr>
            </a:br>
            <a:r>
              <a:rPr lang="ar-SY" sz="2400" b="1" dirty="0">
                <a:solidFill>
                  <a:srgbClr val="00B0F0"/>
                </a:solidFill>
              </a:rPr>
              <a:t>(( ليس منا من لم يحترم كبيرنا ويعطف </a:t>
            </a:r>
            <a:r>
              <a:rPr lang="ar-SY" sz="2400" b="1" dirty="0" smtClean="0">
                <a:solidFill>
                  <a:srgbClr val="00B0F0"/>
                </a:solidFill>
              </a:rPr>
              <a:t>على </a:t>
            </a:r>
            <a:r>
              <a:rPr lang="ar-SY" sz="2400" b="1" dirty="0">
                <a:solidFill>
                  <a:srgbClr val="00B0F0"/>
                </a:solidFill>
              </a:rPr>
              <a:t>صغيرنا))</a:t>
            </a:r>
            <a:r>
              <a:rPr lang="ar-SY" dirty="0">
                <a:solidFill>
                  <a:srgbClr val="00B0F0"/>
                </a:solidFill>
              </a:rPr>
              <a:t/>
            </a:r>
            <a:br>
              <a:rPr lang="ar-SY" dirty="0">
                <a:solidFill>
                  <a:srgbClr val="00B0F0"/>
                </a:solidFill>
              </a:rPr>
            </a:br>
            <a:endParaRPr lang="ar-SA" dirty="0">
              <a:solidFill>
                <a:srgbClr val="00B0F0"/>
              </a:solidFill>
            </a:endParaRPr>
          </a:p>
        </p:txBody>
      </p:sp>
    </p:spTree>
    <p:extLst>
      <p:ext uri="{BB962C8B-B14F-4D97-AF65-F5344CB8AC3E}">
        <p14:creationId xmlns:p14="http://schemas.microsoft.com/office/powerpoint/2010/main" val="350725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i="1" u="sng" dirty="0">
                <a:effectLst>
                  <a:outerShdw blurRad="38100" dist="38100" dir="2700000" algn="tl">
                    <a:srgbClr val="000000">
                      <a:alpha val="43137"/>
                    </a:srgbClr>
                  </a:outerShdw>
                </a:effectLst>
                <a:latin typeface="Times New Roman" pitchFamily="18" charset="0"/>
                <a:cs typeface="Times New Roman" pitchFamily="18" charset="0"/>
              </a:rPr>
              <a:t>تأديب الطفل</a:t>
            </a:r>
            <a:endParaRPr lang="ar-SA" b="1" i="1" u="sng"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lstStyle/>
          <a:p>
            <a:pPr marL="114300" indent="0" algn="ctr">
              <a:buNone/>
            </a:pPr>
            <a:r>
              <a:rPr lang="ar-SA" b="1" dirty="0">
                <a:solidFill>
                  <a:schemeClr val="accent2">
                    <a:lumMod val="50000"/>
                  </a:schemeClr>
                </a:solidFill>
              </a:rPr>
              <a:t>دعا نبي الرحمة (ص) الى تأديب الاطفال و غرس الاخلاق الكريمة في نفوسهم والتحلي بالصدق و الامانة و احترام الكبير. قال الرسول(ص):</a:t>
            </a:r>
            <a:r>
              <a:rPr lang="ar-SA" sz="2000" b="1" dirty="0">
                <a:solidFill>
                  <a:schemeClr val="accent2">
                    <a:lumMod val="50000"/>
                  </a:schemeClr>
                </a:solidFill>
              </a:rPr>
              <a:t>(ليس من أمتي من لم يجل كبيرنا و يرحم صغيرنا و يعرف لعالمنا حقه).</a:t>
            </a:r>
          </a:p>
          <a:p>
            <a:pPr algn="ctr">
              <a:lnSpc>
                <a:spcPct val="150000"/>
              </a:lnSpc>
            </a:pPr>
            <a:endParaRPr lang="en-US" sz="2000" b="1" dirty="0">
              <a:solidFill>
                <a:schemeClr val="accent2">
                  <a:lumMod val="50000"/>
                </a:schemeClr>
              </a:solidFill>
            </a:endParaRPr>
          </a:p>
          <a:p>
            <a:pPr marL="114300" indent="0">
              <a:buNone/>
            </a:pPr>
            <a:endParaRPr lang="ar-SA" b="1" dirty="0">
              <a:solidFill>
                <a:schemeClr val="accent2">
                  <a:lumMod val="50000"/>
                </a:schemeClr>
              </a:solidFill>
            </a:endParaRPr>
          </a:p>
          <a:p>
            <a:pPr marL="114300" indent="0">
              <a:buNone/>
            </a:pPr>
            <a:r>
              <a:rPr lang="ar-SA" b="1" dirty="0">
                <a:solidFill>
                  <a:schemeClr val="accent2">
                    <a:lumMod val="50000"/>
                  </a:schemeClr>
                </a:solidFill>
              </a:rPr>
              <a:t>الطفل امانة عند والديه, حيث كل طفل يولد على الفطرة و والداه مسؤولين عن الدين الذي سينشئ عليه الطفل, وبتوفيق الله يستطيعان ان يحسنا تربيته وتنشئته على الاخلاق الحميدة والخصال الكريمة وبالتالي تقوية صلته بالله تعالى.</a:t>
            </a:r>
            <a:endParaRPr lang="en-US" b="1" dirty="0">
              <a:solidFill>
                <a:schemeClr val="accent2">
                  <a:lumMod val="50000"/>
                </a:schemeClr>
              </a:solidFill>
            </a:endParaRPr>
          </a:p>
          <a:p>
            <a:pPr marL="114300" indent="0">
              <a:buNone/>
            </a:pPr>
            <a:endParaRPr lang="ar-SA" b="1" dirty="0">
              <a:solidFill>
                <a:schemeClr val="accent2">
                  <a:lumMod val="50000"/>
                </a:schemeClr>
              </a:solidFill>
            </a:endParaRPr>
          </a:p>
        </p:txBody>
      </p:sp>
    </p:spTree>
    <p:extLst>
      <p:ext uri="{BB962C8B-B14F-4D97-AF65-F5344CB8AC3E}">
        <p14:creationId xmlns:p14="http://schemas.microsoft.com/office/powerpoint/2010/main" val="3524159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i="1" u="sng" dirty="0" smtClean="0">
                <a:effectLst>
                  <a:outerShdw blurRad="38100" dist="38100" dir="2700000" algn="tl">
                    <a:srgbClr val="000000">
                      <a:alpha val="43137"/>
                    </a:srgbClr>
                  </a:outerShdw>
                </a:effectLst>
              </a:rPr>
              <a:t>التربيه الخلقيه</a:t>
            </a:r>
            <a:endParaRPr lang="ar-SA" b="1" i="1" u="sng"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lstStyle/>
          <a:p>
            <a:pPr marL="114300" indent="0">
              <a:buNone/>
            </a:pPr>
            <a:r>
              <a:rPr lang="ar-SA" b="1" dirty="0" smtClean="0">
                <a:solidFill>
                  <a:schemeClr val="accent2">
                    <a:lumMod val="50000"/>
                  </a:schemeClr>
                </a:solidFill>
              </a:rPr>
              <a:t> من اهم اهداف التنشئه الاجتماعيه </a:t>
            </a:r>
            <a:r>
              <a:rPr lang="ar-SA" dirty="0" smtClean="0">
                <a:solidFill>
                  <a:schemeClr val="accent2">
                    <a:lumMod val="50000"/>
                  </a:schemeClr>
                </a:solidFill>
              </a:rPr>
              <a:t>تربيه الطفل على الخلق القويم </a:t>
            </a:r>
            <a:r>
              <a:rPr lang="ar-SA" b="1" dirty="0" smtClean="0">
                <a:solidFill>
                  <a:schemeClr val="accent2">
                    <a:lumMod val="50000"/>
                  </a:schemeClr>
                </a:solidFill>
              </a:rPr>
              <a:t>الذي ترضى عنه الاسره والمجتمع.</a:t>
            </a:r>
          </a:p>
          <a:p>
            <a:pPr marL="114300" indent="0">
              <a:buNone/>
            </a:pPr>
            <a:r>
              <a:rPr lang="ar-SA" b="1" dirty="0">
                <a:solidFill>
                  <a:schemeClr val="accent2">
                    <a:lumMod val="50000"/>
                  </a:schemeClr>
                </a:solidFill>
              </a:rPr>
              <a:t> </a:t>
            </a:r>
            <a:r>
              <a:rPr lang="ar-SA" b="1" dirty="0" smtClean="0">
                <a:solidFill>
                  <a:schemeClr val="accent2">
                    <a:lumMod val="50000"/>
                  </a:schemeClr>
                </a:solidFill>
              </a:rPr>
              <a:t> فمن المسلم به ان التربيه الخلقيه هي </a:t>
            </a:r>
            <a:r>
              <a:rPr lang="ar-SA" dirty="0" smtClean="0">
                <a:solidFill>
                  <a:schemeClr val="accent2">
                    <a:lumMod val="50000"/>
                  </a:schemeClr>
                </a:solidFill>
              </a:rPr>
              <a:t>روح التربية الاسلامية </a:t>
            </a:r>
            <a:r>
              <a:rPr lang="ar-SA" b="1" dirty="0" smtClean="0">
                <a:solidFill>
                  <a:schemeClr val="accent2">
                    <a:lumMod val="50000"/>
                  </a:schemeClr>
                </a:solidFill>
              </a:rPr>
              <a:t>وان الوصول الى الخلق السليم هو الغرض الحقيقي من التربيه والعنايه بالتربيه الخلقيه لا يعني ابدا اهمال الجوانب الاخرى </a:t>
            </a:r>
          </a:p>
          <a:p>
            <a:pPr marL="114300" indent="0">
              <a:buNone/>
            </a:pPr>
            <a:r>
              <a:rPr lang="ar-SA" b="1" dirty="0" smtClean="0">
                <a:solidFill>
                  <a:schemeClr val="accent2">
                    <a:lumMod val="50000"/>
                  </a:schemeClr>
                </a:solidFill>
              </a:rPr>
              <a:t>فلابد من العنايه بكل ما يحفظ للطفل نموا سليما في جسمه وعقله وخلقه ووجدانه حتى ينمي الشخصيه السويه القويه القادره على مقابله احتياجاته ومتطلبات المجتمه منه ويرضى الخالق سبحانه وتعالى .</a:t>
            </a:r>
          </a:p>
          <a:p>
            <a:pPr>
              <a:buFont typeface="Arial" charset="0"/>
              <a:buChar char="•"/>
            </a:pPr>
            <a:r>
              <a:rPr lang="ar-SA" b="1" dirty="0" smtClean="0">
                <a:solidFill>
                  <a:schemeClr val="accent2">
                    <a:lumMod val="50000"/>
                  </a:schemeClr>
                </a:solidFill>
              </a:rPr>
              <a:t>التربيه الاسلاميه تستهدف غرضين:</a:t>
            </a:r>
          </a:p>
          <a:p>
            <a:pPr marL="114300" indent="0">
              <a:buNone/>
            </a:pPr>
            <a:r>
              <a:rPr lang="ar-SA" b="1" dirty="0">
                <a:solidFill>
                  <a:schemeClr val="accent2">
                    <a:lumMod val="50000"/>
                  </a:schemeClr>
                </a:solidFill>
              </a:rPr>
              <a:t> </a:t>
            </a:r>
            <a:r>
              <a:rPr lang="ar-SA" b="1" dirty="0" smtClean="0">
                <a:solidFill>
                  <a:schemeClr val="accent2">
                    <a:lumMod val="50000"/>
                  </a:schemeClr>
                </a:solidFill>
              </a:rPr>
              <a:t>الاول:- الغرض الديني ويقصد به العمل للاخره حتى  يلقى العبد ربه وقد ادى ما عليه من حقوق </a:t>
            </a:r>
          </a:p>
          <a:p>
            <a:pPr marL="114300" indent="0">
              <a:buNone/>
            </a:pPr>
            <a:r>
              <a:rPr lang="ar-SA" b="1" dirty="0" smtClean="0">
                <a:solidFill>
                  <a:schemeClr val="accent2">
                    <a:lumMod val="50000"/>
                  </a:schemeClr>
                </a:solidFill>
              </a:rPr>
              <a:t>الثاني :- الغرض العلمي الدنيوي وهو ما يعرف بالاعداد للحياه</a:t>
            </a:r>
          </a:p>
        </p:txBody>
      </p:sp>
    </p:spTree>
    <p:extLst>
      <p:ext uri="{BB962C8B-B14F-4D97-AF65-F5344CB8AC3E}">
        <p14:creationId xmlns:p14="http://schemas.microsoft.com/office/powerpoint/2010/main" val="3023216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7620000" cy="5867400"/>
          </a:xfrm>
        </p:spPr>
        <p:txBody>
          <a:bodyPr/>
          <a:lstStyle/>
          <a:p>
            <a:pPr marL="114300" indent="0" algn="just">
              <a:buNone/>
            </a:pPr>
            <a:r>
              <a:rPr lang="ar-SA" b="1" dirty="0">
                <a:solidFill>
                  <a:schemeClr val="accent2">
                    <a:lumMod val="50000"/>
                  </a:schemeClr>
                </a:solidFill>
              </a:rPr>
              <a:t>فإن المرحلة الأولى من مراحل الطفل هي أهم مرحلة </a:t>
            </a:r>
            <a:r>
              <a:rPr lang="ar-SA" dirty="0">
                <a:solidFill>
                  <a:schemeClr val="accent2">
                    <a:lumMod val="50000"/>
                  </a:schemeClr>
                </a:solidFill>
              </a:rPr>
              <a:t>في تربية الطفل جسمياً و خلقياً, و في تعويده على أكرم العادات والأخلاق حيث يكون مهذباً في سؤاله لطيفا في حديثه, ويعتني الوالدان بصحته و بنمو جسمه و تغذيته ايضا </a:t>
            </a:r>
            <a:r>
              <a:rPr lang="ar-SA" b="1" dirty="0">
                <a:solidFill>
                  <a:schemeClr val="accent2">
                    <a:lumMod val="50000"/>
                  </a:schemeClr>
                </a:solidFill>
              </a:rPr>
              <a:t>, وتربيته على اداب الاكل والشرب كأن يسمي عند الشروع في الأكل وأن يجيد المضغ وغيرها الكثير من الأداب التي ورد بها التوجيه من الرسول(ص). </a:t>
            </a:r>
            <a:endParaRPr lang="ar-SA" b="1" dirty="0" smtClean="0">
              <a:solidFill>
                <a:schemeClr val="accent2">
                  <a:lumMod val="50000"/>
                </a:schemeClr>
              </a:solidFill>
            </a:endParaRPr>
          </a:p>
          <a:p>
            <a:pPr marL="0" indent="0" algn="just">
              <a:buNone/>
            </a:pPr>
            <a:endParaRPr lang="ar-SA" b="1" dirty="0" smtClean="0">
              <a:solidFill>
                <a:schemeClr val="accent2">
                  <a:lumMod val="50000"/>
                </a:schemeClr>
              </a:solidFill>
            </a:endParaRPr>
          </a:p>
          <a:p>
            <a:pPr marL="0" indent="0" algn="just">
              <a:buNone/>
            </a:pPr>
            <a:r>
              <a:rPr lang="ar-SA" b="1" dirty="0">
                <a:solidFill>
                  <a:schemeClr val="accent2">
                    <a:lumMod val="50000"/>
                  </a:schemeClr>
                </a:solidFill>
              </a:rPr>
              <a:t> </a:t>
            </a:r>
            <a:r>
              <a:rPr lang="ar-SA" b="1" dirty="0" smtClean="0">
                <a:solidFill>
                  <a:schemeClr val="accent2">
                    <a:lumMod val="50000"/>
                  </a:schemeClr>
                </a:solidFill>
              </a:rPr>
              <a:t>و </a:t>
            </a:r>
            <a:r>
              <a:rPr lang="ar-SA" b="1" dirty="0">
                <a:solidFill>
                  <a:schemeClr val="accent2">
                    <a:lumMod val="50000"/>
                  </a:schemeClr>
                </a:solidFill>
              </a:rPr>
              <a:t>ينبغي أن يعوّد الطفل على </a:t>
            </a:r>
            <a:r>
              <a:rPr lang="ar-SA" b="1" dirty="0">
                <a:solidFill>
                  <a:srgbClr val="FF0000"/>
                </a:solidFill>
              </a:rPr>
              <a:t>النوم مبكراً و الاستيقاظ مبكراً</a:t>
            </a:r>
            <a:r>
              <a:rPr lang="ar-SA" b="1" dirty="0">
                <a:solidFill>
                  <a:schemeClr val="accent2">
                    <a:lumMod val="50000"/>
                  </a:schemeClr>
                </a:solidFill>
              </a:rPr>
              <a:t>, كما يعوّد على ممارسة الرياضة ليعتاد على النشاط و القدرة على الحركة و عدم الكسل.</a:t>
            </a:r>
          </a:p>
          <a:p>
            <a:pPr marL="0" indent="0" algn="just">
              <a:buNone/>
            </a:pPr>
            <a:r>
              <a:rPr lang="ar-SA" b="1" dirty="0">
                <a:solidFill>
                  <a:schemeClr val="accent2">
                    <a:lumMod val="50000"/>
                  </a:schemeClr>
                </a:solidFill>
              </a:rPr>
              <a:t>ويجب عليهما ايضا التأكد من حسن تربيته وتوجيهه, حيث اذا بلغ ست سنين أُرسل </a:t>
            </a:r>
            <a:r>
              <a:rPr lang="ar-SA" b="1" dirty="0">
                <a:solidFill>
                  <a:srgbClr val="FF0000"/>
                </a:solidFill>
              </a:rPr>
              <a:t>للمدرسة للتعلم ويبدأ الاستعداد للحياة العملية التي تنتظره, وعند بلوغه سبع سنين أُمر بالصلاة وتعلم الطهارة والوضوء, وعلى عشرسنين عزل فراشه وتأديبه على تركه للصلاة كما حثنا الرسول (ص).</a:t>
            </a:r>
            <a:endParaRPr lang="en-US" b="1" dirty="0">
              <a:solidFill>
                <a:srgbClr val="FF0000"/>
              </a:solidFill>
            </a:endParaRPr>
          </a:p>
          <a:p>
            <a:pPr marL="114300" indent="0" algn="just">
              <a:buNone/>
            </a:pPr>
            <a:endParaRPr lang="en-US" b="1" dirty="0">
              <a:solidFill>
                <a:schemeClr val="accent2">
                  <a:lumMod val="50000"/>
                </a:schemeClr>
              </a:solidFill>
            </a:endParaRPr>
          </a:p>
          <a:p>
            <a:pPr marL="114300" indent="0">
              <a:buNone/>
            </a:pPr>
            <a:endParaRPr lang="ar-SA" b="1" dirty="0">
              <a:solidFill>
                <a:schemeClr val="accent2">
                  <a:lumMod val="50000"/>
                </a:schemeClr>
              </a:solidFill>
            </a:endParaRPr>
          </a:p>
        </p:txBody>
      </p:sp>
    </p:spTree>
    <p:extLst>
      <p:ext uri="{BB962C8B-B14F-4D97-AF65-F5344CB8AC3E}">
        <p14:creationId xmlns:p14="http://schemas.microsoft.com/office/powerpoint/2010/main" val="2588641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i="1" u="sng" dirty="0">
                <a:effectLst>
                  <a:outerShdw blurRad="38100" dist="38100" dir="2700000" algn="tl">
                    <a:srgbClr val="000000">
                      <a:alpha val="43137"/>
                    </a:srgbClr>
                  </a:outerShdw>
                </a:effectLst>
              </a:rPr>
              <a:t>آدآب العلاقات الأسرية</a:t>
            </a:r>
          </a:p>
        </p:txBody>
      </p:sp>
      <p:sp>
        <p:nvSpPr>
          <p:cNvPr id="3" name="عنصر نائب للمحتوى 2"/>
          <p:cNvSpPr>
            <a:spLocks noGrp="1"/>
          </p:cNvSpPr>
          <p:nvPr>
            <p:ph idx="1"/>
          </p:nvPr>
        </p:nvSpPr>
        <p:spPr/>
        <p:txBody>
          <a:bodyPr>
            <a:normAutofit fontScale="32500" lnSpcReduction="20000"/>
          </a:bodyPr>
          <a:lstStyle/>
          <a:p>
            <a:r>
              <a:rPr lang="ar-SA" sz="7400" b="1" dirty="0">
                <a:solidFill>
                  <a:schemeClr val="accent2">
                    <a:lumMod val="50000"/>
                  </a:schemeClr>
                </a:solidFill>
              </a:rPr>
              <a:t>يقول الله تعال (ولهن مثل الذي عليهن بالمعروف وللرجال عليهن درجة), وقال رسول الله (صلى الله عليه وسلم ) في حجة الوداع : ( الا ان لكم على نسائكم حقا , ولنسائكم عليكم حق). </a:t>
            </a:r>
          </a:p>
          <a:p>
            <a:r>
              <a:rPr lang="ar-SA" sz="7400" b="1" dirty="0">
                <a:solidFill>
                  <a:schemeClr val="accent2">
                    <a:lumMod val="50000"/>
                  </a:schemeClr>
                </a:solidFill>
              </a:rPr>
              <a:t>وقد بينت الشريعة الاسلامية حقوق الزوج على الزوجة , وحقوق الزوجة على الزوج , وهي : </a:t>
            </a:r>
          </a:p>
          <a:p>
            <a:endParaRPr lang="ar-SA" sz="7400" b="1" dirty="0">
              <a:solidFill>
                <a:schemeClr val="accent2">
                  <a:lumMod val="50000"/>
                </a:schemeClr>
              </a:solidFill>
            </a:endParaRPr>
          </a:p>
          <a:p>
            <a:pPr marL="457200" indent="-457200">
              <a:buAutoNum type="arabicParenR"/>
            </a:pPr>
            <a:r>
              <a:rPr lang="ar-SA" sz="7400" b="1" dirty="0">
                <a:solidFill>
                  <a:schemeClr val="accent2">
                    <a:lumMod val="50000"/>
                  </a:schemeClr>
                </a:solidFill>
              </a:rPr>
              <a:t>الأمانة :إذ يجب على كلى الزوجين أن يكون أمين مع صاحبه.</a:t>
            </a:r>
          </a:p>
          <a:p>
            <a:pPr marL="457200" indent="-457200">
              <a:buAutoNum type="arabicParenR"/>
            </a:pPr>
            <a:r>
              <a:rPr lang="ar-SA" sz="7400" b="1" dirty="0">
                <a:solidFill>
                  <a:schemeClr val="accent2">
                    <a:lumMod val="50000"/>
                  </a:schemeClr>
                </a:solidFill>
              </a:rPr>
              <a:t>المودة والرحمة: بحيث يحمل كل منهم لصاحبه اكبر قدر من المودة والرحمة .</a:t>
            </a:r>
          </a:p>
          <a:p>
            <a:pPr marL="457200" indent="-457200">
              <a:buAutoNum type="arabicParenR"/>
            </a:pPr>
            <a:r>
              <a:rPr lang="ar-SA" sz="7400" b="1" dirty="0">
                <a:solidFill>
                  <a:schemeClr val="accent2">
                    <a:lumMod val="50000"/>
                  </a:schemeClr>
                </a:solidFill>
              </a:rPr>
              <a:t> الثقة المتبادلة بينهم : حيث يكون كل منهما واثقا بالاخر ولا يخامره ادنى شك في صدقه ونصحه واخلاصه . </a:t>
            </a:r>
          </a:p>
          <a:p>
            <a:pPr marL="457200" indent="-457200">
              <a:buAutoNum type="arabicParenR"/>
            </a:pPr>
            <a:r>
              <a:rPr lang="ar-SA" sz="7400" b="1" dirty="0">
                <a:solidFill>
                  <a:schemeClr val="accent2">
                    <a:lumMod val="50000"/>
                  </a:schemeClr>
                </a:solidFill>
              </a:rPr>
              <a:t> الاداب العامة : من رفق المعاملة وطلاقة وجه كريم قولا وتقديرا واحتراما . وهي المعاشرة بالمعروع التي امر الله بها في قوله : ( وعاشروهن بالمعروف</a:t>
            </a:r>
            <a:r>
              <a:rPr lang="ar-SA" sz="7400" b="1" dirty="0" smtClean="0">
                <a:solidFill>
                  <a:schemeClr val="accent2">
                    <a:lumMod val="50000"/>
                  </a:schemeClr>
                </a:solidFill>
              </a:rPr>
              <a:t>).</a:t>
            </a:r>
            <a:endParaRPr lang="ar-SA" sz="7400" b="1" dirty="0">
              <a:solidFill>
                <a:schemeClr val="accent2">
                  <a:lumMod val="50000"/>
                </a:schemeClr>
              </a:solidFill>
            </a:endParaRPr>
          </a:p>
        </p:txBody>
      </p:sp>
    </p:spTree>
    <p:extLst>
      <p:ext uri="{BB962C8B-B14F-4D97-AF65-F5344CB8AC3E}">
        <p14:creationId xmlns:p14="http://schemas.microsoft.com/office/powerpoint/2010/main" val="34796876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28600"/>
            <a:ext cx="7620000" cy="6172200"/>
          </a:xfrm>
        </p:spPr>
        <p:txBody>
          <a:bodyPr>
            <a:normAutofit fontScale="92500"/>
          </a:bodyPr>
          <a:lstStyle/>
          <a:p>
            <a:pPr marL="457200" indent="-457200"/>
            <a:r>
              <a:rPr lang="ar-SA" sz="2400" b="1" dirty="0">
                <a:solidFill>
                  <a:schemeClr val="accent2">
                    <a:lumMod val="50000"/>
                  </a:schemeClr>
                </a:solidFill>
              </a:rPr>
              <a:t>حقوق الوالدين : </a:t>
            </a:r>
          </a:p>
          <a:p>
            <a:pPr marL="457200" indent="-457200"/>
            <a:endParaRPr lang="ar-SA" sz="2400" b="1" dirty="0">
              <a:solidFill>
                <a:schemeClr val="accent2">
                  <a:lumMod val="50000"/>
                </a:schemeClr>
              </a:solidFill>
            </a:endParaRPr>
          </a:p>
          <a:p>
            <a:pPr marL="457200" indent="-457200"/>
            <a:r>
              <a:rPr lang="ar-SA" sz="2400" b="1" dirty="0">
                <a:solidFill>
                  <a:schemeClr val="accent2">
                    <a:lumMod val="50000"/>
                  </a:schemeClr>
                </a:solidFill>
              </a:rPr>
              <a:t>اوجب الله سبحانه وتعالى على المسلم طاعة الوالدين وبرهما بالاحسان قول وفعل, وقرن ذالك بحقه الواجب في عبادته وحده دون غيره , اذ قال تعالى :( وقضى ربك الا تعبدو الا اياه و بالوالدين احسانا) . </a:t>
            </a:r>
          </a:p>
          <a:p>
            <a:pPr marL="457200" indent="-457200"/>
            <a:r>
              <a:rPr lang="ar-SA" sz="2400" b="1" dirty="0">
                <a:solidFill>
                  <a:schemeClr val="accent2">
                    <a:lumMod val="50000"/>
                  </a:schemeClr>
                </a:solidFill>
              </a:rPr>
              <a:t>وقال رسول الله (صلى الله عليه وسلم) للرجل الذي سأل قائلا : من احق الناس بحسن صحابتي ؟ فقال امك. قال ثم من؟ قال امك . قال ثم من ؟ قال امك . قال ثم من ؟ قال ابوك .</a:t>
            </a:r>
          </a:p>
          <a:p>
            <a:pPr marL="457200" indent="-457200"/>
            <a:endParaRPr lang="ar-SA" sz="2400" b="1" dirty="0">
              <a:solidFill>
                <a:schemeClr val="accent2">
                  <a:lumMod val="50000"/>
                </a:schemeClr>
              </a:solidFill>
            </a:endParaRPr>
          </a:p>
          <a:p>
            <a:pPr marL="457200" indent="-457200"/>
            <a:r>
              <a:rPr lang="ar-SA" sz="2400" b="1" dirty="0">
                <a:solidFill>
                  <a:schemeClr val="accent2">
                    <a:lumMod val="50000"/>
                  </a:schemeClr>
                </a:solidFill>
              </a:rPr>
              <a:t>وللمسلم الذي يعمل بوصية الخالق ان يلتزم الاداب التالية تجاه والديه :</a:t>
            </a:r>
          </a:p>
          <a:p>
            <a:pPr marL="457200" indent="-457200"/>
            <a:endParaRPr lang="ar-SA" sz="2400" b="1" dirty="0">
              <a:solidFill>
                <a:schemeClr val="accent2">
                  <a:lumMod val="50000"/>
                </a:schemeClr>
              </a:solidFill>
            </a:endParaRPr>
          </a:p>
          <a:p>
            <a:pPr marL="457200" indent="-457200">
              <a:buAutoNum type="arabicParenR"/>
            </a:pPr>
            <a:r>
              <a:rPr lang="ar-SA" sz="2400" b="1" dirty="0">
                <a:solidFill>
                  <a:schemeClr val="accent2">
                    <a:lumMod val="50000"/>
                  </a:schemeClr>
                </a:solidFill>
              </a:rPr>
              <a:t>طاعتهما في كل ما يامران به او ينهيان عنه مما ليس في معصية الله . </a:t>
            </a:r>
          </a:p>
          <a:p>
            <a:pPr marL="457200" indent="-457200">
              <a:buAutoNum type="arabicParenR"/>
            </a:pPr>
            <a:r>
              <a:rPr lang="ar-SA" sz="2400" b="1" dirty="0">
                <a:solidFill>
                  <a:schemeClr val="accent2">
                    <a:lumMod val="50000"/>
                  </a:schemeClr>
                </a:solidFill>
              </a:rPr>
              <a:t> توقيرهما وتعظيم شأنهما و خفض جناح الذل لهما . </a:t>
            </a:r>
          </a:p>
          <a:p>
            <a:pPr marL="457200" indent="-457200">
              <a:buAutoNum type="arabicParenR"/>
            </a:pPr>
            <a:r>
              <a:rPr lang="ar-SA" sz="2400" b="1" dirty="0">
                <a:solidFill>
                  <a:schemeClr val="accent2">
                    <a:lumMod val="50000"/>
                  </a:schemeClr>
                </a:solidFill>
              </a:rPr>
              <a:t> برهما بكل ما تصل اليه يداه وتتسع له طاقته من انواع البر والاحساون.</a:t>
            </a:r>
          </a:p>
          <a:p>
            <a:pPr marL="457200" indent="-457200">
              <a:buAutoNum type="arabicParenR"/>
            </a:pPr>
            <a:r>
              <a:rPr lang="ar-SA" sz="2400" b="1" dirty="0">
                <a:solidFill>
                  <a:schemeClr val="accent2">
                    <a:lumMod val="50000"/>
                  </a:schemeClr>
                </a:solidFill>
              </a:rPr>
              <a:t> صله الرحم التي لا رحم له الى من قبلها , والدعاء لهما والاستغفار لهما . </a:t>
            </a:r>
          </a:p>
          <a:p>
            <a:pPr marL="0" indent="0" algn="just">
              <a:buNone/>
            </a:pPr>
            <a:r>
              <a:rPr lang="ar-SA" b="1" dirty="0" smtClean="0">
                <a:solidFill>
                  <a:schemeClr val="accent2">
                    <a:lumMod val="50000"/>
                  </a:schemeClr>
                </a:solidFill>
              </a:rPr>
              <a:t>,</a:t>
            </a:r>
            <a:endParaRPr lang="ar-SA" b="1" dirty="0">
              <a:solidFill>
                <a:schemeClr val="accent2">
                  <a:lumMod val="50000"/>
                </a:schemeClr>
              </a:solidFill>
            </a:endParaRPr>
          </a:p>
          <a:p>
            <a:pPr marL="114300" indent="0">
              <a:buNone/>
            </a:pPr>
            <a:endParaRPr lang="ar-SA" b="1" dirty="0">
              <a:solidFill>
                <a:schemeClr val="accent2">
                  <a:lumMod val="50000"/>
                </a:schemeClr>
              </a:solidFill>
            </a:endParaRPr>
          </a:p>
        </p:txBody>
      </p:sp>
    </p:spTree>
    <p:extLst>
      <p:ext uri="{BB962C8B-B14F-4D97-AF65-F5344CB8AC3E}">
        <p14:creationId xmlns:p14="http://schemas.microsoft.com/office/powerpoint/2010/main" val="25995274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i="1" u="sng" dirty="0">
                <a:effectLst>
                  <a:outerShdw blurRad="38100" dist="38100" dir="2700000" algn="tl">
                    <a:srgbClr val="000000">
                      <a:alpha val="43137"/>
                    </a:srgbClr>
                  </a:outerShdw>
                </a:effectLst>
              </a:rPr>
              <a:t>التربية الوجدانية للطفل</a:t>
            </a:r>
            <a:endParaRPr lang="ar-SA" b="1" i="1" u="sng"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lstStyle/>
          <a:p>
            <a:pPr marL="114300" indent="0" algn="just">
              <a:buNone/>
            </a:pPr>
            <a:r>
              <a:rPr lang="ar-AE" b="1" dirty="0">
                <a:solidFill>
                  <a:schemeClr val="accent2">
                    <a:lumMod val="50000"/>
                  </a:schemeClr>
                </a:solidFill>
              </a:rPr>
              <a:t>على مر العصور، تعامل المربون مع الوجدان كمرادف للنفس أو الروح، ذلك </a:t>
            </a:r>
            <a:r>
              <a:rPr lang="ar-AE" dirty="0" smtClean="0">
                <a:solidFill>
                  <a:schemeClr val="accent2">
                    <a:lumMod val="50000"/>
                  </a:schemeClr>
                </a:solidFill>
              </a:rPr>
              <a:t>الإحساس</a:t>
            </a:r>
            <a:r>
              <a:rPr lang="ar-SA" dirty="0">
                <a:solidFill>
                  <a:schemeClr val="accent2">
                    <a:lumMod val="50000"/>
                  </a:schemeClr>
                </a:solidFill>
              </a:rPr>
              <a:t> </a:t>
            </a:r>
            <a:r>
              <a:rPr lang="ar-AE" dirty="0" smtClean="0">
                <a:solidFill>
                  <a:schemeClr val="accent2">
                    <a:lumMod val="50000"/>
                  </a:schemeClr>
                </a:solidFill>
              </a:rPr>
              <a:t>الباطني </a:t>
            </a:r>
            <a:r>
              <a:rPr lang="ar-AE" dirty="0">
                <a:solidFill>
                  <a:schemeClr val="accent2">
                    <a:lumMod val="50000"/>
                  </a:schemeClr>
                </a:solidFill>
              </a:rPr>
              <a:t>الذي يحرك القلب والضمير، وينعكس على تصرفاتنا وتعاملنا مع </a:t>
            </a:r>
            <a:r>
              <a:rPr lang="ar-AE" dirty="0" smtClean="0">
                <a:solidFill>
                  <a:schemeClr val="accent2">
                    <a:lumMod val="50000"/>
                  </a:schemeClr>
                </a:solidFill>
              </a:rPr>
              <a:t>الذات</a:t>
            </a:r>
            <a:r>
              <a:rPr lang="ar-SA" dirty="0" smtClean="0">
                <a:solidFill>
                  <a:schemeClr val="accent2">
                    <a:lumMod val="50000"/>
                  </a:schemeClr>
                </a:solidFill>
              </a:rPr>
              <a:t> </a:t>
            </a:r>
            <a:r>
              <a:rPr lang="ar-AE" dirty="0" smtClean="0">
                <a:solidFill>
                  <a:schemeClr val="accent2">
                    <a:lumMod val="50000"/>
                  </a:schemeClr>
                </a:solidFill>
              </a:rPr>
              <a:t>والآخرين</a:t>
            </a:r>
            <a:r>
              <a:rPr lang="ar-SA" dirty="0" smtClean="0">
                <a:solidFill>
                  <a:schemeClr val="accent2">
                    <a:lumMod val="50000"/>
                  </a:schemeClr>
                </a:solidFill>
              </a:rPr>
              <a:t> </a:t>
            </a:r>
            <a:r>
              <a:rPr lang="ar-AE" dirty="0" smtClean="0">
                <a:solidFill>
                  <a:schemeClr val="accent2">
                    <a:lumMod val="50000"/>
                  </a:schemeClr>
                </a:solidFill>
              </a:rPr>
              <a:t>لهذا</a:t>
            </a:r>
            <a:r>
              <a:rPr lang="ar-AE" b="1" dirty="0">
                <a:solidFill>
                  <a:schemeClr val="accent2">
                    <a:lumMod val="50000"/>
                  </a:schemeClr>
                </a:solidFill>
              </a:rPr>
              <a:t>، لم يخضع هذا الجانب، بشكل مستقل للدراسة والتجارب وبالتالي </a:t>
            </a:r>
            <a:r>
              <a:rPr lang="ar-AE" b="1" dirty="0" smtClean="0">
                <a:solidFill>
                  <a:schemeClr val="accent2">
                    <a:lumMod val="50000"/>
                  </a:schemeClr>
                </a:solidFill>
              </a:rPr>
              <a:t>لعمليات</a:t>
            </a:r>
            <a:r>
              <a:rPr lang="ar-SA" b="1" dirty="0" smtClean="0">
                <a:solidFill>
                  <a:schemeClr val="accent2">
                    <a:lumMod val="50000"/>
                  </a:schemeClr>
                </a:solidFill>
              </a:rPr>
              <a:t> </a:t>
            </a:r>
            <a:r>
              <a:rPr lang="ar-AE" b="1" dirty="0" smtClean="0">
                <a:solidFill>
                  <a:schemeClr val="accent2">
                    <a:lumMod val="50000"/>
                  </a:schemeClr>
                </a:solidFill>
              </a:rPr>
              <a:t>تعليمية، </a:t>
            </a:r>
            <a:r>
              <a:rPr lang="ar-AE" b="1" dirty="0">
                <a:solidFill>
                  <a:schemeClr val="accent2">
                    <a:lumMod val="50000"/>
                  </a:schemeClr>
                </a:solidFill>
              </a:rPr>
              <a:t>كما هو الحال بالنسبة لجوانب النمو الأخرى مثل النواحي </a:t>
            </a:r>
            <a:r>
              <a:rPr lang="ar-AE" b="1" dirty="0" smtClean="0">
                <a:solidFill>
                  <a:schemeClr val="accent2">
                    <a:lumMod val="50000"/>
                  </a:schemeClr>
                </a:solidFill>
              </a:rPr>
              <a:t>الجهمية</a:t>
            </a:r>
            <a:r>
              <a:rPr lang="ar-SA" b="1" dirty="0" smtClean="0">
                <a:solidFill>
                  <a:schemeClr val="accent2">
                    <a:lumMod val="50000"/>
                  </a:schemeClr>
                </a:solidFill>
              </a:rPr>
              <a:t> </a:t>
            </a:r>
            <a:r>
              <a:rPr lang="ar-AE" b="1" dirty="0" smtClean="0">
                <a:solidFill>
                  <a:schemeClr val="accent2">
                    <a:lumMod val="50000"/>
                  </a:schemeClr>
                </a:solidFill>
              </a:rPr>
              <a:t>الحركية </a:t>
            </a:r>
            <a:r>
              <a:rPr lang="ar-AE" b="1" dirty="0">
                <a:solidFill>
                  <a:schemeClr val="accent2">
                    <a:lumMod val="50000"/>
                  </a:schemeClr>
                </a:solidFill>
              </a:rPr>
              <a:t>الحسية، ونواحي التفكير والنمو المعرفي واللغوي، والجوانب </a:t>
            </a:r>
            <a:r>
              <a:rPr lang="ar-AE" b="1" dirty="0" smtClean="0">
                <a:solidFill>
                  <a:schemeClr val="accent2">
                    <a:lumMod val="50000"/>
                  </a:schemeClr>
                </a:solidFill>
              </a:rPr>
              <a:t>الاجتماعية</a:t>
            </a:r>
            <a:r>
              <a:rPr lang="ar-SA" b="1" dirty="0" smtClean="0">
                <a:solidFill>
                  <a:schemeClr val="accent2">
                    <a:lumMod val="50000"/>
                  </a:schemeClr>
                </a:solidFill>
              </a:rPr>
              <a:t> </a:t>
            </a:r>
            <a:r>
              <a:rPr lang="ar-AE" b="1" dirty="0" smtClean="0">
                <a:solidFill>
                  <a:schemeClr val="accent2">
                    <a:lumMod val="50000"/>
                  </a:schemeClr>
                </a:solidFill>
              </a:rPr>
              <a:t>الانفعالية </a:t>
            </a:r>
            <a:r>
              <a:rPr lang="ar-AE" b="1" dirty="0">
                <a:solidFill>
                  <a:schemeClr val="accent2">
                    <a:lumMod val="50000"/>
                  </a:schemeClr>
                </a:solidFill>
              </a:rPr>
              <a:t>والعاطفية. وغالبا ما كان يدمج الوجدان ضمن المجال الأخير لارتباطه </a:t>
            </a:r>
            <a:r>
              <a:rPr lang="ar-AE" b="1" dirty="0" smtClean="0">
                <a:solidFill>
                  <a:schemeClr val="accent2">
                    <a:lumMod val="50000"/>
                  </a:schemeClr>
                </a:solidFill>
              </a:rPr>
              <a:t>بالمشاعر</a:t>
            </a:r>
            <a:r>
              <a:rPr lang="ar-SA" b="1" dirty="0" smtClean="0">
                <a:solidFill>
                  <a:schemeClr val="accent2">
                    <a:lumMod val="50000"/>
                  </a:schemeClr>
                </a:solidFill>
              </a:rPr>
              <a:t> </a:t>
            </a:r>
            <a:r>
              <a:rPr lang="ar-AE" b="1" dirty="0" smtClean="0">
                <a:solidFill>
                  <a:schemeClr val="accent2">
                    <a:lumMod val="50000"/>
                  </a:schemeClr>
                </a:solidFill>
              </a:rPr>
              <a:t>والأحاسيس </a:t>
            </a:r>
            <a:r>
              <a:rPr lang="ar-AE" b="1" dirty="0">
                <a:solidFill>
                  <a:schemeClr val="accent2">
                    <a:lumMod val="50000"/>
                  </a:schemeClr>
                </a:solidFill>
              </a:rPr>
              <a:t>والعواطف، وأتصاله بمفهوم الذات لدى الطفل، والذي بدوره يتكون من </a:t>
            </a:r>
            <a:r>
              <a:rPr lang="ar-AE" b="1" dirty="0" smtClean="0">
                <a:solidFill>
                  <a:schemeClr val="accent2">
                    <a:lumMod val="50000"/>
                  </a:schemeClr>
                </a:solidFill>
              </a:rPr>
              <a:t>خلال</a:t>
            </a:r>
            <a:r>
              <a:rPr lang="ar-SA" b="1" dirty="0" smtClean="0">
                <a:solidFill>
                  <a:schemeClr val="accent2">
                    <a:lumMod val="50000"/>
                  </a:schemeClr>
                </a:solidFill>
              </a:rPr>
              <a:t> </a:t>
            </a:r>
            <a:r>
              <a:rPr lang="ar-AE" b="1" dirty="0" smtClean="0">
                <a:solidFill>
                  <a:schemeClr val="accent2">
                    <a:lumMod val="50000"/>
                  </a:schemeClr>
                </a:solidFill>
              </a:rPr>
              <a:t>تفاعل </a:t>
            </a:r>
            <a:r>
              <a:rPr lang="ar-AE" b="1" dirty="0">
                <a:solidFill>
                  <a:schemeClr val="accent2">
                    <a:lumMod val="50000"/>
                  </a:schemeClr>
                </a:solidFill>
              </a:rPr>
              <a:t>مكوناته الذاتية مع الناس والأشياء والأحداث من حوله.</a:t>
            </a:r>
            <a:endParaRPr lang="ar-SA" b="1" dirty="0">
              <a:solidFill>
                <a:schemeClr val="accent2">
                  <a:lumMod val="50000"/>
                </a:schemeClr>
              </a:solidFill>
            </a:endParaRPr>
          </a:p>
        </p:txBody>
      </p:sp>
    </p:spTree>
    <p:extLst>
      <p:ext uri="{BB962C8B-B14F-4D97-AF65-F5344CB8AC3E}">
        <p14:creationId xmlns:p14="http://schemas.microsoft.com/office/powerpoint/2010/main" val="422149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7620000" cy="5715000"/>
          </a:xfrm>
        </p:spPr>
        <p:txBody>
          <a:bodyPr/>
          <a:lstStyle/>
          <a:p>
            <a:pPr marL="114300" indent="0" algn="just">
              <a:buNone/>
            </a:pPr>
            <a:r>
              <a:rPr lang="ar-AE" b="1" dirty="0">
                <a:solidFill>
                  <a:schemeClr val="accent2">
                    <a:lumMod val="50000"/>
                  </a:schemeClr>
                </a:solidFill>
              </a:rPr>
              <a:t>أما بالنسبة للمناهج، فليس هناك أفضل </a:t>
            </a:r>
            <a:r>
              <a:rPr lang="ar-AE" b="1" dirty="0">
                <a:solidFill>
                  <a:srgbClr val="FF0000"/>
                </a:solidFill>
              </a:rPr>
              <a:t>من الثقافة الإسلامية لتنمية الوجدان </a:t>
            </a:r>
            <a:r>
              <a:rPr lang="ar-AE" b="1" dirty="0" smtClean="0">
                <a:solidFill>
                  <a:schemeClr val="accent2">
                    <a:lumMod val="50000"/>
                  </a:schemeClr>
                </a:solidFill>
              </a:rPr>
              <a:t>منذ</a:t>
            </a:r>
            <a:r>
              <a:rPr lang="ar-SA" b="1" dirty="0" smtClean="0">
                <a:solidFill>
                  <a:schemeClr val="accent2">
                    <a:lumMod val="50000"/>
                  </a:schemeClr>
                </a:solidFill>
              </a:rPr>
              <a:t> </a:t>
            </a:r>
            <a:r>
              <a:rPr lang="ar-AE" b="1" dirty="0" smtClean="0">
                <a:solidFill>
                  <a:schemeClr val="accent2">
                    <a:lumMod val="50000"/>
                  </a:schemeClr>
                </a:solidFill>
              </a:rPr>
              <a:t>الطفولة </a:t>
            </a:r>
            <a:r>
              <a:rPr lang="ar-AE" b="1" dirty="0">
                <a:solidFill>
                  <a:schemeClr val="accent2">
                    <a:lumMod val="50000"/>
                  </a:schemeClr>
                </a:solidFill>
              </a:rPr>
              <a:t>المبكرة، حيث أساس كل </a:t>
            </a:r>
            <a:r>
              <a:rPr lang="ar-AE" b="1" dirty="0" smtClean="0">
                <a:solidFill>
                  <a:schemeClr val="accent2">
                    <a:lumMod val="50000"/>
                  </a:schemeClr>
                </a:solidFill>
              </a:rPr>
              <a:t>تعلم</a:t>
            </a:r>
            <a:r>
              <a:rPr lang="ar-SA" b="1" dirty="0" smtClean="0">
                <a:solidFill>
                  <a:schemeClr val="accent2">
                    <a:lumMod val="50000"/>
                  </a:schemeClr>
                </a:solidFill>
              </a:rPr>
              <a:t> </a:t>
            </a:r>
            <a:r>
              <a:rPr lang="ar-AE" b="1" dirty="0" smtClean="0">
                <a:solidFill>
                  <a:schemeClr val="accent2">
                    <a:lumMod val="50000"/>
                  </a:schemeClr>
                </a:solidFill>
              </a:rPr>
              <a:t>لقد </a:t>
            </a:r>
            <a:r>
              <a:rPr lang="ar-AE" b="1" dirty="0">
                <a:solidFill>
                  <a:schemeClr val="accent2">
                    <a:lumMod val="50000"/>
                  </a:schemeClr>
                </a:solidFill>
              </a:rPr>
              <a:t>وصفه سبحانه وتعالى محمدا عبده ورسوله بقوله: "وإنك لعلى خلق عظيم . </a:t>
            </a:r>
            <a:r>
              <a:rPr lang="ar-AE" b="1" dirty="0" smtClean="0">
                <a:solidFill>
                  <a:schemeClr val="accent2">
                    <a:lumMod val="50000"/>
                  </a:schemeClr>
                </a:solidFill>
              </a:rPr>
              <a:t>ويقول</a:t>
            </a:r>
            <a:r>
              <a:rPr lang="ar-SA" b="1" dirty="0">
                <a:solidFill>
                  <a:schemeClr val="accent2">
                    <a:lumMod val="50000"/>
                  </a:schemeClr>
                </a:solidFill>
              </a:rPr>
              <a:t> </a:t>
            </a:r>
            <a:r>
              <a:rPr lang="ar-SA" b="1" dirty="0" smtClean="0">
                <a:solidFill>
                  <a:schemeClr val="accent2">
                    <a:lumMod val="50000"/>
                  </a:schemeClr>
                </a:solidFill>
              </a:rPr>
              <a:t>ا</a:t>
            </a:r>
            <a:r>
              <a:rPr lang="ar-AE" b="1" dirty="0" smtClean="0">
                <a:solidFill>
                  <a:schemeClr val="accent2">
                    <a:lumMod val="50000"/>
                  </a:schemeClr>
                </a:solidFill>
              </a:rPr>
              <a:t>لنبي </a:t>
            </a:r>
            <a:r>
              <a:rPr lang="ar-AE" b="1" dirty="0">
                <a:solidFill>
                  <a:schemeClr val="accent2">
                    <a:lumMod val="50000"/>
                  </a:schemeClr>
                </a:solidFill>
              </a:rPr>
              <a:t>: إنما بعثت لأتمم مكارم الأخلاق" .أما مكارم الأخلاق التي خص الله تعالى بها خاتم المرسلين، فإنها تتجلى، كما </a:t>
            </a:r>
            <a:r>
              <a:rPr lang="ar-AE" b="1" dirty="0" smtClean="0">
                <a:solidFill>
                  <a:schemeClr val="accent2">
                    <a:lumMod val="50000"/>
                  </a:schemeClr>
                </a:solidFill>
              </a:rPr>
              <a:t>يقول</a:t>
            </a:r>
            <a:r>
              <a:rPr lang="ar-SA" b="1" dirty="0" smtClean="0">
                <a:solidFill>
                  <a:schemeClr val="accent2">
                    <a:lumMod val="50000"/>
                  </a:schemeClr>
                </a:solidFill>
              </a:rPr>
              <a:t> </a:t>
            </a:r>
            <a:r>
              <a:rPr lang="ar-AE" b="1" dirty="0" smtClean="0">
                <a:solidFill>
                  <a:schemeClr val="accent2">
                    <a:lumMod val="50000"/>
                  </a:schemeClr>
                </a:solidFill>
              </a:rPr>
              <a:t>محمد </a:t>
            </a:r>
            <a:r>
              <a:rPr lang="ar-AE" b="1" dirty="0">
                <a:solidFill>
                  <a:schemeClr val="accent2">
                    <a:lumMod val="50000"/>
                  </a:schemeClr>
                </a:solidFill>
              </a:rPr>
              <a:t>المنسي (161)(2)، في الفضائل التالية</a:t>
            </a:r>
            <a:r>
              <a:rPr lang="ar-AE" b="1" dirty="0" smtClean="0">
                <a:solidFill>
                  <a:schemeClr val="accent2">
                    <a:lumMod val="50000"/>
                  </a:schemeClr>
                </a:solidFill>
              </a:rPr>
              <a:t>:</a:t>
            </a:r>
            <a:endParaRPr lang="ar-SA" b="1" dirty="0" smtClean="0">
              <a:solidFill>
                <a:schemeClr val="accent2">
                  <a:lumMod val="50000"/>
                </a:schemeClr>
              </a:solidFill>
            </a:endParaRPr>
          </a:p>
          <a:p>
            <a:pPr marL="114300" indent="0" algn="just">
              <a:buNone/>
            </a:pPr>
            <a:r>
              <a:rPr lang="ar-AE" b="1" dirty="0">
                <a:solidFill>
                  <a:schemeClr val="accent2">
                    <a:lumMod val="50000"/>
                  </a:schemeClr>
                </a:solidFill>
              </a:rPr>
              <a:t>الأمانة: </a:t>
            </a:r>
            <a:r>
              <a:rPr lang="ar-AE" b="1" dirty="0" smtClean="0">
                <a:solidFill>
                  <a:schemeClr val="accent2">
                    <a:lumMod val="50000"/>
                  </a:schemeClr>
                </a:solidFill>
              </a:rPr>
              <a:t>الشجاعة</a:t>
            </a:r>
            <a:r>
              <a:rPr lang="ar-SA" b="1" dirty="0" smtClean="0">
                <a:solidFill>
                  <a:schemeClr val="accent2">
                    <a:lumMod val="50000"/>
                  </a:schemeClr>
                </a:solidFill>
              </a:rPr>
              <a:t> </a:t>
            </a:r>
            <a:r>
              <a:rPr lang="ar-AE" b="1" dirty="0" smtClean="0">
                <a:solidFill>
                  <a:schemeClr val="accent2">
                    <a:lumMod val="50000"/>
                  </a:schemeClr>
                </a:solidFill>
              </a:rPr>
              <a:t>والتعامل بالحسني</a:t>
            </a:r>
            <a:r>
              <a:rPr lang="ar-SA" b="1" dirty="0" smtClean="0">
                <a:solidFill>
                  <a:schemeClr val="accent2">
                    <a:lumMod val="50000"/>
                  </a:schemeClr>
                </a:solidFill>
              </a:rPr>
              <a:t> </a:t>
            </a:r>
            <a:r>
              <a:rPr lang="ar-AE" b="1" dirty="0" smtClean="0">
                <a:solidFill>
                  <a:schemeClr val="accent2">
                    <a:lumMod val="50000"/>
                  </a:schemeClr>
                </a:solidFill>
              </a:rPr>
              <a:t>والاعتماد </a:t>
            </a:r>
            <a:r>
              <a:rPr lang="ar-AE" b="1" dirty="0">
                <a:solidFill>
                  <a:schemeClr val="accent2">
                    <a:lumMod val="50000"/>
                  </a:schemeClr>
                </a:solidFill>
              </a:rPr>
              <a:t>على </a:t>
            </a:r>
            <a:r>
              <a:rPr lang="ar-AE" b="1" dirty="0" smtClean="0">
                <a:solidFill>
                  <a:schemeClr val="accent2">
                    <a:lumMod val="50000"/>
                  </a:schemeClr>
                </a:solidFill>
              </a:rPr>
              <a:t>النفس</a:t>
            </a:r>
            <a:r>
              <a:rPr lang="ar-SA" b="1" dirty="0">
                <a:solidFill>
                  <a:schemeClr val="accent2">
                    <a:lumMod val="50000"/>
                  </a:schemeClr>
                </a:solidFill>
              </a:rPr>
              <a:t> </a:t>
            </a:r>
            <a:r>
              <a:rPr lang="ar-SA" b="1" dirty="0" smtClean="0">
                <a:solidFill>
                  <a:schemeClr val="accent2">
                    <a:lumMod val="50000"/>
                  </a:schemeClr>
                </a:solidFill>
              </a:rPr>
              <a:t>و</a:t>
            </a:r>
            <a:r>
              <a:rPr lang="ar-AE" b="1" dirty="0" smtClean="0">
                <a:solidFill>
                  <a:schemeClr val="accent2">
                    <a:lumMod val="50000"/>
                  </a:schemeClr>
                </a:solidFill>
              </a:rPr>
              <a:t>الاعتدال </a:t>
            </a:r>
            <a:r>
              <a:rPr lang="ar-AE" b="1" dirty="0">
                <a:solidFill>
                  <a:schemeClr val="accent2">
                    <a:lumMod val="50000"/>
                  </a:schemeClr>
                </a:solidFill>
              </a:rPr>
              <a:t>والانضباط .و العفة </a:t>
            </a:r>
            <a:r>
              <a:rPr lang="ar-AE" b="1" dirty="0" smtClean="0">
                <a:solidFill>
                  <a:schemeClr val="accent2">
                    <a:lumMod val="50000"/>
                  </a:schemeClr>
                </a:solidFill>
              </a:rPr>
              <a:t>والإخلاص</a:t>
            </a:r>
            <a:r>
              <a:rPr lang="ar-SA" b="1" dirty="0" smtClean="0">
                <a:solidFill>
                  <a:schemeClr val="accent2">
                    <a:lumMod val="50000"/>
                  </a:schemeClr>
                </a:solidFill>
              </a:rPr>
              <a:t> </a:t>
            </a:r>
            <a:r>
              <a:rPr lang="ar-AE" b="1" dirty="0" smtClean="0">
                <a:solidFill>
                  <a:schemeClr val="accent2">
                    <a:lumMod val="50000"/>
                  </a:schemeClr>
                </a:solidFill>
              </a:rPr>
              <a:t>والوفاء </a:t>
            </a:r>
            <a:r>
              <a:rPr lang="ar-AE" b="1" dirty="0">
                <a:solidFill>
                  <a:schemeClr val="accent2">
                    <a:lumMod val="50000"/>
                  </a:schemeClr>
                </a:solidFill>
              </a:rPr>
              <a:t>بالعهد .و الاحترام.: الإيثار.. </a:t>
            </a:r>
            <a:r>
              <a:rPr lang="ar-AE" b="1" dirty="0" smtClean="0">
                <a:solidFill>
                  <a:schemeClr val="accent2">
                    <a:lumMod val="50000"/>
                  </a:schemeClr>
                </a:solidFill>
              </a:rPr>
              <a:t>الدماثة </a:t>
            </a:r>
            <a:r>
              <a:rPr lang="ar-AE" b="1" dirty="0">
                <a:solidFill>
                  <a:schemeClr val="accent2">
                    <a:lumMod val="50000"/>
                  </a:schemeClr>
                </a:solidFill>
              </a:rPr>
              <a:t>العدل </a:t>
            </a:r>
            <a:r>
              <a:rPr lang="ar-AE" b="1" dirty="0" smtClean="0">
                <a:solidFill>
                  <a:schemeClr val="accent2">
                    <a:lumMod val="50000"/>
                  </a:schemeClr>
                </a:solidFill>
              </a:rPr>
              <a:t>.</a:t>
            </a:r>
            <a:endParaRPr lang="ar-SA" b="1" dirty="0" smtClean="0">
              <a:solidFill>
                <a:schemeClr val="accent2">
                  <a:lumMod val="50000"/>
                </a:schemeClr>
              </a:solidFill>
            </a:endParaRPr>
          </a:p>
          <a:p>
            <a:pPr marL="114300" indent="0" algn="just">
              <a:buNone/>
            </a:pPr>
            <a:endParaRPr lang="ar-SA" sz="2400" b="1" dirty="0" smtClean="0">
              <a:solidFill>
                <a:schemeClr val="accent2">
                  <a:lumMod val="50000"/>
                </a:schemeClr>
              </a:solidFill>
            </a:endParaRPr>
          </a:p>
          <a:p>
            <a:pPr marL="114300" indent="0" algn="just">
              <a:buNone/>
            </a:pPr>
            <a:r>
              <a:rPr lang="en-GB" sz="2400" b="1" dirty="0" smtClean="0">
                <a:solidFill>
                  <a:srgbClr val="FF0000"/>
                </a:solidFill>
              </a:rPr>
              <a:t>وتعتبر </a:t>
            </a:r>
            <a:r>
              <a:rPr lang="en-GB" sz="2400" b="1" dirty="0">
                <a:solidFill>
                  <a:srgbClr val="FF0000"/>
                </a:solidFill>
              </a:rPr>
              <a:t>الاسره المحضن التربوي والسليم لبناء وجدان الطفل </a:t>
            </a:r>
            <a:r>
              <a:rPr lang="en-GB" sz="2400" b="1" dirty="0">
                <a:solidFill>
                  <a:schemeClr val="accent2">
                    <a:lumMod val="50000"/>
                  </a:schemeClr>
                </a:solidFill>
              </a:rPr>
              <a:t>ولها التاثير الاكبر في توجيهة وبلورة بنائه النفسي ايجابا او سلبا اما الخطاب </a:t>
            </a:r>
            <a:r>
              <a:rPr lang="en-GB" sz="2400" b="1" dirty="0" smtClean="0">
                <a:solidFill>
                  <a:schemeClr val="accent2">
                    <a:lumMod val="50000"/>
                  </a:schemeClr>
                </a:solidFill>
              </a:rPr>
              <a:t>الوجداني </a:t>
            </a:r>
            <a:r>
              <a:rPr lang="en-GB" sz="2400" b="1" dirty="0">
                <a:solidFill>
                  <a:schemeClr val="accent2">
                    <a:lumMod val="50000"/>
                  </a:schemeClr>
                </a:solidFill>
              </a:rPr>
              <a:t>الاصلي للطفل يجب أن يراعي ما ياتي : </a:t>
            </a:r>
            <a:endParaRPr lang="ar-SA" sz="2400" b="1" dirty="0" smtClean="0">
              <a:solidFill>
                <a:schemeClr val="accent2">
                  <a:lumMod val="50000"/>
                </a:schemeClr>
              </a:solidFill>
            </a:endParaRPr>
          </a:p>
          <a:p>
            <a:pPr marL="114300" indent="0">
              <a:buNone/>
            </a:pPr>
            <a:endParaRPr lang="ar-SA" b="1" dirty="0">
              <a:solidFill>
                <a:schemeClr val="accent2">
                  <a:lumMod val="50000"/>
                </a:schemeClr>
              </a:solidFill>
            </a:endParaRPr>
          </a:p>
        </p:txBody>
      </p:sp>
    </p:spTree>
    <p:extLst>
      <p:ext uri="{BB962C8B-B14F-4D97-AF65-F5344CB8AC3E}">
        <p14:creationId xmlns:p14="http://schemas.microsoft.com/office/powerpoint/2010/main" val="1218429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57200"/>
            <a:ext cx="7620000" cy="5943600"/>
          </a:xfrm>
        </p:spPr>
        <p:txBody>
          <a:bodyPr/>
          <a:lstStyle/>
          <a:p>
            <a:r>
              <a:rPr lang="en-GB" sz="2400" b="1" dirty="0">
                <a:solidFill>
                  <a:schemeClr val="accent2">
                    <a:lumMod val="50000"/>
                  </a:schemeClr>
                </a:solidFill>
              </a:rPr>
              <a:t>أولا غرس القيم الدينية في وجدان الطفل </a:t>
            </a:r>
          </a:p>
          <a:p>
            <a:r>
              <a:rPr lang="en-GB" sz="2400" b="1" dirty="0">
                <a:solidFill>
                  <a:schemeClr val="accent2">
                    <a:lumMod val="50000"/>
                  </a:schemeClr>
                </a:solidFill>
              </a:rPr>
              <a:t>ثانيا  غرس القيم الأخلاقية في وجدان الطفل</a:t>
            </a:r>
          </a:p>
          <a:p>
            <a:r>
              <a:rPr lang="en-GB" sz="2400" b="1" dirty="0">
                <a:solidFill>
                  <a:schemeClr val="accent2">
                    <a:lumMod val="50000"/>
                  </a:schemeClr>
                </a:solidFill>
              </a:rPr>
              <a:t>ثالثا تنميو الإبداع في وجدان الطفل </a:t>
            </a:r>
          </a:p>
          <a:p>
            <a:r>
              <a:rPr lang="en-GB" sz="2400" b="1" dirty="0">
                <a:solidFill>
                  <a:schemeClr val="accent2">
                    <a:lumMod val="50000"/>
                  </a:schemeClr>
                </a:solidFill>
              </a:rPr>
              <a:t>رابعا تنمية الانجاز في وجدان الطفل </a:t>
            </a:r>
          </a:p>
          <a:p>
            <a:r>
              <a:rPr lang="en-GB" sz="2400" b="1" dirty="0">
                <a:solidFill>
                  <a:schemeClr val="accent2">
                    <a:lumMod val="50000"/>
                  </a:schemeClr>
                </a:solidFill>
              </a:rPr>
              <a:t>خامسا غرس حب المشاركة في وجدان الطفل </a:t>
            </a:r>
          </a:p>
          <a:p>
            <a:r>
              <a:rPr lang="en-GB" sz="2400" b="1" dirty="0">
                <a:solidFill>
                  <a:schemeClr val="accent2">
                    <a:lumMod val="50000"/>
                  </a:schemeClr>
                </a:solidFill>
              </a:rPr>
              <a:t>سادسا غرس معرفة الاختيار في وجدان الطفل</a:t>
            </a:r>
            <a:endParaRPr lang="en-US" sz="2400" b="1" dirty="0">
              <a:solidFill>
                <a:schemeClr val="accent2">
                  <a:lumMod val="50000"/>
                </a:schemeClr>
              </a:solidFill>
            </a:endParaRPr>
          </a:p>
          <a:p>
            <a:pPr marL="114300" indent="0">
              <a:buNone/>
            </a:pPr>
            <a:endParaRPr lang="ar-SA" b="1" dirty="0" smtClean="0">
              <a:solidFill>
                <a:schemeClr val="accent2">
                  <a:lumMod val="50000"/>
                </a:schemeClr>
              </a:solidFill>
            </a:endParaRPr>
          </a:p>
          <a:p>
            <a:pPr marL="114300" indent="0">
              <a:buNone/>
            </a:pPr>
            <a:r>
              <a:rPr lang="en-GB" b="1" dirty="0">
                <a:solidFill>
                  <a:schemeClr val="accent2">
                    <a:lumMod val="50000"/>
                  </a:schemeClr>
                </a:solidFill>
              </a:rPr>
              <a:t>ومن مظاهر الاهتمام بتربية </a:t>
            </a:r>
            <a:r>
              <a:rPr lang="en-GB" b="1" dirty="0" smtClean="0">
                <a:solidFill>
                  <a:schemeClr val="accent2">
                    <a:lumMod val="50000"/>
                  </a:schemeClr>
                </a:solidFill>
              </a:rPr>
              <a:t>الوجدان</a:t>
            </a:r>
            <a:r>
              <a:rPr lang="ar-SA" b="1" dirty="0" smtClean="0">
                <a:solidFill>
                  <a:schemeClr val="accent2">
                    <a:lumMod val="50000"/>
                  </a:schemeClr>
                </a:solidFill>
              </a:rPr>
              <a:t>:</a:t>
            </a:r>
          </a:p>
          <a:p>
            <a:pPr marL="114300" indent="0">
              <a:buNone/>
            </a:pPr>
            <a:r>
              <a:rPr lang="ar-SA" b="1" dirty="0" smtClean="0">
                <a:solidFill>
                  <a:schemeClr val="accent2">
                    <a:lumMod val="50000"/>
                  </a:schemeClr>
                </a:solidFill>
              </a:rPr>
              <a:t>   </a:t>
            </a:r>
          </a:p>
          <a:p>
            <a:pPr marL="114300" indent="0">
              <a:buNone/>
            </a:pPr>
            <a:r>
              <a:rPr lang="ar-SA" b="1" dirty="0">
                <a:solidFill>
                  <a:schemeClr val="accent2">
                    <a:lumMod val="50000"/>
                  </a:schemeClr>
                </a:solidFill>
              </a:rPr>
              <a:t> </a:t>
            </a:r>
            <a:r>
              <a:rPr lang="ar-SA" b="1" dirty="0" smtClean="0">
                <a:solidFill>
                  <a:schemeClr val="accent2">
                    <a:lumMod val="50000"/>
                  </a:schemeClr>
                </a:solidFill>
              </a:rPr>
              <a:t> </a:t>
            </a:r>
            <a:r>
              <a:rPr lang="en-GB" b="1" dirty="0" smtClean="0">
                <a:solidFill>
                  <a:schemeClr val="accent2">
                    <a:lumMod val="50000"/>
                  </a:schemeClr>
                </a:solidFill>
              </a:rPr>
              <a:t>فقد </a:t>
            </a:r>
            <a:r>
              <a:rPr lang="en-GB" b="1" dirty="0">
                <a:solidFill>
                  <a:schemeClr val="accent2">
                    <a:lumMod val="50000"/>
                  </a:schemeClr>
                </a:solidFill>
              </a:rPr>
              <a:t>إنتشر مفهوم الذكاء الوجداني ليشمل نوعين من انواع الذكاء الرئيسة السرعه التي ذكرها جاردنز الا وهما الذكاء الذاتي والذكاء الاجتماعي الى جانب الذكاء اللغوي والمنطقي الرياضي والموسيقي ومفاهيم الفضاء والجسمي </a:t>
            </a:r>
            <a:endParaRPr lang="en-US" b="1" dirty="0">
              <a:solidFill>
                <a:schemeClr val="accent2">
                  <a:lumMod val="50000"/>
                </a:schemeClr>
              </a:solidFill>
            </a:endParaRPr>
          </a:p>
          <a:p>
            <a:pPr marL="114300" indent="0">
              <a:buNone/>
            </a:pPr>
            <a:endParaRPr lang="ar-SA" b="1" dirty="0">
              <a:solidFill>
                <a:schemeClr val="accent2">
                  <a:lumMod val="50000"/>
                </a:schemeClr>
              </a:solidFill>
            </a:endParaRPr>
          </a:p>
        </p:txBody>
      </p:sp>
    </p:spTree>
    <p:extLst>
      <p:ext uri="{BB962C8B-B14F-4D97-AF65-F5344CB8AC3E}">
        <p14:creationId xmlns:p14="http://schemas.microsoft.com/office/powerpoint/2010/main" val="1221763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7620000" cy="5867400"/>
          </a:xfrm>
        </p:spPr>
        <p:txBody>
          <a:bodyPr/>
          <a:lstStyle/>
          <a:p>
            <a:pPr marL="114300" indent="0">
              <a:buNone/>
            </a:pPr>
            <a:r>
              <a:rPr lang="ar-SA" b="1" dirty="0" smtClean="0">
                <a:solidFill>
                  <a:schemeClr val="accent2">
                    <a:lumMod val="50000"/>
                  </a:schemeClr>
                </a:solidFill>
              </a:rPr>
              <a:t> التربيه الانسانيه الكامله هي التي تتناول قوى الانسان وملكاته جميعها:-</a:t>
            </a:r>
          </a:p>
          <a:p>
            <a:pPr marL="571500" indent="-457200">
              <a:buAutoNum type="arabicParenR"/>
            </a:pPr>
            <a:r>
              <a:rPr lang="ar-SA" b="1" dirty="0" smtClean="0">
                <a:solidFill>
                  <a:schemeClr val="accent2">
                    <a:lumMod val="50000"/>
                  </a:schemeClr>
                </a:solidFill>
              </a:rPr>
              <a:t>التربيه البدنيه : تنميه لجسمه وحفظا لصحته .</a:t>
            </a:r>
          </a:p>
          <a:p>
            <a:pPr marL="571500" indent="-457200">
              <a:buAutoNum type="arabicParenR"/>
            </a:pPr>
            <a:r>
              <a:rPr lang="ar-SA" b="1" dirty="0" smtClean="0">
                <a:solidFill>
                  <a:schemeClr val="accent2">
                    <a:lumMod val="50000"/>
                  </a:schemeClr>
                </a:solidFill>
              </a:rPr>
              <a:t>التربيه الادبيه : تقويما للسانه واصلاحا لبيانه .</a:t>
            </a:r>
          </a:p>
          <a:p>
            <a:pPr marL="571500" indent="-457200">
              <a:buAutoNum type="arabicParenR"/>
            </a:pPr>
            <a:r>
              <a:rPr lang="ar-SA" b="1" dirty="0" smtClean="0">
                <a:solidFill>
                  <a:schemeClr val="accent2">
                    <a:lumMod val="50000"/>
                  </a:schemeClr>
                </a:solidFill>
              </a:rPr>
              <a:t>التربيه العقليه : تثقيفا لعقله وتسديدا لتفكيره واحكامه .</a:t>
            </a:r>
          </a:p>
          <a:p>
            <a:pPr marL="571500" indent="-457200">
              <a:buAutoNum type="arabicParenR"/>
            </a:pPr>
            <a:r>
              <a:rPr lang="ar-SA" b="1" dirty="0" smtClean="0">
                <a:solidFill>
                  <a:schemeClr val="accent2">
                    <a:lumMod val="50000"/>
                  </a:schemeClr>
                </a:solidFill>
              </a:rPr>
              <a:t>التربيه العلميه : تزويدا له بالمعلومات النافعه الصحيحه.  </a:t>
            </a:r>
          </a:p>
          <a:p>
            <a:pPr marL="571500" indent="-457200">
              <a:buAutoNum type="arabicParenR"/>
            </a:pPr>
            <a:r>
              <a:rPr lang="ar-SA" b="1" dirty="0" smtClean="0">
                <a:solidFill>
                  <a:schemeClr val="accent2">
                    <a:lumMod val="50000"/>
                  </a:schemeClr>
                </a:solidFill>
              </a:rPr>
              <a:t>التربيه المهنيه : ترويضا له على وسائل الكسب لعيشه.</a:t>
            </a:r>
          </a:p>
          <a:p>
            <a:pPr marL="571500" indent="-457200">
              <a:buAutoNum type="arabicParenR"/>
            </a:pPr>
            <a:r>
              <a:rPr lang="ar-SA" b="1" dirty="0" smtClean="0">
                <a:solidFill>
                  <a:schemeClr val="accent2">
                    <a:lumMod val="50000"/>
                  </a:schemeClr>
                </a:solidFill>
              </a:rPr>
              <a:t>التربيه الفنيه : ايقاظا لشعوره بمجال الكون ومعاونه له على التعبير عن هذا الشعور.</a:t>
            </a:r>
          </a:p>
          <a:p>
            <a:pPr marL="571500" indent="-457200">
              <a:buAutoNum type="arabicParenR"/>
            </a:pPr>
            <a:r>
              <a:rPr lang="ar-SA" b="1" dirty="0" smtClean="0">
                <a:solidFill>
                  <a:schemeClr val="accent2">
                    <a:lumMod val="50000"/>
                  </a:schemeClr>
                </a:solidFill>
              </a:rPr>
              <a:t>التربيه الاجتماعيه والوطنيه : تعريفا له بحقوق المجتمع الذي يعيش فيه وبما فيه من نظم وعادات </a:t>
            </a:r>
          </a:p>
          <a:p>
            <a:pPr marL="571500" indent="-457200">
              <a:buAutoNum type="arabicParenR"/>
            </a:pPr>
            <a:r>
              <a:rPr lang="ar-SA" b="1" dirty="0" smtClean="0">
                <a:solidFill>
                  <a:schemeClr val="accent2">
                    <a:lumMod val="50000"/>
                  </a:schemeClr>
                </a:solidFill>
              </a:rPr>
              <a:t>التربيه الانسانيه : توسيعا لافق شعوره بالاخوه العالميه </a:t>
            </a:r>
          </a:p>
          <a:p>
            <a:pPr marL="571500" indent="-457200">
              <a:buAutoNum type="arabicParenR"/>
            </a:pPr>
            <a:r>
              <a:rPr lang="ar-SA" b="1" dirty="0" smtClean="0">
                <a:solidFill>
                  <a:schemeClr val="accent2">
                    <a:lumMod val="50000"/>
                  </a:schemeClr>
                </a:solidFill>
              </a:rPr>
              <a:t>التربيه الخلقيه : توجيها مستمرا لاعماله على سنن الاستقامه حتى تتكون منها العادات الصالحه والاخلاق الحميده الراسخه</a:t>
            </a:r>
          </a:p>
          <a:p>
            <a:pPr marL="571500" indent="-457200">
              <a:buAutoNum type="arabicParenR"/>
            </a:pPr>
            <a:r>
              <a:rPr lang="ar-SA" b="1" dirty="0" smtClean="0">
                <a:solidFill>
                  <a:schemeClr val="accent2">
                    <a:lumMod val="50000"/>
                  </a:schemeClr>
                </a:solidFill>
              </a:rPr>
              <a:t>التربيه الدينيه : تساميا بروحه الى الافق الاعلى باطلاقه</a:t>
            </a:r>
          </a:p>
          <a:p>
            <a:pPr marL="114300" indent="0">
              <a:buNone/>
            </a:pPr>
            <a:endParaRPr lang="ar-SA" b="1" dirty="0" smtClean="0">
              <a:solidFill>
                <a:schemeClr val="accent2">
                  <a:lumMod val="50000"/>
                </a:schemeClr>
              </a:solidFill>
            </a:endParaRPr>
          </a:p>
        </p:txBody>
      </p:sp>
    </p:spTree>
    <p:extLst>
      <p:ext uri="{BB962C8B-B14F-4D97-AF65-F5344CB8AC3E}">
        <p14:creationId xmlns:p14="http://schemas.microsoft.com/office/powerpoint/2010/main" val="667385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57200"/>
            <a:ext cx="7620000" cy="5715000"/>
          </a:xfrm>
        </p:spPr>
        <p:txBody>
          <a:bodyPr/>
          <a:lstStyle/>
          <a:p>
            <a:pPr marL="114300" indent="0">
              <a:buNone/>
            </a:pPr>
            <a:r>
              <a:rPr lang="ar-SA" sz="2400" b="1" i="1" u="sng" dirty="0" smtClean="0">
                <a:solidFill>
                  <a:schemeClr val="accent2">
                    <a:lumMod val="50000"/>
                  </a:schemeClr>
                </a:solidFill>
              </a:rPr>
              <a:t> جوانب الاخلاق :- </a:t>
            </a:r>
          </a:p>
          <a:p>
            <a:pPr marL="114300" indent="0">
              <a:buNone/>
            </a:pPr>
            <a:r>
              <a:rPr lang="ar-SA" sz="2000" b="1" dirty="0" smtClean="0">
                <a:solidFill>
                  <a:schemeClr val="accent2">
                    <a:lumMod val="50000"/>
                  </a:schemeClr>
                </a:solidFill>
              </a:rPr>
              <a:t>للاخلاق  مفهومان : </a:t>
            </a:r>
          </a:p>
          <a:p>
            <a:pPr marL="114300" indent="0">
              <a:buNone/>
            </a:pPr>
            <a:r>
              <a:rPr lang="ar-SA" sz="2000" b="1" dirty="0" smtClean="0">
                <a:solidFill>
                  <a:schemeClr val="accent2">
                    <a:lumMod val="50000"/>
                  </a:schemeClr>
                </a:solidFill>
              </a:rPr>
              <a:t>الاول : يعني الامتثال لمعايير المجتمع وعاداته وتقاليده ويجعل الافراد يتمثلون السلوك الجماعي وتقاليد الجماعه .</a:t>
            </a:r>
          </a:p>
          <a:p>
            <a:pPr marL="114300" indent="0">
              <a:buNone/>
            </a:pPr>
            <a:r>
              <a:rPr lang="ar-SA" sz="2000" b="1" dirty="0" smtClean="0">
                <a:solidFill>
                  <a:schemeClr val="accent2">
                    <a:lumMod val="50000"/>
                  </a:schemeClr>
                </a:solidFill>
              </a:rPr>
              <a:t>الثاني : يعني اتباع الغايات والاهداف الصحيحة ويجعل الافراد يمارسون الكرم والولاء والامان بصرف النظر عن عادات المجتمع لانها خيره في ذاتها </a:t>
            </a:r>
          </a:p>
          <a:p>
            <a:pPr marL="114300" indent="0">
              <a:buNone/>
            </a:pPr>
            <a:endParaRPr lang="ar-SA" sz="2000" b="1" dirty="0">
              <a:solidFill>
                <a:schemeClr val="accent2">
                  <a:lumMod val="50000"/>
                </a:schemeClr>
              </a:solidFill>
            </a:endParaRPr>
          </a:p>
          <a:p>
            <a:pPr marL="114300" indent="0">
              <a:buNone/>
            </a:pPr>
            <a:r>
              <a:rPr lang="ar-SA" sz="2000" b="1" dirty="0" smtClean="0">
                <a:solidFill>
                  <a:schemeClr val="accent2">
                    <a:lumMod val="50000"/>
                  </a:schemeClr>
                </a:solidFill>
              </a:rPr>
              <a:t>كيف يسير النمو الخلقي للطفل ؟</a:t>
            </a:r>
          </a:p>
          <a:p>
            <a:pPr marL="571500" indent="-457200">
              <a:buAutoNum type="arabicPeriod"/>
            </a:pPr>
            <a:r>
              <a:rPr lang="ar-SA" sz="2000" b="1" dirty="0" smtClean="0">
                <a:solidFill>
                  <a:schemeClr val="accent2">
                    <a:lumMod val="50000"/>
                  </a:schemeClr>
                </a:solidFill>
              </a:rPr>
              <a:t>رغبه في تحقيق اللذه والسعاده </a:t>
            </a:r>
          </a:p>
          <a:p>
            <a:pPr marL="571500" indent="-457200">
              <a:buAutoNum type="arabicPeriod"/>
            </a:pPr>
            <a:r>
              <a:rPr lang="ar-SA" sz="2000" b="1" dirty="0" smtClean="0">
                <a:solidFill>
                  <a:schemeClr val="accent2">
                    <a:lumMod val="50000"/>
                  </a:schemeClr>
                </a:solidFill>
              </a:rPr>
              <a:t>التقيد بالمبادئ الخلقيه والاجتماعيه السائده في المجتمع الذي يعيش فيه الطفل</a:t>
            </a:r>
          </a:p>
          <a:p>
            <a:pPr marL="114300" indent="0">
              <a:buNone/>
            </a:pPr>
            <a:endParaRPr lang="ar-SA" sz="2000" b="1" dirty="0" smtClean="0">
              <a:solidFill>
                <a:schemeClr val="accent2">
                  <a:lumMod val="50000"/>
                </a:schemeClr>
              </a:solidFill>
            </a:endParaRPr>
          </a:p>
          <a:p>
            <a:pPr marL="114300" indent="0">
              <a:buNone/>
            </a:pPr>
            <a:r>
              <a:rPr lang="ar-SA" sz="2000" b="1" dirty="0" smtClean="0">
                <a:solidFill>
                  <a:schemeClr val="accent2">
                    <a:lumMod val="50000"/>
                  </a:schemeClr>
                </a:solidFill>
              </a:rPr>
              <a:t>ضمير الطفل : </a:t>
            </a:r>
          </a:p>
          <a:p>
            <a:pPr marL="114300" indent="0">
              <a:buNone/>
            </a:pPr>
            <a:r>
              <a:rPr lang="ar-SA" sz="2000" b="1" dirty="0" smtClean="0">
                <a:solidFill>
                  <a:schemeClr val="accent2">
                    <a:lumMod val="50000"/>
                  </a:schemeClr>
                </a:solidFill>
              </a:rPr>
              <a:t>هو عباره عن قوى ذاتيه داخليه تكونت من امتصاص قيم الاباء واصبحت هي معايير ذلك الصغير نفسه.</a:t>
            </a:r>
          </a:p>
        </p:txBody>
      </p:sp>
    </p:spTree>
    <p:extLst>
      <p:ext uri="{BB962C8B-B14F-4D97-AF65-F5344CB8AC3E}">
        <p14:creationId xmlns:p14="http://schemas.microsoft.com/office/powerpoint/2010/main" val="2382541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7620000" cy="5715000"/>
          </a:xfrm>
        </p:spPr>
        <p:txBody>
          <a:bodyPr>
            <a:normAutofit/>
          </a:bodyPr>
          <a:lstStyle/>
          <a:p>
            <a:pPr marL="114300" indent="0">
              <a:buNone/>
            </a:pPr>
            <a:r>
              <a:rPr lang="ar-SA" sz="2800" b="1" dirty="0" smtClean="0">
                <a:solidFill>
                  <a:schemeClr val="accent2">
                    <a:lumMod val="50000"/>
                  </a:schemeClr>
                </a:solidFill>
              </a:rPr>
              <a:t> قد تختلف النظريات التي تفسر  كيف (يمتص) الطفل القيم والمعايير السلوكيه اثناء عمليه التنشئه الاجتماعيه وان كان هناك اتفاق على ان للثواب والعقاب وميكانزمات التوحد في المحاكاه دورها في تحقيق ذلك فالطفل يشعر بالتوتر والقلق اذا لم يطبق الاحكام والقواعد الاجتماعيه على سلوكه الخاص نتيجه لما يرتبط به ذلك من عقاب كما انه عن طريق التوحد يرغب في ان يكون سلوكه كالنموذج الذي يتوحد معه فاذا نجح الطفل في ذلك يستطيع ان يوجه سلوكه ذاتيا بدلا من انتظار الاوامر والنواهي الصادره من السلطه الخارجيه.</a:t>
            </a:r>
          </a:p>
          <a:p>
            <a:pPr marL="114300" indent="0">
              <a:buNone/>
            </a:pPr>
            <a:endParaRPr lang="ar-SA" sz="2800" b="1" dirty="0" smtClean="0">
              <a:solidFill>
                <a:schemeClr val="accent2">
                  <a:lumMod val="50000"/>
                </a:schemeClr>
              </a:solidFill>
            </a:endParaRPr>
          </a:p>
        </p:txBody>
      </p:sp>
    </p:spTree>
    <p:extLst>
      <p:ext uri="{BB962C8B-B14F-4D97-AF65-F5344CB8AC3E}">
        <p14:creationId xmlns:p14="http://schemas.microsoft.com/office/powerpoint/2010/main" val="4005103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4400" b="1" i="1" u="sng" dirty="0">
                <a:solidFill>
                  <a:schemeClr val="accent1">
                    <a:lumMod val="50000"/>
                  </a:schemeClr>
                </a:solidFill>
                <a:effectLst>
                  <a:outerShdw blurRad="38100" dist="38100" dir="2700000" algn="tl">
                    <a:srgbClr val="000000">
                      <a:alpha val="43137"/>
                    </a:srgbClr>
                  </a:outerShdw>
                </a:effectLst>
              </a:rPr>
              <a:t>مراحل نمو الحكم الخلقي:-</a:t>
            </a:r>
            <a:endParaRPr lang="ar-SA" dirty="0"/>
          </a:p>
        </p:txBody>
      </p:sp>
      <p:sp>
        <p:nvSpPr>
          <p:cNvPr id="3" name="عنصر نائب للمحتوى 2"/>
          <p:cNvSpPr>
            <a:spLocks noGrp="1"/>
          </p:cNvSpPr>
          <p:nvPr>
            <p:ph idx="1"/>
          </p:nvPr>
        </p:nvSpPr>
        <p:spPr/>
        <p:txBody>
          <a:bodyPr/>
          <a:lstStyle/>
          <a:p>
            <a:endParaRPr lang="ar-SA" b="1" dirty="0">
              <a:solidFill>
                <a:schemeClr val="accent2">
                  <a:lumMod val="50000"/>
                </a:schemeClr>
              </a:solidFill>
            </a:endParaRPr>
          </a:p>
          <a:p>
            <a:pPr marL="114300" indent="0" algn="just">
              <a:buNone/>
            </a:pPr>
            <a:r>
              <a:rPr lang="ar-SA" b="1" dirty="0">
                <a:solidFill>
                  <a:schemeClr val="accent2">
                    <a:lumMod val="50000"/>
                  </a:schemeClr>
                </a:solidFill>
              </a:rPr>
              <a:t>    من المفيد قبل تناول مقومات التربيه الخلقيه ودور الاسره في تنشئة الطفل على الخلق القويم الاشاره الى مراحل نمو الحكم الخلقي .</a:t>
            </a:r>
          </a:p>
          <a:p>
            <a:pPr marL="114300" indent="0" algn="just">
              <a:buNone/>
            </a:pPr>
            <a:r>
              <a:rPr lang="ar-SA" b="1" dirty="0" smtClean="0">
                <a:solidFill>
                  <a:schemeClr val="accent2">
                    <a:lumMod val="50000"/>
                  </a:schemeClr>
                </a:solidFill>
              </a:rPr>
              <a:t>  اول </a:t>
            </a:r>
            <a:r>
              <a:rPr lang="ar-SA" b="1" dirty="0">
                <a:solidFill>
                  <a:schemeClr val="accent2">
                    <a:lumMod val="50000"/>
                  </a:schemeClr>
                </a:solidFill>
              </a:rPr>
              <a:t>من قام بدراسه الاحكام الخلقيه لدى الاطفال هو ب</a:t>
            </a:r>
            <a:r>
              <a:rPr lang="ar-SA" dirty="0">
                <a:solidFill>
                  <a:schemeClr val="accent2">
                    <a:lumMod val="50000"/>
                  </a:schemeClr>
                </a:solidFill>
              </a:rPr>
              <a:t>ياجيه</a:t>
            </a:r>
            <a:r>
              <a:rPr lang="ar-SA" b="1" dirty="0">
                <a:solidFill>
                  <a:schemeClr val="accent2">
                    <a:lumMod val="50000"/>
                  </a:schemeClr>
                </a:solidFill>
              </a:rPr>
              <a:t> حيث كان يسرد قصصا خياليه على الاطفال من اعمار مختلفه ويطلب منهم ان يصدروا احكاما اخلاقيه على تصرفات الاشخاص الوهميين في قصصه  حيث كانت احدى هذه القصص عن طفللا كسر كوبا وهو يحاول سرقه بعض المربى من خزانه المطبخ في غياب والدته بينما كسر طفل اخر دون ان يقصد اربعه اكواب كانت على صينيه وقد حملها ليساعد والدته في تحضير الشاي ولم يكن يفعل شيئا خاطئا وكان السؤال الذي وجهه بياجيه الى الاطفال من من الطفلين اكثر شقاوه ويستحق عقابا اكبر؟</a:t>
            </a:r>
          </a:p>
          <a:p>
            <a:endParaRPr lang="ar-SA" dirty="0"/>
          </a:p>
        </p:txBody>
      </p:sp>
    </p:spTree>
    <p:extLst>
      <p:ext uri="{BB962C8B-B14F-4D97-AF65-F5344CB8AC3E}">
        <p14:creationId xmlns:p14="http://schemas.microsoft.com/office/powerpoint/2010/main" val="3744398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66800"/>
            <a:ext cx="7620000" cy="5334000"/>
          </a:xfrm>
        </p:spPr>
        <p:txBody>
          <a:bodyPr/>
          <a:lstStyle/>
          <a:p>
            <a:pPr marL="114300" indent="0">
              <a:buNone/>
            </a:pPr>
            <a:r>
              <a:rPr lang="ar-SA" b="1" dirty="0">
                <a:solidFill>
                  <a:schemeClr val="accent2">
                    <a:lumMod val="50000"/>
                  </a:schemeClr>
                </a:solidFill>
              </a:rPr>
              <a:t> كان بياجيه يحكي للاطفال حكايات كثيره مماثله وفي كل مره يزيد من قيمه الضرر الحاصل ويغير من نوايا ابطال قصصه.</a:t>
            </a:r>
          </a:p>
          <a:p>
            <a:pPr marL="114300" indent="0">
              <a:buNone/>
            </a:pPr>
            <a:endParaRPr lang="ar-SA" b="1" dirty="0">
              <a:solidFill>
                <a:schemeClr val="accent2">
                  <a:lumMod val="50000"/>
                </a:schemeClr>
              </a:solidFill>
            </a:endParaRPr>
          </a:p>
          <a:p>
            <a:pPr marL="114300" indent="0">
              <a:buNone/>
            </a:pPr>
            <a:r>
              <a:rPr lang="ar-SA" b="1" dirty="0">
                <a:solidFill>
                  <a:schemeClr val="accent2">
                    <a:lumMod val="50000"/>
                  </a:schemeClr>
                </a:solidFill>
              </a:rPr>
              <a:t>وقد وجد ان اطفال ما قبل المدرسه يلقون اللوم على الفاعل (الشخصيه ) بقدر ما كان يسببه من ضرر بغض النظر عن نواياه فالذي كسر اربعه اكواب بالرغم من انه اراد مساعدة والديه يستحق العقاب اكثر من الطفل الذي  كسر كوبا واحدا حتى ولو انه خالف اوامر والدته وصعد الى الخزانه لاحضار برطمان المربى وعرض نفسه للخطر في غيابها .</a:t>
            </a:r>
          </a:p>
          <a:p>
            <a:pPr marL="114300" indent="0">
              <a:buNone/>
            </a:pPr>
            <a:endParaRPr lang="ar-SA" b="1" dirty="0">
              <a:solidFill>
                <a:schemeClr val="accent2">
                  <a:lumMod val="50000"/>
                </a:schemeClr>
              </a:solidFill>
            </a:endParaRPr>
          </a:p>
          <a:p>
            <a:pPr marL="114300" indent="0">
              <a:buNone/>
            </a:pPr>
            <a:r>
              <a:rPr lang="ar-SA" b="1" dirty="0">
                <a:solidFill>
                  <a:schemeClr val="accent2">
                    <a:lumMod val="50000"/>
                  </a:schemeClr>
                </a:solidFill>
              </a:rPr>
              <a:t>في حين ان الاطفال الاكبر سنا ياخذون الدوافع والنوايا بعين الاعتبار عند اصدار الاحكام . فالشخص الذي يأتي عملا بحسن نيه لا يستحق الكثير من اللوم من ناحيه اخلاقيه حتى ولو تسبب في الكثير من الضرر .</a:t>
            </a:r>
          </a:p>
          <a:p>
            <a:pPr marL="114300" indent="0">
              <a:buNone/>
            </a:pPr>
            <a:endParaRPr lang="ar-SA" b="1" dirty="0">
              <a:solidFill>
                <a:schemeClr val="accent2">
                  <a:lumMod val="50000"/>
                </a:schemeClr>
              </a:solidFill>
            </a:endParaRPr>
          </a:p>
          <a:p>
            <a:endParaRPr lang="ar-SA" dirty="0"/>
          </a:p>
        </p:txBody>
      </p:sp>
    </p:spTree>
    <p:extLst>
      <p:ext uri="{BB962C8B-B14F-4D97-AF65-F5344CB8AC3E}">
        <p14:creationId xmlns:p14="http://schemas.microsoft.com/office/powerpoint/2010/main" val="1910101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2000"/>
            <a:ext cx="7620000" cy="5638800"/>
          </a:xfrm>
        </p:spPr>
        <p:txBody>
          <a:bodyPr>
            <a:normAutofit/>
          </a:bodyPr>
          <a:lstStyle/>
          <a:p>
            <a:pPr marL="114300" indent="0">
              <a:buNone/>
            </a:pPr>
            <a:r>
              <a:rPr lang="ar-SA" dirty="0"/>
              <a:t> </a:t>
            </a:r>
            <a:r>
              <a:rPr lang="ar-SA" b="1" dirty="0">
                <a:solidFill>
                  <a:schemeClr val="accent2">
                    <a:lumMod val="50000"/>
                  </a:schemeClr>
                </a:solidFill>
              </a:rPr>
              <a:t>وقد قام عالم النفس الامريكي كولبرج بدراسات مماثله على الاطفال معتمدا على اسلوب القصص وتوصل الى نتائج قريبه الى ما توصل اليه بياجيه من قبل .</a:t>
            </a:r>
          </a:p>
          <a:p>
            <a:pPr marL="114300" indent="0">
              <a:buNone/>
            </a:pPr>
            <a:r>
              <a:rPr lang="ar-SA" b="1" dirty="0">
                <a:solidFill>
                  <a:schemeClr val="accent2">
                    <a:lumMod val="50000"/>
                  </a:schemeClr>
                </a:solidFill>
              </a:rPr>
              <a:t>ولكن دراسات كولبرج شملت اشخاصا في سن الطفوله والرشد في محاوله للتوصل الى امكانيه تحديد مراحل عامه لنمو الحكم الاخلاقي وبعد تحليل الاجابات بالنسبه للعديد من القصص التي تحوي مشكله اخلاقيه .</a:t>
            </a:r>
          </a:p>
          <a:p>
            <a:pPr marL="114300" indent="0">
              <a:buNone/>
            </a:pPr>
            <a:r>
              <a:rPr lang="ar-SA" b="1" dirty="0">
                <a:solidFill>
                  <a:schemeClr val="accent2">
                    <a:lumMod val="50000"/>
                  </a:schemeClr>
                </a:solidFill>
              </a:rPr>
              <a:t>توصل كولبرج الى انه توجد ست مراحل في نمو الحكم الاخلاقي يمكن ضمها في مستويات ثلاثه :-</a:t>
            </a:r>
            <a:endParaRPr lang="ar-SA" dirty="0"/>
          </a:p>
          <a:p>
            <a:pPr marL="114300" indent="0">
              <a:buNone/>
            </a:pPr>
            <a:r>
              <a:rPr lang="ar-SA" sz="2000" b="1" u="sng" dirty="0">
                <a:solidFill>
                  <a:srgbClr val="002060"/>
                </a:solidFill>
              </a:rPr>
              <a:t>في المستوى الاول </a:t>
            </a:r>
            <a:r>
              <a:rPr lang="ar-SA" b="1" dirty="0">
                <a:solidFill>
                  <a:srgbClr val="002060"/>
                </a:solidFill>
              </a:rPr>
              <a:t>: </a:t>
            </a:r>
          </a:p>
          <a:p>
            <a:pPr marL="114300" indent="0">
              <a:buNone/>
            </a:pPr>
            <a:r>
              <a:rPr lang="ar-SA" b="1" dirty="0">
                <a:solidFill>
                  <a:schemeClr val="accent2">
                    <a:lumMod val="50000"/>
                  </a:schemeClr>
                </a:solidFill>
              </a:rPr>
              <a:t>يكون حكم الطفل على الاعمال والسلوكيات في ضوء ماينتج عنها من ثواب او عقاب( حتى سن العاشره تقريبا ) </a:t>
            </a:r>
          </a:p>
          <a:p>
            <a:pPr marL="114300" indent="0">
              <a:buNone/>
            </a:pPr>
            <a:r>
              <a:rPr lang="ar-SA" b="1" u="sng" dirty="0">
                <a:solidFill>
                  <a:srgbClr val="002060"/>
                </a:solidFill>
              </a:rPr>
              <a:t>اما المستوى الثاني :</a:t>
            </a:r>
          </a:p>
          <a:p>
            <a:pPr marL="114300" indent="0">
              <a:buNone/>
            </a:pPr>
            <a:r>
              <a:rPr lang="ar-SA" b="1" dirty="0">
                <a:solidFill>
                  <a:schemeClr val="accent2">
                    <a:lumMod val="50000"/>
                  </a:schemeClr>
                </a:solidFill>
              </a:rPr>
              <a:t>يبدأ في سن العاشره ولكن اوضح في احكام الاطفال في سن الثالثه عشره فان الفتى او الفتاه تلتزم بقواعد السلوك الاخلاقي لتجنب ادانه الاخرين للسلوك او الشعور بالذنب لعدم اداء الواجب</a:t>
            </a:r>
          </a:p>
          <a:p>
            <a:pPr marL="114300" indent="0">
              <a:buNone/>
            </a:pPr>
            <a:endParaRPr lang="ar-SA" dirty="0"/>
          </a:p>
        </p:txBody>
      </p:sp>
    </p:spTree>
    <p:extLst>
      <p:ext uri="{BB962C8B-B14F-4D97-AF65-F5344CB8AC3E}">
        <p14:creationId xmlns:p14="http://schemas.microsoft.com/office/powerpoint/2010/main" val="233287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57200"/>
            <a:ext cx="7620000" cy="5943600"/>
          </a:xfrm>
        </p:spPr>
        <p:txBody>
          <a:bodyPr/>
          <a:lstStyle/>
          <a:p>
            <a:pPr marL="114300" indent="0">
              <a:buNone/>
            </a:pPr>
            <a:r>
              <a:rPr lang="ar-SA" b="1" u="sng" dirty="0">
                <a:solidFill>
                  <a:srgbClr val="002060"/>
                </a:solidFill>
              </a:rPr>
              <a:t>اما المستوى الثالث :</a:t>
            </a:r>
          </a:p>
          <a:p>
            <a:pPr marL="114300" indent="0">
              <a:buNone/>
            </a:pPr>
            <a:r>
              <a:rPr lang="ar-SA" b="1" dirty="0">
                <a:solidFill>
                  <a:schemeClr val="accent2">
                    <a:lumMod val="50000"/>
                  </a:schemeClr>
                </a:solidFill>
              </a:rPr>
              <a:t>الاعلى من النظام الاخلاقي فانه يتطلب مستوى رفيعا من الالتزام الخلقي الذي يضعه الفرد لنفسه ولا يحيد عنه ابدا مهما كانت النتائج مع تمسك قوي بالمبادئ الاخلاقيه العاليه القائمه على العدل والكرامه والمساواه </a:t>
            </a:r>
          </a:p>
          <a:p>
            <a:pPr marL="114300" indent="0">
              <a:buNone/>
            </a:pPr>
            <a:r>
              <a:rPr lang="ar-SA" b="1" dirty="0">
                <a:solidFill>
                  <a:schemeClr val="accent2">
                    <a:lumMod val="50000"/>
                  </a:schemeClr>
                </a:solidFill>
              </a:rPr>
              <a:t>وهذا المستوى لم يصل اليه سوى قله لا تتجاوز (10%) من الذين اختبرهم كولبرج ممن تجاوزوا سن السادسه عشره.</a:t>
            </a:r>
          </a:p>
          <a:p>
            <a:pPr marL="114300" indent="0">
              <a:buNone/>
            </a:pPr>
            <a:endParaRPr lang="ar-SA" b="1" dirty="0">
              <a:solidFill>
                <a:schemeClr val="accent2">
                  <a:lumMod val="50000"/>
                </a:schemeClr>
              </a:solidFill>
            </a:endParaRPr>
          </a:p>
          <a:p>
            <a:pPr marL="114300" indent="0">
              <a:buNone/>
            </a:pPr>
            <a:r>
              <a:rPr lang="ar-SA" b="1" dirty="0">
                <a:solidFill>
                  <a:schemeClr val="accent2">
                    <a:lumMod val="50000"/>
                  </a:schemeClr>
                </a:solidFill>
              </a:rPr>
              <a:t>بالرغم من ان الطفل بحاجه الى الكثير من الوقت والى العديد من الخبرات والنماذج الاخلاقيه الواقعيه والخياليه حتى يكون له سلما اخلاقيا الا ان بدايات تكوين الضمير تكون في الطفوله المبكره لهذا وجب على الوالدين وعلى كل من يتعامل مع الاطفال ان يكونوا قدوه في تصرفاتهم مع الاطفال وان يستخدموا اساليب التوجيه الايجابي مثل تقديم النماذج السلوكيه الايجابيه وتشجيع السلوك الذي يتوقعه منهم المجتمع وتحويل الاطفال الى انشطه اكثر قبولا وتوضيح الحدود التي ينبغي عدم تخطيها مع احترام قدرات الاطفال النمائيه .</a:t>
            </a:r>
          </a:p>
          <a:p>
            <a:pPr marL="114300" indent="0">
              <a:buNone/>
            </a:pPr>
            <a:endParaRPr lang="ar-SA" dirty="0"/>
          </a:p>
        </p:txBody>
      </p:sp>
    </p:spTree>
    <p:extLst>
      <p:ext uri="{BB962C8B-B14F-4D97-AF65-F5344CB8AC3E}">
        <p14:creationId xmlns:p14="http://schemas.microsoft.com/office/powerpoint/2010/main" val="1117153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125</TotalTime>
  <Words>2607</Words>
  <Application>Microsoft Office PowerPoint</Application>
  <PresentationFormat>On-screen Show (4:3)</PresentationFormat>
  <Paragraphs>135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تجاور</vt:lpstr>
      <vt:lpstr>الفصل الرابع  </vt:lpstr>
      <vt:lpstr>التربيه الخلقيه</vt:lpstr>
      <vt:lpstr>PowerPoint Presentation</vt:lpstr>
      <vt:lpstr>PowerPoint Presentation</vt:lpstr>
      <vt:lpstr>PowerPoint Presentation</vt:lpstr>
      <vt:lpstr>مراحل نمو الحكم الخلقي:-</vt:lpstr>
      <vt:lpstr>PowerPoint Presentation</vt:lpstr>
      <vt:lpstr>PowerPoint Presentation</vt:lpstr>
      <vt:lpstr>PowerPoint Presentation</vt:lpstr>
      <vt:lpstr>التربية الخلقية والدينية</vt:lpstr>
      <vt:lpstr>PowerPoint Presentation</vt:lpstr>
      <vt:lpstr>PowerPoint Presentation</vt:lpstr>
      <vt:lpstr> الطفل بين الفطرة والمكتسب من البيئه والقدوة</vt:lpstr>
      <vt:lpstr>PowerPoint Presentation</vt:lpstr>
      <vt:lpstr>PowerPoint Presentation</vt:lpstr>
      <vt:lpstr>الرفق في معاملة الأطفال  </vt:lpstr>
      <vt:lpstr>PowerPoint Presentation</vt:lpstr>
      <vt:lpstr>PowerPoint Presentation</vt:lpstr>
      <vt:lpstr>تأديب الطفل</vt:lpstr>
      <vt:lpstr>PowerPoint Presentation</vt:lpstr>
      <vt:lpstr>آدآب العلاقات الأسرية</vt:lpstr>
      <vt:lpstr>PowerPoint Presentation</vt:lpstr>
      <vt:lpstr>التربية الوجدانية للطفل</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الرابع</dc:title>
  <dc:creator>‏‏مستخدم Windows</dc:creator>
  <cp:lastModifiedBy>DELL</cp:lastModifiedBy>
  <cp:revision>13</cp:revision>
  <dcterms:created xsi:type="dcterms:W3CDTF">2020-06-28T17:58:31Z</dcterms:created>
  <dcterms:modified xsi:type="dcterms:W3CDTF">2021-02-22T17:22:46Z</dcterms:modified>
</cp:coreProperties>
</file>