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9" r:id="rId2"/>
    <p:sldId id="290" r:id="rId3"/>
    <p:sldId id="291" r:id="rId4"/>
    <p:sldId id="292" r:id="rId5"/>
    <p:sldId id="293" r:id="rId6"/>
    <p:sldId id="294" r:id="rId7"/>
    <p:sldId id="295" r:id="rId8"/>
    <p:sldId id="296" r:id="rId9"/>
    <p:sldId id="298" r:id="rId10"/>
    <p:sldId id="297" r:id="rId11"/>
    <p:sldId id="299" r:id="rId12"/>
    <p:sldId id="300" r:id="rId13"/>
    <p:sldId id="314" r:id="rId14"/>
    <p:sldId id="313" r:id="rId15"/>
    <p:sldId id="312" r:id="rId16"/>
    <p:sldId id="311" r:id="rId17"/>
    <p:sldId id="310" r:id="rId18"/>
    <p:sldId id="309" r:id="rId19"/>
    <p:sldId id="306" r:id="rId20"/>
    <p:sldId id="308" r:id="rId21"/>
    <p:sldId id="315" r:id="rId22"/>
    <p:sldId id="316" r:id="rId23"/>
    <p:sldId id="307" r:id="rId24"/>
    <p:sldId id="305" r:id="rId25"/>
    <p:sldId id="304" r:id="rId26"/>
    <p:sldId id="303" r:id="rId27"/>
    <p:sldId id="317" r:id="rId28"/>
    <p:sldId id="302" r:id="rId29"/>
    <p:sldId id="301" r:id="rId30"/>
    <p:sldId id="31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1258" y="22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192C4-10A1-4740-A9DF-CEF338C4075D}" type="datetimeFigureOut">
              <a:rPr lang="en-US" smtClean="0"/>
              <a:t>7/25/2024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A0AE1-8B9A-47B7-B279-F6545CE1B5E6}" type="slidenum">
              <a:rPr lang="en-US" smtClean="0"/>
              <a:t>‹#›</a:t>
            </a:fld>
            <a:endParaRPr lang="en-US"/>
          </a:p>
        </p:txBody>
      </p:sp>
    </p:spTree>
    <p:extLst>
      <p:ext uri="{BB962C8B-B14F-4D97-AF65-F5344CB8AC3E}">
        <p14:creationId xmlns:p14="http://schemas.microsoft.com/office/powerpoint/2010/main" val="42317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44220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1.gif"/><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5.gif"/><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jfi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40sJiDwDrc"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www.youtube.com/watch?v=Bqgye5xGqC4" TargetMode="External"/><Relationship Id="rId5" Type="http://schemas.openxmlformats.org/officeDocument/2006/relationships/hyperlink" Target="https://www.youtube.com/watch?v=RruP9c7pFfM" TargetMode="Externa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841678" y="2966422"/>
            <a:ext cx="39044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124744"/>
            <a:ext cx="5715000" cy="3962400"/>
          </a:xfrm>
          <a:prstGeom prst="rect">
            <a:avLst/>
          </a:prstGeom>
        </p:spPr>
      </p:pic>
    </p:spTree>
    <p:extLst>
      <p:ext uri="{BB962C8B-B14F-4D97-AF65-F5344CB8AC3E}">
        <p14:creationId xmlns:p14="http://schemas.microsoft.com/office/powerpoint/2010/main" val="3065229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7" y="914400"/>
            <a:ext cx="381531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838200"/>
            <a:ext cx="4191000" cy="396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76" y="3814415"/>
            <a:ext cx="5292124"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9" y="2971800"/>
            <a:ext cx="310319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68939" y="744889"/>
            <a:ext cx="9043905" cy="1477328"/>
          </a:xfrm>
          <a:prstGeom prst="rect">
            <a:avLst/>
          </a:prstGeom>
        </p:spPr>
        <p:txBody>
          <a:bodyPr wrap="square">
            <a:spAutoFit/>
          </a:bodyPr>
          <a:lstStyle/>
          <a:p>
            <a:pPr algn="just" rtl="1"/>
            <a:r>
              <a:rPr lang="ar-SA" b="1" dirty="0">
                <a:solidFill>
                  <a:srgbClr val="FF0000"/>
                </a:solidFill>
              </a:rPr>
              <a:t>نظرية عمل الدائرة:</a:t>
            </a:r>
          </a:p>
          <a:p>
            <a:pPr algn="just" rtl="1"/>
            <a:r>
              <a:rPr lang="ar-SA" dirty="0"/>
              <a:t>تكون الدائرة في حالة فصل إذا كان المفتاح ( مفتوحاً سواء في الليل أو النهار . أما إذا تم توصيل المفتاح ) فإن التيار يسري من الخط </a:t>
            </a:r>
            <a:r>
              <a:rPr lang="en-US" dirty="0"/>
              <a:t>L</a:t>
            </a:r>
            <a:r>
              <a:rPr lang="en-US" sz="1600" dirty="0"/>
              <a:t>1</a:t>
            </a:r>
            <a:r>
              <a:rPr lang="en-US" dirty="0"/>
              <a:t> </a:t>
            </a:r>
            <a:r>
              <a:rPr lang="ar-SA" dirty="0"/>
              <a:t>إلى الخلية الضوئية </a:t>
            </a:r>
            <a:r>
              <a:rPr lang="ar-SA" dirty="0" smtClean="0"/>
              <a:t>الموصلة بخط </a:t>
            </a:r>
            <a:r>
              <a:rPr lang="ar-SA" dirty="0"/>
              <a:t>التعادل </a:t>
            </a:r>
            <a:r>
              <a:rPr lang="en-US" dirty="0"/>
              <a:t>N.</a:t>
            </a:r>
          </a:p>
          <a:p>
            <a:pPr algn="just" rtl="1"/>
            <a:r>
              <a:rPr lang="ar-SA" dirty="0"/>
              <a:t>في هذه الحالة إذا كان وقت الليل وحل الظلام فإن الخلية الضوئية تقوم بتوصيل النقطة المفتوحة إلى المصباح </a:t>
            </a:r>
            <a:r>
              <a:rPr lang="en-US" dirty="0"/>
              <a:t>E</a:t>
            </a:r>
            <a:r>
              <a:rPr lang="en-US" sz="1600" dirty="0"/>
              <a:t>1</a:t>
            </a:r>
            <a:r>
              <a:rPr lang="en-US" dirty="0"/>
              <a:t> </a:t>
            </a:r>
            <a:r>
              <a:rPr lang="ar-SA" dirty="0"/>
              <a:t>الموصل بخط التعادل </a:t>
            </a:r>
            <a:r>
              <a:rPr lang="en-US" dirty="0"/>
              <a:t>N </a:t>
            </a:r>
            <a:r>
              <a:rPr lang="ar-SA" dirty="0"/>
              <a:t>عندها يضيء المصباح </a:t>
            </a:r>
            <a:r>
              <a:rPr lang="en-US" dirty="0"/>
              <a:t>E</a:t>
            </a:r>
            <a:r>
              <a:rPr lang="en-US" sz="1600" dirty="0"/>
              <a:t>1</a:t>
            </a:r>
            <a:r>
              <a:rPr lang="en-US" dirty="0"/>
              <a:t> </a:t>
            </a:r>
            <a:r>
              <a:rPr lang="ar-SA" dirty="0"/>
              <a:t>وإذا </a:t>
            </a:r>
            <a:r>
              <a:rPr lang="ar-SA" dirty="0" smtClean="0"/>
              <a:t>طلع النهار </a:t>
            </a:r>
            <a:r>
              <a:rPr lang="ar-SA" dirty="0"/>
              <a:t>قامت الخلية بقطع التيار عن المصباح </a:t>
            </a:r>
            <a:r>
              <a:rPr lang="en-US" dirty="0"/>
              <a:t>E</a:t>
            </a:r>
            <a:r>
              <a:rPr lang="en-US" sz="1600" dirty="0"/>
              <a:t>1</a:t>
            </a:r>
            <a:r>
              <a:rPr lang="en-US" dirty="0"/>
              <a:t> </a:t>
            </a:r>
            <a:r>
              <a:rPr lang="ar-SA" dirty="0"/>
              <a:t>فينطفئ .</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038496"/>
            <a:ext cx="5510893" cy="170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61110"/>
            <a:ext cx="5510893" cy="26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43312"/>
            <a:ext cx="3469332" cy="39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9" y="4114876"/>
            <a:ext cx="4071920" cy="2290455"/>
          </a:xfrm>
          <a:prstGeom prst="rect">
            <a:avLst/>
          </a:prstGeom>
        </p:spPr>
      </p:pic>
      <p:sp>
        <p:nvSpPr>
          <p:cNvPr id="3" name="مستطيل 2"/>
          <p:cNvSpPr/>
          <p:nvPr/>
        </p:nvSpPr>
        <p:spPr>
          <a:xfrm>
            <a:off x="3810000" y="702646"/>
            <a:ext cx="5279876" cy="1477328"/>
          </a:xfrm>
          <a:prstGeom prst="rect">
            <a:avLst/>
          </a:prstGeom>
        </p:spPr>
        <p:txBody>
          <a:bodyPr wrap="square">
            <a:spAutoFit/>
          </a:bodyPr>
          <a:lstStyle/>
          <a:p>
            <a:pPr algn="just" rtl="1"/>
            <a:r>
              <a:rPr lang="ar-SA" dirty="0"/>
              <a:t>ويسمى ايضا : ريليه لاتش </a:t>
            </a:r>
            <a:r>
              <a:rPr lang="en-US" dirty="0" smtClean="0"/>
              <a:t>Latching </a:t>
            </a:r>
            <a:r>
              <a:rPr lang="en-US" dirty="0"/>
              <a:t>Relay</a:t>
            </a:r>
          </a:p>
          <a:p>
            <a:pPr algn="just" rtl="1"/>
            <a:r>
              <a:rPr lang="ar-SA" dirty="0"/>
              <a:t>ويسمى ايضا : مرحل الخطوة </a:t>
            </a:r>
            <a:r>
              <a:rPr lang="en-US" dirty="0"/>
              <a:t>Step Relay</a:t>
            </a:r>
          </a:p>
          <a:p>
            <a:pPr algn="just" rtl="1"/>
            <a:r>
              <a:rPr lang="en-US" dirty="0"/>
              <a:t>Start -Stop Relay </a:t>
            </a:r>
            <a:r>
              <a:rPr lang="ar-SA" dirty="0"/>
              <a:t>ويسمى ايضا ريليه تشغيل - ايقاف</a:t>
            </a:r>
          </a:p>
          <a:p>
            <a:pPr algn="just" rtl="1"/>
            <a:r>
              <a:rPr lang="ar-SA" dirty="0"/>
              <a:t>ويسمى ايضا تليلبتير</a:t>
            </a:r>
          </a:p>
          <a:p>
            <a:pPr algn="just" rtl="1"/>
            <a:r>
              <a:rPr lang="ar-SA" dirty="0"/>
              <a:t>وهو عبارة عن ريليه يعمل بواسطة النبضة </a:t>
            </a:r>
            <a:r>
              <a:rPr lang="ar-SA" dirty="0" smtClean="0"/>
              <a:t>الكهربائية</a:t>
            </a:r>
            <a:endParaRPr lang="en-US" dirty="0"/>
          </a:p>
        </p:txBody>
      </p:sp>
      <p:sp>
        <p:nvSpPr>
          <p:cNvPr id="4" name="مستطيل 3"/>
          <p:cNvSpPr/>
          <p:nvPr/>
        </p:nvSpPr>
        <p:spPr>
          <a:xfrm>
            <a:off x="1371600" y="2391378"/>
            <a:ext cx="7772400" cy="1200329"/>
          </a:xfrm>
          <a:prstGeom prst="rect">
            <a:avLst/>
          </a:prstGeom>
        </p:spPr>
        <p:txBody>
          <a:bodyPr wrap="square">
            <a:spAutoFit/>
          </a:bodyPr>
          <a:lstStyle/>
          <a:p>
            <a:pPr algn="just" rtl="1"/>
            <a:r>
              <a:rPr lang="ar-SA" b="1" dirty="0">
                <a:solidFill>
                  <a:srgbClr val="FF0000"/>
                </a:solidFill>
              </a:rPr>
              <a:t>اجزاء الريليه النبضي</a:t>
            </a:r>
          </a:p>
          <a:p>
            <a:pPr marL="285750" indent="-285750" algn="just" rtl="1">
              <a:buFont typeface="Wingdings" pitchFamily="2" charset="2"/>
              <a:buChar char="§"/>
            </a:pPr>
            <a:r>
              <a:rPr lang="ar-SA" dirty="0"/>
              <a:t>ملف تشغيل </a:t>
            </a:r>
            <a:r>
              <a:rPr lang="en-US" dirty="0" smtClean="0"/>
              <a:t>(Coil</a:t>
            </a:r>
            <a:r>
              <a:rPr lang="en-US" dirty="0"/>
              <a:t>) </a:t>
            </a:r>
            <a:r>
              <a:rPr lang="ar-SA" dirty="0" smtClean="0"/>
              <a:t>يعمل </a:t>
            </a:r>
            <a:r>
              <a:rPr lang="ar-SA" dirty="0"/>
              <a:t>بجهود مختلفة </a:t>
            </a:r>
            <a:r>
              <a:rPr lang="en-US" dirty="0"/>
              <a:t>DC </a:t>
            </a:r>
            <a:r>
              <a:rPr lang="ar-SA" dirty="0"/>
              <a:t>و </a:t>
            </a:r>
            <a:r>
              <a:rPr lang="en-US" dirty="0"/>
              <a:t>AC</a:t>
            </a:r>
          </a:p>
          <a:p>
            <a:pPr marL="285750" indent="-285750" algn="just" rtl="1">
              <a:buFont typeface="Wingdings" pitchFamily="2" charset="2"/>
              <a:buChar char="§"/>
            </a:pPr>
            <a:r>
              <a:rPr lang="ar-SA" dirty="0"/>
              <a:t>مفاتيح التلامس </a:t>
            </a:r>
            <a:r>
              <a:rPr lang="en-US" dirty="0" smtClean="0"/>
              <a:t>(Contacts</a:t>
            </a:r>
            <a:r>
              <a:rPr lang="en-US" dirty="0"/>
              <a:t>) </a:t>
            </a:r>
            <a:r>
              <a:rPr lang="ar-SA" dirty="0" smtClean="0"/>
              <a:t>مفتوحة </a:t>
            </a:r>
            <a:r>
              <a:rPr lang="ar-SA" dirty="0"/>
              <a:t>طبيعيا </a:t>
            </a:r>
            <a:r>
              <a:rPr lang="en-US" dirty="0"/>
              <a:t>NO </a:t>
            </a:r>
            <a:r>
              <a:rPr lang="ar-SA" dirty="0"/>
              <a:t>او مغلقة طبيعيا </a:t>
            </a:r>
            <a:r>
              <a:rPr lang="en-US" dirty="0"/>
              <a:t>NC </a:t>
            </a:r>
            <a:r>
              <a:rPr lang="ar-SA" dirty="0"/>
              <a:t>بقدرة تحمل 16 امبير</a:t>
            </a:r>
          </a:p>
          <a:p>
            <a:pPr marL="285750" indent="-285750" algn="just" rtl="1">
              <a:buFont typeface="Wingdings" pitchFamily="2" charset="2"/>
              <a:buChar char="§"/>
            </a:pPr>
            <a:r>
              <a:rPr lang="ar-SA" dirty="0"/>
              <a:t>مفتاح تشغيل </a:t>
            </a:r>
            <a:r>
              <a:rPr lang="en-US" dirty="0" smtClean="0"/>
              <a:t>(Selector</a:t>
            </a:r>
            <a:r>
              <a:rPr lang="en-US" dirty="0"/>
              <a:t>) </a:t>
            </a:r>
            <a:r>
              <a:rPr lang="ar-SA" dirty="0" smtClean="0"/>
              <a:t>يتم </a:t>
            </a:r>
            <a:r>
              <a:rPr lang="ar-SA" dirty="0"/>
              <a:t>من خلاله اختيار وضع التشغيل يدوي </a:t>
            </a:r>
            <a:r>
              <a:rPr lang="en-US" dirty="0" smtClean="0"/>
              <a:t>(Manual</a:t>
            </a:r>
            <a:r>
              <a:rPr lang="en-US" dirty="0"/>
              <a:t>) </a:t>
            </a:r>
            <a:r>
              <a:rPr lang="ar-SA" dirty="0"/>
              <a:t>او آلي </a:t>
            </a:r>
            <a:r>
              <a:rPr lang="en-US" dirty="0" smtClean="0"/>
              <a:t>(Auto</a:t>
            </a:r>
            <a:r>
              <a:rPr lang="en-US" dirty="0"/>
              <a:t>)</a:t>
            </a:r>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99" y="4343400"/>
            <a:ext cx="4876800" cy="1813560"/>
          </a:xfrm>
          <a:prstGeom prst="rect">
            <a:avLst/>
          </a:prstGeom>
        </p:spPr>
      </p:pic>
      <p:sp>
        <p:nvSpPr>
          <p:cNvPr id="3" name="مستطيل 2"/>
          <p:cNvSpPr/>
          <p:nvPr/>
        </p:nvSpPr>
        <p:spPr>
          <a:xfrm>
            <a:off x="100986" y="707836"/>
            <a:ext cx="9052086" cy="1200329"/>
          </a:xfrm>
          <a:prstGeom prst="rect">
            <a:avLst/>
          </a:prstGeom>
        </p:spPr>
        <p:txBody>
          <a:bodyPr wrap="square">
            <a:spAutoFit/>
          </a:bodyPr>
          <a:lstStyle/>
          <a:p>
            <a:pPr algn="just" rtl="1"/>
            <a:r>
              <a:rPr lang="ar-SA" b="1" dirty="0">
                <a:solidFill>
                  <a:srgbClr val="FF0000"/>
                </a:solidFill>
              </a:rPr>
              <a:t>فكرة عمل الريليه النبضي</a:t>
            </a:r>
          </a:p>
          <a:p>
            <a:pPr algn="just" rtl="1"/>
            <a:r>
              <a:rPr lang="ar-SA" dirty="0"/>
              <a:t>عند ورود نبضة كهربية الى ملف التشغيل بواسطة مفتاح </a:t>
            </a:r>
            <a:r>
              <a:rPr lang="ar-SA" dirty="0" smtClean="0"/>
              <a:t>ضاغط </a:t>
            </a:r>
            <a:r>
              <a:rPr lang="en-US" dirty="0" smtClean="0"/>
              <a:t>(Push </a:t>
            </a:r>
            <a:r>
              <a:rPr lang="en-US" dirty="0"/>
              <a:t>button) </a:t>
            </a:r>
            <a:r>
              <a:rPr lang="ar-SA" dirty="0"/>
              <a:t>يبدل تلامساته فيفتح النقط المغلقة </a:t>
            </a:r>
            <a:r>
              <a:rPr lang="en-US" dirty="0"/>
              <a:t>NC </a:t>
            </a:r>
            <a:r>
              <a:rPr lang="ar-SA" dirty="0"/>
              <a:t>ويغلق النقط المفتوحة </a:t>
            </a:r>
            <a:r>
              <a:rPr lang="en-US" dirty="0"/>
              <a:t>NO </a:t>
            </a:r>
            <a:r>
              <a:rPr lang="ar-SA" dirty="0" smtClean="0"/>
              <a:t>ويحافظ</a:t>
            </a:r>
            <a:r>
              <a:rPr lang="en-US" dirty="0" smtClean="0"/>
              <a:t> </a:t>
            </a:r>
            <a:r>
              <a:rPr lang="ar-SA" dirty="0" smtClean="0"/>
              <a:t>على </a:t>
            </a:r>
            <a:r>
              <a:rPr lang="ar-SA" dirty="0"/>
              <a:t>وضعه الجديد فاذا وردت نبضة جديدة الى ملفه يبدل تلامساته وتعود النقط الى وضعها الأول</a:t>
            </a:r>
            <a:endParaRPr lang="en-US" dirty="0"/>
          </a:p>
        </p:txBody>
      </p:sp>
      <p:sp>
        <p:nvSpPr>
          <p:cNvPr id="4" name="مستطيل 3"/>
          <p:cNvSpPr/>
          <p:nvPr/>
        </p:nvSpPr>
        <p:spPr>
          <a:xfrm>
            <a:off x="-5987" y="1916601"/>
            <a:ext cx="9073787" cy="1477328"/>
          </a:xfrm>
          <a:prstGeom prst="rect">
            <a:avLst/>
          </a:prstGeom>
        </p:spPr>
        <p:txBody>
          <a:bodyPr wrap="square">
            <a:spAutoFit/>
          </a:bodyPr>
          <a:lstStyle/>
          <a:p>
            <a:pPr algn="just" rtl="1"/>
            <a:r>
              <a:rPr lang="ar-SA" b="1" dirty="0">
                <a:solidFill>
                  <a:srgbClr val="FF0000"/>
                </a:solidFill>
              </a:rPr>
              <a:t>خصائص الريلية النبضي</a:t>
            </a:r>
          </a:p>
          <a:p>
            <a:pPr algn="just" rtl="1"/>
            <a:r>
              <a:rPr lang="ar-SA" dirty="0"/>
              <a:t>يجمع الريليه النبضي بين خصائص الريلية العادية وبين خصائص التايمر فهو يعمل مثل الريليه العادية في تبديل </a:t>
            </a:r>
            <a:r>
              <a:rPr lang="ar-SA" dirty="0" smtClean="0"/>
              <a:t>التلامسا</a:t>
            </a:r>
            <a:r>
              <a:rPr lang="ar-SA" dirty="0"/>
              <a:t>ت</a:t>
            </a:r>
            <a:r>
              <a:rPr lang="ar-SA" dirty="0" smtClean="0"/>
              <a:t> </a:t>
            </a:r>
            <a:r>
              <a:rPr lang="ar-SA" dirty="0"/>
              <a:t>ولكنه يحافظ على وضعه الجديد ولا يعود الى وضعه الاساسي اذا انقطع </a:t>
            </a:r>
            <a:r>
              <a:rPr lang="ar-SA" dirty="0" smtClean="0"/>
              <a:t>الجهد الكهربائي </a:t>
            </a:r>
            <a:r>
              <a:rPr lang="ar-SA" dirty="0"/>
              <a:t>عن ملفه كما الحال في الريلية العادية ويعمل مثل التايمر وخاصة تايمر مكنة السلم فهو يبدل تلامساته في حال ورود نبضة الى ملفه لكنه يحافظ على وضعه الجديد ولا </a:t>
            </a:r>
            <a:r>
              <a:rPr lang="ar-SA" dirty="0" smtClean="0"/>
              <a:t>يبدا بعد </a:t>
            </a:r>
            <a:r>
              <a:rPr lang="ar-SA" dirty="0"/>
              <a:t>أي زمن كما الحال في تايمر مكنة السلم</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0" y="736454"/>
            <a:ext cx="9144000" cy="3139321"/>
          </a:xfrm>
          <a:prstGeom prst="rect">
            <a:avLst/>
          </a:prstGeom>
        </p:spPr>
        <p:txBody>
          <a:bodyPr wrap="square">
            <a:spAutoFit/>
          </a:bodyPr>
          <a:lstStyle/>
          <a:p>
            <a:pPr algn="just" rtl="1"/>
            <a:r>
              <a:rPr lang="ar-SA" b="1" dirty="0">
                <a:solidFill>
                  <a:srgbClr val="FF0000"/>
                </a:solidFill>
              </a:rPr>
              <a:t>انواع الريليه النبضي</a:t>
            </a:r>
          </a:p>
          <a:p>
            <a:pPr algn="just" rtl="1"/>
            <a:r>
              <a:rPr lang="ar-SA" dirty="0"/>
              <a:t>يقسم الريليه النبضي من حيث نوع نقاط التلامس:</a:t>
            </a:r>
          </a:p>
          <a:p>
            <a:pPr algn="just" rtl="1"/>
            <a:r>
              <a:rPr lang="ar-SA" dirty="0"/>
              <a:t>1 - ريليه نبضي قطب واحد نقطة مفتوحة </a:t>
            </a:r>
            <a:r>
              <a:rPr lang="en-US" dirty="0" smtClean="0"/>
              <a:t>(NO)</a:t>
            </a:r>
          </a:p>
          <a:p>
            <a:pPr algn="just" rtl="1"/>
            <a:r>
              <a:rPr lang="en-US" dirty="0" smtClean="0"/>
              <a:t>-2</a:t>
            </a:r>
            <a:r>
              <a:rPr lang="ar-SA" dirty="0" smtClean="0"/>
              <a:t>ريليه نبضي قطب واحد قلاب نقطة مفتوحة </a:t>
            </a:r>
            <a:r>
              <a:rPr lang="en-US" dirty="0" smtClean="0"/>
              <a:t>NO </a:t>
            </a:r>
            <a:r>
              <a:rPr lang="ar-SA" dirty="0" smtClean="0"/>
              <a:t>و نقطة مغلقة </a:t>
            </a:r>
            <a:r>
              <a:rPr lang="en-US" dirty="0" smtClean="0"/>
              <a:t>(NC) </a:t>
            </a:r>
            <a:r>
              <a:rPr lang="ar-SA" dirty="0" smtClean="0"/>
              <a:t>تعملان بالتناوب</a:t>
            </a:r>
          </a:p>
          <a:p>
            <a:pPr algn="just" rtl="1"/>
            <a:r>
              <a:rPr lang="ar-SA" dirty="0" smtClean="0"/>
              <a:t>3- </a:t>
            </a:r>
            <a:r>
              <a:rPr lang="ar-SA" dirty="0"/>
              <a:t>نوع ريليه نبضي قطبين نقطتين مفتوحتين </a:t>
            </a:r>
            <a:r>
              <a:rPr lang="en-US" dirty="0" smtClean="0"/>
              <a:t>NO)</a:t>
            </a:r>
            <a:r>
              <a:rPr lang="ar-SA" dirty="0" smtClean="0"/>
              <a:t>)</a:t>
            </a:r>
            <a:endParaRPr lang="en-US" dirty="0"/>
          </a:p>
          <a:p>
            <a:pPr algn="just" rtl="1"/>
            <a:r>
              <a:rPr lang="en-US" dirty="0" smtClean="0"/>
              <a:t>-4</a:t>
            </a:r>
            <a:r>
              <a:rPr lang="ar-SA" dirty="0" smtClean="0"/>
              <a:t>نوع </a:t>
            </a:r>
            <a:r>
              <a:rPr lang="ar-SA" dirty="0"/>
              <a:t>ريليه نبضي قطبين قلاب نقطتين قلاب كل نقطة تحتوي على نقطة مفتوحة </a:t>
            </a:r>
            <a:r>
              <a:rPr lang="en-US" dirty="0"/>
              <a:t>NO </a:t>
            </a:r>
            <a:r>
              <a:rPr lang="ar-SA" dirty="0"/>
              <a:t>ونقطة مغلقة </a:t>
            </a:r>
            <a:r>
              <a:rPr lang="en-US" dirty="0"/>
              <a:t>NC</a:t>
            </a:r>
          </a:p>
          <a:p>
            <a:pPr algn="just" rtl="1"/>
            <a:r>
              <a:rPr lang="ar-SA" b="1" dirty="0">
                <a:solidFill>
                  <a:srgbClr val="FF0000"/>
                </a:solidFill>
              </a:rPr>
              <a:t>استخدامات الريليه النبضي </a:t>
            </a:r>
            <a:endParaRPr lang="ar-SA" b="1" dirty="0" smtClean="0">
              <a:solidFill>
                <a:srgbClr val="FF0000"/>
              </a:solidFill>
            </a:endParaRPr>
          </a:p>
          <a:p>
            <a:pPr algn="just" rtl="1"/>
            <a:r>
              <a:rPr lang="ar-SA" b="1" dirty="0">
                <a:solidFill>
                  <a:srgbClr val="FF0000"/>
                </a:solidFill>
              </a:rPr>
              <a:t>1</a:t>
            </a:r>
            <a:r>
              <a:rPr lang="ar-SA" dirty="0" smtClean="0"/>
              <a:t>- </a:t>
            </a:r>
            <a:r>
              <a:rPr lang="ar-SA" dirty="0"/>
              <a:t>يستخدم الريليه النبضي في انارة الدرج السلم) بدل مكنة السلم اذا اردنا ان يبقى النور شغال بعد </a:t>
            </a:r>
            <a:r>
              <a:rPr lang="ar-SA" dirty="0" smtClean="0"/>
              <a:t>الضغط </a:t>
            </a:r>
            <a:r>
              <a:rPr lang="ar-SA" dirty="0"/>
              <a:t>على أحد </a:t>
            </a:r>
            <a:r>
              <a:rPr lang="ar-SA" dirty="0" smtClean="0"/>
              <a:t>مفاتيح الدرج </a:t>
            </a:r>
            <a:r>
              <a:rPr lang="ar-SA" dirty="0"/>
              <a:t>(السلم)</a:t>
            </a:r>
          </a:p>
          <a:p>
            <a:pPr algn="just" rtl="1"/>
            <a:r>
              <a:rPr lang="ar-SA" dirty="0">
                <a:solidFill>
                  <a:srgbClr val="FF0000"/>
                </a:solidFill>
              </a:rPr>
              <a:t>2</a:t>
            </a:r>
            <a:r>
              <a:rPr lang="ar-SA" dirty="0"/>
              <a:t>- يستخدم في انارة الممرات في الابنية الكبيرة مثل المشافي وغيرها التي تحتاج الى اكثر من مفتاح تشغيل بدل </a:t>
            </a:r>
            <a:r>
              <a:rPr lang="ar-SA" dirty="0" smtClean="0"/>
              <a:t>مفاتيح الدريكسيون </a:t>
            </a:r>
            <a:r>
              <a:rPr lang="ar-SA" dirty="0"/>
              <a:t>(الديفاتيري)</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8256" y="736453"/>
            <a:ext cx="9139906" cy="2585323"/>
          </a:xfrm>
          <a:prstGeom prst="rect">
            <a:avLst/>
          </a:prstGeom>
        </p:spPr>
        <p:txBody>
          <a:bodyPr wrap="square">
            <a:spAutoFit/>
          </a:bodyPr>
          <a:lstStyle/>
          <a:p>
            <a:pPr algn="just" rtl="1"/>
            <a:r>
              <a:rPr lang="ar-SA" dirty="0"/>
              <a:t>3- يستخدم في تشغيل واطفاء منزل او معمل بواسطة مفتاح </a:t>
            </a:r>
            <a:r>
              <a:rPr lang="ar-SA" dirty="0" smtClean="0"/>
              <a:t>ضاغط </a:t>
            </a:r>
            <a:r>
              <a:rPr lang="ar-SA" dirty="0"/>
              <a:t>ولابد من استخدام كونتاكتور معه</a:t>
            </a:r>
          </a:p>
          <a:p>
            <a:pPr algn="just" rtl="1"/>
            <a:r>
              <a:rPr lang="ar-SA" dirty="0"/>
              <a:t>4- يستخدم لتشغيل واطفاء محرك صغير جهد 220</a:t>
            </a:r>
            <a:r>
              <a:rPr lang="en-US" dirty="0"/>
              <a:t>V </a:t>
            </a:r>
            <a:r>
              <a:rPr lang="ar-SA" dirty="0"/>
              <a:t>بواسطة مفتاح </a:t>
            </a:r>
            <a:r>
              <a:rPr lang="ar-SA" dirty="0" smtClean="0"/>
              <a:t>ضاغط </a:t>
            </a:r>
            <a:r>
              <a:rPr lang="ar-SA" dirty="0"/>
              <a:t>واحد </a:t>
            </a:r>
            <a:r>
              <a:rPr lang="en-US" dirty="0" smtClean="0"/>
              <a:t>(Push </a:t>
            </a:r>
            <a:r>
              <a:rPr lang="en-US" dirty="0"/>
              <a:t>Button) </a:t>
            </a:r>
            <a:r>
              <a:rPr lang="ar-SA" dirty="0"/>
              <a:t>فاذا كان المحرك كبير جهد 220</a:t>
            </a:r>
            <a:r>
              <a:rPr lang="en-US" dirty="0"/>
              <a:t>V </a:t>
            </a:r>
            <a:r>
              <a:rPr lang="ar-SA" dirty="0"/>
              <a:t>او محرك جهد ثلاث فاز فلابد من استخدام كونتاكتور معه</a:t>
            </a:r>
          </a:p>
          <a:p>
            <a:pPr algn="just" rtl="1"/>
            <a:r>
              <a:rPr lang="ar-SA" dirty="0"/>
              <a:t>5- يستخدم في تبديل التشغيل والاطفاء بين محركين وذلك من خلال طريقتين </a:t>
            </a:r>
            <a:r>
              <a:rPr lang="ar-SA" dirty="0" smtClean="0"/>
              <a:t>:</a:t>
            </a:r>
            <a:endParaRPr lang="en-US" dirty="0" smtClean="0"/>
          </a:p>
          <a:p>
            <a:pPr algn="just" rtl="1"/>
            <a:endParaRPr lang="ar-SA" dirty="0"/>
          </a:p>
          <a:p>
            <a:pPr marL="285750" indent="-285750" algn="just" rtl="1">
              <a:buFont typeface="Arial" pitchFamily="34" charset="0"/>
              <a:buChar char="•"/>
            </a:pPr>
            <a:r>
              <a:rPr lang="ar-SA" dirty="0" smtClean="0"/>
              <a:t>يدوية </a:t>
            </a:r>
            <a:r>
              <a:rPr lang="en-US" dirty="0" smtClean="0"/>
              <a:t>(Manual</a:t>
            </a:r>
            <a:r>
              <a:rPr lang="en-US" dirty="0"/>
              <a:t>) </a:t>
            </a:r>
            <a:r>
              <a:rPr lang="ar-SA" dirty="0"/>
              <a:t>باستخدام ضاغط واحد كل </a:t>
            </a:r>
            <a:r>
              <a:rPr lang="ar-SA" dirty="0" smtClean="0"/>
              <a:t>ضغطة </a:t>
            </a:r>
            <a:r>
              <a:rPr lang="ar-SA" dirty="0"/>
              <a:t>يشتغل محرك 1 </a:t>
            </a:r>
            <a:r>
              <a:rPr lang="ar-SA" dirty="0" smtClean="0"/>
              <a:t>ويطفئ </a:t>
            </a:r>
            <a:r>
              <a:rPr lang="ar-SA" dirty="0"/>
              <a:t>محرك </a:t>
            </a:r>
            <a:r>
              <a:rPr lang="ar-SA" dirty="0" smtClean="0"/>
              <a:t>2</a:t>
            </a:r>
            <a:r>
              <a:rPr lang="en-US" dirty="0" smtClean="0"/>
              <a:t> </a:t>
            </a:r>
            <a:r>
              <a:rPr lang="ar-SA" dirty="0" smtClean="0"/>
              <a:t>ثم ضغطة </a:t>
            </a:r>
            <a:r>
              <a:rPr lang="ar-SA" dirty="0"/>
              <a:t>ثانية يشتغل محرك 2 ويطفئ محرك 1</a:t>
            </a:r>
          </a:p>
          <a:p>
            <a:pPr marL="285750" indent="-285750" algn="just" rtl="1">
              <a:buFont typeface="Arial" pitchFamily="34" charset="0"/>
              <a:buChar char="•"/>
            </a:pPr>
            <a:r>
              <a:rPr lang="ar-SA" dirty="0"/>
              <a:t>آلية </a:t>
            </a:r>
            <a:r>
              <a:rPr lang="en-US" dirty="0" smtClean="0"/>
              <a:t>Auto</a:t>
            </a:r>
            <a:r>
              <a:rPr lang="en-US" dirty="0"/>
              <a:t>) </a:t>
            </a:r>
            <a:r>
              <a:rPr lang="ar-SA" dirty="0"/>
              <a:t>بواسطة مفتاح عوامة ) </a:t>
            </a:r>
            <a:r>
              <a:rPr lang="en-US" dirty="0" smtClean="0"/>
              <a:t>(Float </a:t>
            </a:r>
            <a:r>
              <a:rPr lang="en-US" dirty="0"/>
              <a:t>Switch) </a:t>
            </a:r>
            <a:r>
              <a:rPr lang="ar-SA" dirty="0"/>
              <a:t>او مفتاح بريشر </a:t>
            </a:r>
            <a:r>
              <a:rPr lang="en-US" dirty="0" smtClean="0"/>
              <a:t>pressure Switch</a:t>
            </a:r>
            <a:r>
              <a:rPr lang="ar-SA" dirty="0" smtClean="0"/>
              <a:t>ولابد </a:t>
            </a:r>
            <a:r>
              <a:rPr lang="ar-SA" dirty="0"/>
              <a:t>من استخدام تايمر اون ديلي </a:t>
            </a:r>
            <a:r>
              <a:rPr lang="en-US" dirty="0" smtClean="0"/>
              <a:t>ON </a:t>
            </a:r>
            <a:r>
              <a:rPr lang="en-US" dirty="0"/>
              <a:t>Delay </a:t>
            </a:r>
            <a:r>
              <a:rPr lang="ar-SA" dirty="0" smtClean="0"/>
              <a:t>معه </a:t>
            </a:r>
            <a:r>
              <a:rPr lang="ar-SA" dirty="0"/>
              <a:t>و 2 كونتاكتور</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914400"/>
            <a:ext cx="1302985" cy="227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0105" y="3497268"/>
            <a:ext cx="2531894" cy="2172331"/>
          </a:xfrm>
          <a:prstGeom prst="rect">
            <a:avLst/>
          </a:prstGeom>
        </p:spPr>
      </p:pic>
      <p:sp>
        <p:nvSpPr>
          <p:cNvPr id="3" name="مستطيل 2"/>
          <p:cNvSpPr/>
          <p:nvPr/>
        </p:nvSpPr>
        <p:spPr>
          <a:xfrm>
            <a:off x="100986" y="1208314"/>
            <a:ext cx="6407118" cy="3970318"/>
          </a:xfrm>
          <a:prstGeom prst="rect">
            <a:avLst/>
          </a:prstGeom>
        </p:spPr>
        <p:txBody>
          <a:bodyPr wrap="square">
            <a:spAutoFit/>
          </a:bodyPr>
          <a:lstStyle/>
          <a:p>
            <a:r>
              <a:rPr lang="en-US" dirty="0"/>
              <a:t>Designed with protection in mind and with a host of exclusive features, the Acti9 ITL DIN rail impulse relays, which are fully consistent with the entire Acti9 range, give you total electrical control of circuits in industrial, residential and commercial buildings.</a:t>
            </a:r>
          </a:p>
          <a:p>
            <a:pPr marL="285750" indent="-285750">
              <a:buFont typeface="Arial" pitchFamily="34" charset="0"/>
              <a:buChar char="•"/>
            </a:pPr>
            <a:r>
              <a:rPr lang="en-US" dirty="0"/>
              <a:t>Class-2 insulation: providing enhanced protection for operators as well as unqualified personnel</a:t>
            </a:r>
          </a:p>
          <a:p>
            <a:pPr marL="285750" indent="-285750">
              <a:buFont typeface="Arial" pitchFamily="34" charset="0"/>
              <a:buChar char="•"/>
            </a:pPr>
            <a:r>
              <a:rPr lang="en-US" dirty="0"/>
              <a:t>Rating: 16, 32 A</a:t>
            </a:r>
          </a:p>
          <a:p>
            <a:pPr marL="285750" indent="-285750">
              <a:buFont typeface="Arial" pitchFamily="34" charset="0"/>
              <a:buChar char="•"/>
            </a:pPr>
            <a:r>
              <a:rPr lang="en-US" dirty="0"/>
              <a:t>1 to 4 poles: 1P, 2P, 3P or 4P</a:t>
            </a:r>
          </a:p>
          <a:p>
            <a:pPr marL="285750" indent="-285750">
              <a:buFont typeface="Arial" pitchFamily="34" charset="0"/>
              <a:buChar char="•"/>
            </a:pPr>
            <a:r>
              <a:rPr lang="en-US" dirty="0"/>
              <a:t>Easy wiring of multiple control points</a:t>
            </a:r>
          </a:p>
          <a:p>
            <a:pPr marL="285750" indent="-285750">
              <a:buFont typeface="Arial" pitchFamily="34" charset="0"/>
              <a:buChar char="•"/>
            </a:pPr>
            <a:r>
              <a:rPr lang="en-US" dirty="0"/>
              <a:t>Wide range of control voltage: 230, 130, 48, 24 V AC; 110, 24, 12 V DC</a:t>
            </a:r>
          </a:p>
          <a:p>
            <a:pPr marL="285750" indent="-285750">
              <a:buFont typeface="Arial" pitchFamily="34" charset="0"/>
              <a:buChar char="•"/>
            </a:pPr>
            <a:r>
              <a:rPr lang="en-US" dirty="0"/>
              <a:t>Lifetime - total number of switching operations (AC21): 200,000 for </a:t>
            </a:r>
            <a:r>
              <a:rPr lang="en-US" dirty="0" err="1"/>
              <a:t>iTL</a:t>
            </a:r>
            <a:r>
              <a:rPr lang="en-US" dirty="0"/>
              <a:t> 16 A; 50,000 for </a:t>
            </a:r>
            <a:r>
              <a:rPr lang="en-US" dirty="0" err="1"/>
              <a:t>iTL</a:t>
            </a:r>
            <a:r>
              <a:rPr lang="en-US" dirty="0"/>
              <a:t> 32 A</a:t>
            </a:r>
          </a:p>
        </p:txBody>
      </p:sp>
      <p:sp>
        <p:nvSpPr>
          <p:cNvPr id="4" name="مستطيل 3"/>
          <p:cNvSpPr/>
          <p:nvPr/>
        </p:nvSpPr>
        <p:spPr>
          <a:xfrm>
            <a:off x="150123" y="818823"/>
            <a:ext cx="2322624" cy="369332"/>
          </a:xfrm>
          <a:prstGeom prst="rect">
            <a:avLst/>
          </a:prstGeom>
        </p:spPr>
        <p:txBody>
          <a:bodyPr wrap="none">
            <a:spAutoFit/>
          </a:bodyPr>
          <a:lstStyle/>
          <a:p>
            <a:r>
              <a:rPr lang="en-US" b="1" dirty="0">
                <a:solidFill>
                  <a:srgbClr val="FF0000"/>
                </a:solidFill>
              </a:rPr>
              <a:t>DIN rail Impulse relays</a:t>
            </a:r>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2" y="3469970"/>
            <a:ext cx="3505200" cy="298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505201"/>
            <a:ext cx="3006465" cy="2776190"/>
          </a:xfrm>
          <a:prstGeom prst="rect">
            <a:avLst/>
          </a:prstGeom>
        </p:spPr>
      </p:pic>
      <p:sp>
        <p:nvSpPr>
          <p:cNvPr id="3" name="مستطيل 2"/>
          <p:cNvSpPr/>
          <p:nvPr/>
        </p:nvSpPr>
        <p:spPr>
          <a:xfrm>
            <a:off x="-5988" y="702646"/>
            <a:ext cx="9149987" cy="2031325"/>
          </a:xfrm>
          <a:prstGeom prst="rect">
            <a:avLst/>
          </a:prstGeom>
        </p:spPr>
        <p:txBody>
          <a:bodyPr wrap="square">
            <a:spAutoFit/>
          </a:bodyPr>
          <a:lstStyle/>
          <a:p>
            <a:pPr algn="just"/>
            <a:r>
              <a:rPr lang="en-US" dirty="0"/>
              <a:t>Fully compliant with standards: EN 60-669-1 &amp; EN 60-669-2-2</a:t>
            </a:r>
          </a:p>
          <a:p>
            <a:pPr algn="just"/>
            <a:r>
              <a:rPr lang="en-US" dirty="0"/>
              <a:t>Great choice of built-in or optional auxiliary functions including: state indication, </a:t>
            </a:r>
            <a:r>
              <a:rPr lang="en-US" dirty="0" err="1"/>
              <a:t>centralised</a:t>
            </a:r>
            <a:r>
              <a:rPr lang="en-US" dirty="0"/>
              <a:t> control, latched control, control for illuminated PB, step-by-step control and time delay.</a:t>
            </a:r>
          </a:p>
          <a:p>
            <a:pPr algn="just"/>
            <a:r>
              <a:rPr lang="en-US" b="1" u="sng" dirty="0">
                <a:solidFill>
                  <a:srgbClr val="FF0000"/>
                </a:solidFill>
              </a:rPr>
              <a:t>Applications</a:t>
            </a:r>
          </a:p>
          <a:p>
            <a:pPr marL="285750" indent="-285750" algn="just">
              <a:buFont typeface="Arial" pitchFamily="34" charset="0"/>
              <a:buChar char="•"/>
            </a:pPr>
            <a:r>
              <a:rPr lang="en-US" dirty="0"/>
              <a:t>Provides a complete control solution for electrical circuits in all industrial, commercial and residential buildings</a:t>
            </a:r>
          </a:p>
          <a:p>
            <a:pPr marL="285750" indent="-285750" algn="just">
              <a:buFont typeface="Arial" pitchFamily="34" charset="0"/>
              <a:buChar char="•"/>
            </a:pPr>
            <a:r>
              <a:rPr lang="en-US" dirty="0"/>
              <a:t>Lighting management via several easy wiring of multiple control points push buttons.</a:t>
            </a:r>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15" y="3185160"/>
            <a:ext cx="3371352" cy="152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15" y="4898215"/>
            <a:ext cx="3371352" cy="150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07" y="798112"/>
            <a:ext cx="5410200" cy="2344579"/>
          </a:xfrm>
          <a:prstGeom prst="rect">
            <a:avLst/>
          </a:prstGeom>
        </p:spPr>
      </p:pic>
      <p:pic>
        <p:nvPicPr>
          <p:cNvPr id="3" name="صورة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838200"/>
            <a:ext cx="2895599" cy="4693920"/>
          </a:xfrm>
          <a:prstGeom prst="rect">
            <a:avLst/>
          </a:prstGeom>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668771" y="1125974"/>
            <a:ext cx="3541450" cy="426500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Second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LECTURE6:</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12" name="صورة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295400"/>
            <a:ext cx="3962400" cy="2627048"/>
          </a:xfrm>
          <a:prstGeom prst="rect">
            <a:avLst/>
          </a:prstGeom>
        </p:spPr>
      </p:pic>
      <p:pic>
        <p:nvPicPr>
          <p:cNvPr id="13" name="صورة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1" y="3909632"/>
            <a:ext cx="3886200" cy="2414967"/>
          </a:xfrm>
          <a:prstGeom prst="rect">
            <a:avLst/>
          </a:prstGeom>
        </p:spPr>
      </p:pic>
    </p:spTree>
    <p:extLst>
      <p:ext uri="{BB962C8B-B14F-4D97-AF65-F5344CB8AC3E}">
        <p14:creationId xmlns:p14="http://schemas.microsoft.com/office/powerpoint/2010/main" val="4284195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26" y="914400"/>
            <a:ext cx="4530123" cy="339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38" y="736453"/>
            <a:ext cx="356897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530" y="778311"/>
            <a:ext cx="5574869" cy="173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02" y="4876800"/>
            <a:ext cx="3567493" cy="1290869"/>
          </a:xfrm>
          <a:prstGeom prst="rect">
            <a:avLst/>
          </a:prstGeom>
        </p:spPr>
      </p:pic>
      <p:sp>
        <p:nvSpPr>
          <p:cNvPr id="3" name="مستطيل 2"/>
          <p:cNvSpPr/>
          <p:nvPr/>
        </p:nvSpPr>
        <p:spPr>
          <a:xfrm>
            <a:off x="-10081" y="2362200"/>
            <a:ext cx="9149987" cy="2031325"/>
          </a:xfrm>
          <a:prstGeom prst="rect">
            <a:avLst/>
          </a:prstGeom>
        </p:spPr>
        <p:txBody>
          <a:bodyPr wrap="square">
            <a:spAutoFit/>
          </a:bodyPr>
          <a:lstStyle/>
          <a:p>
            <a:pPr algn="just" rtl="1"/>
            <a:r>
              <a:rPr lang="ar-SA" dirty="0"/>
              <a:t>نظرية عمل الدائرة :</a:t>
            </a:r>
          </a:p>
          <a:p>
            <a:pPr algn="just" rtl="1"/>
            <a:r>
              <a:rPr lang="ar-SA" dirty="0"/>
              <a:t>في هذه الدائرة يتم التحكم في تشغيل المصباح المتوهج </a:t>
            </a:r>
            <a:r>
              <a:rPr lang="en-US" dirty="0"/>
              <a:t>E</a:t>
            </a:r>
            <a:r>
              <a:rPr lang="en-US" sz="1600" dirty="0"/>
              <a:t>1</a:t>
            </a:r>
            <a:r>
              <a:rPr lang="en-US" dirty="0"/>
              <a:t> </a:t>
            </a:r>
            <a:r>
              <a:rPr lang="ar-SA" dirty="0"/>
              <a:t>عن طريق النقطة 1 والنقطة 2 واللتان يتم توصيلهما أو فصلهما عن طريق مفتاح صدمة التيار.</a:t>
            </a:r>
          </a:p>
          <a:p>
            <a:pPr algn="just" rtl="1"/>
            <a:r>
              <a:rPr lang="ar-SA" dirty="0"/>
              <a:t>مفتاح صدمة التيار يعمل عن طريق الضواغط </a:t>
            </a:r>
            <a:r>
              <a:rPr lang="en-US" dirty="0"/>
              <a:t>S1 </a:t>
            </a:r>
            <a:r>
              <a:rPr lang="ar-SA" dirty="0"/>
              <a:t>أو </a:t>
            </a:r>
            <a:r>
              <a:rPr lang="en-US" dirty="0"/>
              <a:t>S</a:t>
            </a:r>
            <a:r>
              <a:rPr lang="en-US" sz="1600" dirty="0"/>
              <a:t>2</a:t>
            </a:r>
            <a:r>
              <a:rPr lang="en-US" dirty="0"/>
              <a:t> </a:t>
            </a:r>
            <a:r>
              <a:rPr lang="ar-SA" dirty="0"/>
              <a:t>واللذان يتحكمان في إيصال التيار إلى ملف مفتاح الصدمة. هذا الملف يتولد فيه مجال مغناطيسي عند وصول التيار إليه. وبطريقة ميكانيكية داخل المفتاح يعمل المجال المغناطيسي على دفع نقاط التوصيل 1 و 2 على توصيل التيار إلى المصباح </a:t>
            </a:r>
            <a:r>
              <a:rPr lang="en-US" dirty="0"/>
              <a:t>E1 </a:t>
            </a:r>
            <a:r>
              <a:rPr lang="ar-SA" dirty="0"/>
              <a:t>المتوهج. وعند الضغط على الضواغط </a:t>
            </a:r>
            <a:r>
              <a:rPr lang="en-US" dirty="0"/>
              <a:t>S1 </a:t>
            </a:r>
            <a:r>
              <a:rPr lang="ar-SA" dirty="0"/>
              <a:t>أو </a:t>
            </a:r>
            <a:r>
              <a:rPr lang="en-US" dirty="0"/>
              <a:t>S2 </a:t>
            </a:r>
            <a:r>
              <a:rPr lang="ar-SA" dirty="0"/>
              <a:t>مرة أخرى يعمل المجال المغناطيسي على سحب نقاط التوصيل 1 و 2 ليتم فصل التيار عن </a:t>
            </a:r>
            <a:r>
              <a:rPr lang="ar-SA" dirty="0" smtClean="0"/>
              <a:t>المصباح المتوهج </a:t>
            </a:r>
            <a:r>
              <a:rPr lang="en-US" dirty="0"/>
              <a:t>E1 .</a:t>
            </a:r>
          </a:p>
        </p:txBody>
      </p:sp>
    </p:spTree>
    <p:extLst>
      <p:ext uri="{BB962C8B-B14F-4D97-AF65-F5344CB8AC3E}">
        <p14:creationId xmlns:p14="http://schemas.microsoft.com/office/powerpoint/2010/main" val="1004009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650" y="990601"/>
            <a:ext cx="426942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 y="990600"/>
            <a:ext cx="4347243"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009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60" y="739746"/>
            <a:ext cx="28575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60" y="3962400"/>
            <a:ext cx="3506740" cy="2442931"/>
          </a:xfrm>
          <a:prstGeom prst="rect">
            <a:avLst/>
          </a:prstGeom>
        </p:spPr>
      </p:pic>
      <p:sp>
        <p:nvSpPr>
          <p:cNvPr id="3" name="مستطيل 2"/>
          <p:cNvSpPr/>
          <p:nvPr/>
        </p:nvSpPr>
        <p:spPr>
          <a:xfrm>
            <a:off x="4567906" y="868285"/>
            <a:ext cx="4572000" cy="4247317"/>
          </a:xfrm>
          <a:prstGeom prst="rect">
            <a:avLst/>
          </a:prstGeom>
        </p:spPr>
        <p:txBody>
          <a:bodyPr>
            <a:spAutoFit/>
          </a:bodyPr>
          <a:lstStyle/>
          <a:p>
            <a:pPr algn="just" rtl="1"/>
            <a:r>
              <a:rPr lang="ar-SA" dirty="0"/>
              <a:t>شكل اللاتش ریلای </a:t>
            </a:r>
            <a:r>
              <a:rPr lang="en-US" dirty="0"/>
              <a:t>latch relay</a:t>
            </a:r>
          </a:p>
          <a:p>
            <a:pPr algn="just" rtl="1"/>
            <a:r>
              <a:rPr lang="ar-SA" dirty="0"/>
              <a:t>الفرق بين الريلاى العادي واللاتش ريلاى كما نعرف أن الريلاى </a:t>
            </a:r>
            <a:r>
              <a:rPr lang="ar-SA" dirty="0" smtClean="0"/>
              <a:t>العادي </a:t>
            </a:r>
            <a:r>
              <a:rPr lang="ar-SA" dirty="0"/>
              <a:t>هو عبارة عن كويل يغير وضع تلامساته عند </a:t>
            </a:r>
            <a:r>
              <a:rPr lang="ar-SA" dirty="0" smtClean="0"/>
              <a:t>وصول تيار </a:t>
            </a:r>
            <a:r>
              <a:rPr lang="ar-SA" dirty="0"/>
              <a:t>عليه وبمجرد ازالة التيار يعود كل </a:t>
            </a:r>
            <a:r>
              <a:rPr lang="ar-SA" dirty="0" smtClean="0"/>
              <a:t>شيء </a:t>
            </a:r>
            <a:r>
              <a:rPr lang="ar-SA" dirty="0"/>
              <a:t>الى وضعه الطبيعي.</a:t>
            </a:r>
          </a:p>
          <a:p>
            <a:pPr algn="just" rtl="1"/>
            <a:r>
              <a:rPr lang="ar-SA" dirty="0"/>
              <a:t>أما اللاتش ريلاى فهو ريلاى عندما يأخذ ملفه تيار كهربي يغير وضع </a:t>
            </a:r>
            <a:r>
              <a:rPr lang="ar-SA" dirty="0" smtClean="0"/>
              <a:t>تلامساته وعند </a:t>
            </a:r>
            <a:r>
              <a:rPr lang="ar-SA" dirty="0"/>
              <a:t>ازالة التيار عنه لا يعود الى وضعه الطبيعي الا اذا قمت أنت بذلك</a:t>
            </a:r>
            <a:r>
              <a:rPr lang="ar-SA" dirty="0" smtClean="0"/>
              <a:t>.</a:t>
            </a:r>
          </a:p>
          <a:p>
            <a:pPr algn="just" rtl="1"/>
            <a:endParaRPr lang="ar-SA" dirty="0"/>
          </a:p>
          <a:p>
            <a:pPr algn="just" rtl="1"/>
            <a:r>
              <a:rPr lang="ar-SA" dirty="0"/>
              <a:t>أنواع اللاتش ريلاى يوجد أنواع مختلفة من اللاتش أو ال </a:t>
            </a:r>
            <a:r>
              <a:rPr lang="en-US" dirty="0"/>
              <a:t>impulse relay </a:t>
            </a:r>
            <a:r>
              <a:rPr lang="ar-SA" dirty="0"/>
              <a:t>ریلای منها الميكانيكي الذي يوجد به زر بالواجهة الامامية ونقوم بعمل ريست له عن طريق هذا الزر ويوجد نوع آخر يتم اعادته لوضعه الطبيعي عن طريق اعطاء كهرباء مرة أخرى لنفس </a:t>
            </a:r>
            <a:r>
              <a:rPr lang="ar-SA" dirty="0" smtClean="0"/>
              <a:t>الكويل ويوجد </a:t>
            </a:r>
            <a:r>
              <a:rPr lang="ar-SA" dirty="0"/>
              <a:t>منه أيضا أنواع بها كويلين أحدهما للتشغيل والآخر للريسيت.</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8600" y="838200"/>
            <a:ext cx="8915400" cy="3693319"/>
          </a:xfrm>
          <a:prstGeom prst="rect">
            <a:avLst/>
          </a:prstGeom>
        </p:spPr>
        <p:txBody>
          <a:bodyPr wrap="square">
            <a:spAutoFit/>
          </a:bodyPr>
          <a:lstStyle/>
          <a:p>
            <a:pPr algn="just" rtl="1"/>
            <a:r>
              <a:rPr lang="ar-SA" dirty="0"/>
              <a:t>مبدأ العمل</a:t>
            </a:r>
          </a:p>
          <a:p>
            <a:pPr algn="just" rtl="1"/>
            <a:r>
              <a:rPr lang="ar-SA" dirty="0"/>
              <a:t>لدينا عدد اثنين ميكانيزم لهذا </a:t>
            </a:r>
            <a:r>
              <a:rPr lang="ar-SA" dirty="0" smtClean="0"/>
              <a:t>الريلاى</a:t>
            </a:r>
          </a:p>
          <a:p>
            <a:pPr algn="just" rtl="1"/>
            <a:endParaRPr lang="ar-SA" dirty="0"/>
          </a:p>
          <a:p>
            <a:pPr algn="just" rtl="1"/>
            <a:r>
              <a:rPr lang="ar-SA" b="1" dirty="0">
                <a:solidFill>
                  <a:srgbClr val="FF0000"/>
                </a:solidFill>
              </a:rPr>
              <a:t>أولا : ميكانيكي</a:t>
            </a:r>
          </a:p>
          <a:p>
            <a:pPr algn="just" rtl="1"/>
            <a:r>
              <a:rPr lang="ar-SA" dirty="0"/>
              <a:t>حيث عند تشغيله يتم تغيير نقط تلامساته ولا يعود بعد انقطاع التيار الكهربي عنه واذا أردنا اعادة تلامساته لوضعها الطبيعي أو بمعنى آخر عمل ريست له يتم ذلك</a:t>
            </a:r>
          </a:p>
          <a:p>
            <a:pPr algn="just" rtl="1"/>
            <a:r>
              <a:rPr lang="ar-SA" dirty="0"/>
              <a:t>يدويا عن طريق الزر في الواجهة الأمامية </a:t>
            </a:r>
            <a:r>
              <a:rPr lang="ar-SA" dirty="0" smtClean="0"/>
              <a:t>أي </a:t>
            </a:r>
            <a:r>
              <a:rPr lang="ar-SA" dirty="0"/>
              <a:t>يدويا أو ميكانيكيا</a:t>
            </a:r>
            <a:r>
              <a:rPr lang="ar-SA" dirty="0" smtClean="0"/>
              <a:t>. </a:t>
            </a:r>
          </a:p>
          <a:p>
            <a:pPr algn="just" rtl="1"/>
            <a:endParaRPr lang="ar-SA" dirty="0"/>
          </a:p>
          <a:p>
            <a:pPr algn="just" rtl="1"/>
            <a:r>
              <a:rPr lang="ar-SA" b="1" dirty="0">
                <a:solidFill>
                  <a:srgbClr val="FF0000"/>
                </a:solidFill>
              </a:rPr>
              <a:t>ثانيا: </a:t>
            </a:r>
            <a:r>
              <a:rPr lang="ar-SA" b="1" dirty="0" smtClean="0">
                <a:solidFill>
                  <a:srgbClr val="FF0000"/>
                </a:solidFill>
              </a:rPr>
              <a:t>كهربائي</a:t>
            </a:r>
            <a:endParaRPr lang="ar-SA" b="1" dirty="0">
              <a:solidFill>
                <a:srgbClr val="FF0000"/>
              </a:solidFill>
            </a:endParaRPr>
          </a:p>
          <a:p>
            <a:pPr algn="just" rtl="1"/>
            <a:r>
              <a:rPr lang="ar-SA" dirty="0"/>
              <a:t>كما نرى بالصورة لدينا مبدأ العمل</a:t>
            </a:r>
          </a:p>
          <a:p>
            <a:pPr algn="just" rtl="1"/>
            <a:r>
              <a:rPr lang="ar-SA" dirty="0"/>
              <a:t>في حالة كويل واحد عندما يكون هناك سيت </a:t>
            </a:r>
            <a:r>
              <a:rPr lang="en-US" dirty="0"/>
              <a:t>set </a:t>
            </a:r>
            <a:r>
              <a:rPr lang="ar-SA" dirty="0"/>
              <a:t>يعمل الحمل </a:t>
            </a:r>
            <a:r>
              <a:rPr lang="en-US" dirty="0"/>
              <a:t>A </a:t>
            </a:r>
            <a:r>
              <a:rPr lang="ar-SA" dirty="0"/>
              <a:t>وعندما يكون هناك ریست </a:t>
            </a:r>
            <a:r>
              <a:rPr lang="en-US" dirty="0"/>
              <a:t>reset </a:t>
            </a:r>
            <a:r>
              <a:rPr lang="ar-SA" dirty="0"/>
              <a:t>يعمل الحمل </a:t>
            </a:r>
            <a:r>
              <a:rPr lang="en-US" dirty="0"/>
              <a:t>B </a:t>
            </a:r>
            <a:r>
              <a:rPr lang="ar-SA" dirty="0"/>
              <a:t>ولكن يكون ذلك باستخدام نفس الكويل أي نفس الزر</a:t>
            </a:r>
          </a:p>
          <a:p>
            <a:pPr algn="just" rtl="1"/>
            <a:r>
              <a:rPr lang="ar-SA" dirty="0"/>
              <a:t>ويتم تحديد وضع النقاط عن طريق اتجاه التيار في الملف.</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40" y="1973906"/>
            <a:ext cx="82867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987" y="702824"/>
            <a:ext cx="9129335" cy="646331"/>
          </a:xfrm>
          <a:prstGeom prst="rect">
            <a:avLst/>
          </a:prstGeom>
        </p:spPr>
        <p:txBody>
          <a:bodyPr wrap="square">
            <a:spAutoFit/>
          </a:bodyPr>
          <a:lstStyle/>
          <a:p>
            <a:pPr algn="just" rtl="1"/>
            <a:r>
              <a:rPr lang="ar-SA" dirty="0"/>
              <a:t>وفي حالة وجود </a:t>
            </a:r>
            <a:r>
              <a:rPr lang="ar-SA" dirty="0" smtClean="0"/>
              <a:t>اثنين </a:t>
            </a:r>
            <a:r>
              <a:rPr lang="ar-SA" dirty="0"/>
              <a:t>كويل يكون أحدهما للست والاخر للريست أي يكون به </a:t>
            </a:r>
            <a:r>
              <a:rPr lang="ar-SA" dirty="0" smtClean="0"/>
              <a:t>زرين لعمل </a:t>
            </a:r>
            <a:r>
              <a:rPr lang="ar-SA" dirty="0"/>
              <a:t>ذلك كما بالشكل ويحدد الكويل الذى يمر به التيار وضع التلامسات.</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6350" y="914400"/>
            <a:ext cx="9038920" cy="3416320"/>
          </a:xfrm>
          <a:prstGeom prst="rect">
            <a:avLst/>
          </a:prstGeom>
        </p:spPr>
        <p:txBody>
          <a:bodyPr wrap="square">
            <a:spAutoFit/>
          </a:bodyPr>
          <a:lstStyle/>
          <a:p>
            <a:pPr algn="just" rtl="1"/>
            <a:r>
              <a:rPr lang="ar-SA" b="1" dirty="0">
                <a:solidFill>
                  <a:srgbClr val="FF0000"/>
                </a:solidFill>
              </a:rPr>
              <a:t>طريقة الفحص</a:t>
            </a:r>
          </a:p>
          <a:p>
            <a:pPr algn="just" rtl="1"/>
            <a:r>
              <a:rPr lang="ar-SA" dirty="0"/>
              <a:t>ان الحل الأمثل لفحص معظم الأجهزة والمكونات هو استخدام الأفوميتر.</a:t>
            </a:r>
          </a:p>
          <a:p>
            <a:pPr algn="just" rtl="1"/>
            <a:r>
              <a:rPr lang="ar-SA" dirty="0"/>
              <a:t>يتم ضبط الأفوميتر على وضع البظر أو الصفارة ويتم بداية فحص الملف والذي غالبا ما يأخذ الحرفين </a:t>
            </a:r>
            <a:r>
              <a:rPr lang="en-US" dirty="0"/>
              <a:t>A1,A2 </a:t>
            </a:r>
            <a:r>
              <a:rPr lang="ar-SA" dirty="0"/>
              <a:t>فاذا أعطاك قراءة فيعنى ذلك أن الكويل أو الملف سليم واذا أعطاك </a:t>
            </a:r>
            <a:r>
              <a:rPr lang="en-US" dirty="0"/>
              <a:t>OL </a:t>
            </a:r>
            <a:r>
              <a:rPr lang="ar-SA" dirty="0"/>
              <a:t>أو </a:t>
            </a:r>
            <a:r>
              <a:rPr lang="en-US" dirty="0"/>
              <a:t>sc </a:t>
            </a:r>
            <a:r>
              <a:rPr lang="ar-SA" dirty="0"/>
              <a:t>بمعنى أعطى صفارة دون مقاومة فمعنى ذلك أنه تالف كما يمكنك اختبار الكويل أيضا باستخدام لمبة السريا والتي تحدثنا عنها هنا.</a:t>
            </a:r>
          </a:p>
          <a:p>
            <a:pPr algn="just" rtl="1"/>
            <a:r>
              <a:rPr lang="ar-SA" dirty="0"/>
              <a:t>أيضا يتم فحص نقاط التوصيل ما بين ال </a:t>
            </a:r>
            <a:r>
              <a:rPr lang="en-US" dirty="0"/>
              <a:t>com </a:t>
            </a:r>
            <a:r>
              <a:rPr lang="ar-SA" dirty="0"/>
              <a:t>والنقطة المفتوحة والنقطة المغلقة</a:t>
            </a:r>
          </a:p>
          <a:p>
            <a:pPr algn="just" rtl="1"/>
            <a:r>
              <a:rPr lang="ar-SA" dirty="0"/>
              <a:t>باستخدام الأفو أيضا.</a:t>
            </a:r>
          </a:p>
          <a:p>
            <a:pPr algn="just" rtl="1"/>
            <a:r>
              <a:rPr lang="ar-SA" b="1" dirty="0">
                <a:solidFill>
                  <a:srgbClr val="FF0000"/>
                </a:solidFill>
              </a:rPr>
              <a:t>التطبيقات</a:t>
            </a:r>
          </a:p>
          <a:p>
            <a:pPr algn="just" rtl="1"/>
            <a:r>
              <a:rPr lang="ar-SA" dirty="0"/>
              <a:t>ان عالم التحكم </a:t>
            </a:r>
            <a:r>
              <a:rPr lang="ar-SA" dirty="0" smtClean="0"/>
              <a:t>الآلي ملئ </a:t>
            </a:r>
            <a:r>
              <a:rPr lang="ar-SA" dirty="0"/>
              <a:t>بالتطبيقات التي لا حصر لها، ومعرفتك بالمكونات مثل هذا الدرس أو غيره من الدروس تجعل أمامك الكثير من الخيارات لعمل </a:t>
            </a:r>
            <a:r>
              <a:rPr lang="ar-SA" dirty="0" smtClean="0"/>
              <a:t>شيء </a:t>
            </a:r>
            <a:r>
              <a:rPr lang="ar-SA" dirty="0"/>
              <a:t>معين أو تطبيق ما كما تريد.</a:t>
            </a:r>
          </a:p>
          <a:p>
            <a:pPr algn="just" rtl="1"/>
            <a:r>
              <a:rPr lang="ar-SA" dirty="0"/>
              <a:t>فاذا كان أمامك </a:t>
            </a:r>
            <a:r>
              <a:rPr lang="ar-SA" dirty="0" smtClean="0"/>
              <a:t>أي </a:t>
            </a:r>
            <a:r>
              <a:rPr lang="ar-SA" dirty="0"/>
              <a:t>تطبيق يحتاج الى عدم عودة نقاط التلامس الى وضعها الطبيعي بعد ازالة التيار عن الكويل فننصحك بشدة باستخدام هذا الريلاى الساحر ومن </a:t>
            </a:r>
            <a:r>
              <a:rPr lang="ar-SA" dirty="0" smtClean="0"/>
              <a:t>أشهر تطبيقاته </a:t>
            </a:r>
            <a:r>
              <a:rPr lang="ar-SA" dirty="0"/>
              <a:t>ما هو آتي:</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41" y="2590800"/>
            <a:ext cx="4277676"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0986" y="731205"/>
            <a:ext cx="9021828" cy="1477328"/>
          </a:xfrm>
          <a:prstGeom prst="rect">
            <a:avLst/>
          </a:prstGeom>
        </p:spPr>
        <p:txBody>
          <a:bodyPr wrap="square">
            <a:spAutoFit/>
          </a:bodyPr>
          <a:lstStyle/>
          <a:p>
            <a:pPr algn="just" rtl="1"/>
            <a:r>
              <a:rPr lang="ar-SA" dirty="0"/>
              <a:t>يستخدم هذا الريلاى بكثرة </a:t>
            </a:r>
            <a:r>
              <a:rPr lang="ar-SA" dirty="0" smtClean="0"/>
              <a:t>في </a:t>
            </a:r>
            <a:r>
              <a:rPr lang="ar-SA" dirty="0"/>
              <a:t>انارة الممرات الطويلة جدا والتي يكون لك التحكم في انارتها مثل الممرات في المستشفيات أو الفنادق أو </a:t>
            </a:r>
            <a:r>
              <a:rPr lang="ar-SA" dirty="0" smtClean="0"/>
              <a:t>أي </a:t>
            </a:r>
            <a:r>
              <a:rPr lang="ar-SA" dirty="0"/>
              <a:t>ممر طويل حيث يستخدم معه </a:t>
            </a:r>
            <a:r>
              <a:rPr lang="ar-SA" dirty="0" smtClean="0"/>
              <a:t>مفاتيح </a:t>
            </a:r>
            <a:r>
              <a:rPr lang="ar-SA" dirty="0"/>
              <a:t>الجرس لعمل ذلك فبضغطة أول الممر يمكنك اضاءة الممر كاملا وبضغطة آخره يمكنك اطفاء الممر وكما هو مشهور استخدام ماكينة السلم لعمل لذلك ولكن ماكينة السلم يكون بها تايمر وبعد فترة يطفئ قد لا يكون </a:t>
            </a:r>
            <a:r>
              <a:rPr lang="ar-SA" dirty="0" smtClean="0"/>
              <a:t>الوقت کافي </a:t>
            </a:r>
            <a:r>
              <a:rPr lang="ar-SA" dirty="0"/>
              <a:t>لعبور الممر.</a:t>
            </a:r>
          </a:p>
          <a:p>
            <a:pPr algn="just" rtl="1"/>
            <a:r>
              <a:rPr lang="ar-SA" dirty="0"/>
              <a:t>من الممكن استخدامه أيضا في عمل دوائر ال </a:t>
            </a:r>
            <a:r>
              <a:rPr lang="en-US" dirty="0"/>
              <a:t>trip </a:t>
            </a:r>
            <a:r>
              <a:rPr lang="ar-SA" dirty="0"/>
              <a:t>للسويتش جير أو </a:t>
            </a:r>
            <a:r>
              <a:rPr lang="ar-SA" dirty="0" smtClean="0"/>
              <a:t>القواطع الكبيرة</a:t>
            </a:r>
            <a:r>
              <a:rPr lang="ar-SA" dirty="0"/>
              <a:t>.</a:t>
            </a:r>
            <a:endParaRPr lang="en-US" dirty="0"/>
          </a:p>
        </p:txBody>
      </p:sp>
    </p:spTree>
    <p:extLst>
      <p:ext uri="{BB962C8B-B14F-4D97-AF65-F5344CB8AC3E}">
        <p14:creationId xmlns:p14="http://schemas.microsoft.com/office/powerpoint/2010/main" val="3777693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437" y="896118"/>
            <a:ext cx="6137564" cy="375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679944"/>
            <a:ext cx="4043191" cy="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493" y="904596"/>
            <a:ext cx="979460" cy="25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199" y="3581401"/>
            <a:ext cx="2895601" cy="194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268" y="763116"/>
            <a:ext cx="1154140" cy="21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76178"/>
            <a:ext cx="1725363" cy="164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43" y="936036"/>
            <a:ext cx="3694333" cy="134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86" y="2529907"/>
            <a:ext cx="3760193" cy="245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1955" y="1025352"/>
            <a:ext cx="2129245" cy="169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3290" y="2724450"/>
            <a:ext cx="1834142" cy="122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
          <p:cNvSpPr/>
          <p:nvPr/>
        </p:nvSpPr>
        <p:spPr>
          <a:xfrm>
            <a:off x="135082" y="838200"/>
            <a:ext cx="8915400" cy="1200329"/>
          </a:xfrm>
          <a:prstGeom prst="rect">
            <a:avLst/>
          </a:prstGeom>
        </p:spPr>
        <p:txBody>
          <a:bodyPr wrap="square">
            <a:spAutoFit/>
          </a:bodyPr>
          <a:lstStyle/>
          <a:p>
            <a:pPr algn="just" rtl="1"/>
            <a:r>
              <a:rPr lang="ar-SA" sz="2400" b="1" dirty="0">
                <a:solidFill>
                  <a:srgbClr val="FF0000"/>
                </a:solidFill>
                <a:cs typeface="+mj-cs"/>
              </a:rPr>
              <a:t>تعرف الخلية الضوئية </a:t>
            </a:r>
            <a:r>
              <a:rPr lang="ar-SA" sz="2400" b="1" dirty="0" smtClean="0">
                <a:solidFill>
                  <a:srgbClr val="FF0000"/>
                </a:solidFill>
                <a:cs typeface="+mj-cs"/>
              </a:rPr>
              <a:t>: </a:t>
            </a:r>
            <a:r>
              <a:rPr lang="en-US" sz="2400" b="1" dirty="0" smtClean="0">
                <a:solidFill>
                  <a:srgbClr val="FF0000"/>
                </a:solidFill>
                <a:cs typeface="+mj-cs"/>
              </a:rPr>
              <a:t>(Photocell Sensor) </a:t>
            </a:r>
            <a:r>
              <a:rPr lang="ar-SA" sz="2400" b="1" dirty="0" smtClean="0">
                <a:cs typeface="+mj-cs"/>
              </a:rPr>
              <a:t>على </a:t>
            </a:r>
            <a:r>
              <a:rPr lang="ar-SA" sz="2400" b="1" dirty="0">
                <a:cs typeface="+mj-cs"/>
              </a:rPr>
              <a:t>أنها قطعة بداخلها لوحة إلكترونية بسيطة تعمل على التحكم في تشغيل المصباح عند الاستشعار بوجود الظلام وفصل المصباح عند طلوع النهار.</a:t>
            </a:r>
            <a:endParaRPr lang="en-US" sz="2400" b="1" dirty="0">
              <a:cs typeface="+mj-cs"/>
            </a:endParaRPr>
          </a:p>
        </p:txBody>
      </p:sp>
      <p:sp>
        <p:nvSpPr>
          <p:cNvPr id="27" name="Rectangle 2"/>
          <p:cNvSpPr/>
          <p:nvPr/>
        </p:nvSpPr>
        <p:spPr>
          <a:xfrm>
            <a:off x="0" y="2038529"/>
            <a:ext cx="9109284" cy="1200329"/>
          </a:xfrm>
          <a:prstGeom prst="rect">
            <a:avLst/>
          </a:prstGeom>
        </p:spPr>
        <p:txBody>
          <a:bodyPr wrap="square">
            <a:spAutoFit/>
          </a:bodyPr>
          <a:lstStyle/>
          <a:p>
            <a:pPr algn="just" rtl="1"/>
            <a:r>
              <a:rPr lang="ar-SA" sz="2400" b="1" dirty="0">
                <a:cs typeface="+mj-cs"/>
              </a:rPr>
              <a:t>ويمكن تشبيه الخلية الضوئية كمفتاح عادي ولكن يتم التحكم في هذا المفتاح من خلال المقاومة الضوئية التي تزيد وتنخفض قيمة مقاومتها حسب شدة سطوع الضوء الساقط علي سطحها.</a:t>
            </a:r>
            <a:endParaRPr lang="en-US" sz="2400" b="1" dirty="0">
              <a:cs typeface="+mj-cs"/>
            </a:endParaRPr>
          </a:p>
        </p:txBody>
      </p:sp>
      <p:pic>
        <p:nvPicPr>
          <p:cNvPr id="28"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352800"/>
            <a:ext cx="3962400" cy="1746315"/>
          </a:xfrm>
          <a:prstGeom prst="rect">
            <a:avLst/>
          </a:prstGeom>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74" y="3352800"/>
            <a:ext cx="2286000" cy="1972362"/>
          </a:xfrm>
          <a:prstGeom prst="rect">
            <a:avLst/>
          </a:prstGeom>
        </p:spPr>
      </p:pic>
    </p:spTree>
    <p:extLst>
      <p:ext uri="{BB962C8B-B14F-4D97-AF65-F5344CB8AC3E}">
        <p14:creationId xmlns:p14="http://schemas.microsoft.com/office/powerpoint/2010/main" val="401176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55" y="2133600"/>
            <a:ext cx="7863840" cy="3246120"/>
          </a:xfrm>
          <a:prstGeom prst="rect">
            <a:avLst/>
          </a:prstGeom>
        </p:spPr>
      </p:pic>
      <p:sp>
        <p:nvSpPr>
          <p:cNvPr id="3" name="مستطيل 2"/>
          <p:cNvSpPr/>
          <p:nvPr/>
        </p:nvSpPr>
        <p:spPr>
          <a:xfrm>
            <a:off x="228600" y="740165"/>
            <a:ext cx="5715000" cy="646331"/>
          </a:xfrm>
          <a:prstGeom prst="rect">
            <a:avLst/>
          </a:prstGeom>
        </p:spPr>
        <p:txBody>
          <a:bodyPr wrap="square">
            <a:spAutoFit/>
          </a:bodyPr>
          <a:lstStyle/>
          <a:p>
            <a:r>
              <a:rPr lang="en-US" dirty="0">
                <a:hlinkClick r:id="rId5"/>
              </a:rPr>
              <a:t>https://</a:t>
            </a:r>
            <a:r>
              <a:rPr lang="en-US" dirty="0" smtClean="0">
                <a:hlinkClick r:id="rId5"/>
              </a:rPr>
              <a:t>www.youtube.com/watch?v=RruP9c7pFfM</a:t>
            </a:r>
            <a:endParaRPr lang="en-US" dirty="0" smtClean="0"/>
          </a:p>
          <a:p>
            <a:endParaRPr lang="en-US" dirty="0"/>
          </a:p>
        </p:txBody>
      </p:sp>
      <p:sp>
        <p:nvSpPr>
          <p:cNvPr id="4" name="مستطيل 3"/>
          <p:cNvSpPr/>
          <p:nvPr/>
        </p:nvSpPr>
        <p:spPr>
          <a:xfrm>
            <a:off x="228600" y="1063330"/>
            <a:ext cx="5105400" cy="646331"/>
          </a:xfrm>
          <a:prstGeom prst="rect">
            <a:avLst/>
          </a:prstGeom>
        </p:spPr>
        <p:txBody>
          <a:bodyPr wrap="square">
            <a:spAutoFit/>
          </a:bodyPr>
          <a:lstStyle/>
          <a:p>
            <a:r>
              <a:rPr lang="en-US" dirty="0">
                <a:hlinkClick r:id="rId6"/>
              </a:rPr>
              <a:t>https://</a:t>
            </a:r>
            <a:r>
              <a:rPr lang="en-US" dirty="0" smtClean="0">
                <a:hlinkClick r:id="rId6"/>
              </a:rPr>
              <a:t>www.youtube.com/watch?v=Bqgye5xGqC4</a:t>
            </a:r>
            <a:endParaRPr lang="en-US" dirty="0" smtClean="0"/>
          </a:p>
          <a:p>
            <a:endParaRPr lang="en-US" dirty="0"/>
          </a:p>
        </p:txBody>
      </p:sp>
      <p:sp>
        <p:nvSpPr>
          <p:cNvPr id="5" name="مستطيل 4"/>
          <p:cNvSpPr/>
          <p:nvPr/>
        </p:nvSpPr>
        <p:spPr>
          <a:xfrm>
            <a:off x="228600" y="1407299"/>
            <a:ext cx="5562600" cy="646331"/>
          </a:xfrm>
          <a:prstGeom prst="rect">
            <a:avLst/>
          </a:prstGeom>
        </p:spPr>
        <p:txBody>
          <a:bodyPr wrap="square">
            <a:spAutoFit/>
          </a:bodyPr>
          <a:lstStyle/>
          <a:p>
            <a:r>
              <a:rPr lang="en-US" dirty="0">
                <a:hlinkClick r:id="rId7"/>
              </a:rPr>
              <a:t>https://www.youtube.com/watch?v=-</a:t>
            </a:r>
            <a:r>
              <a:rPr lang="en-US" dirty="0" smtClean="0">
                <a:hlinkClick r:id="rId7"/>
              </a:rPr>
              <a:t>40sJiDwDrc</a:t>
            </a:r>
            <a:endParaRPr lang="en-US" dirty="0" smtClean="0"/>
          </a:p>
          <a:p>
            <a:endParaRPr lang="en-US" dirty="0"/>
          </a:p>
        </p:txBody>
      </p:sp>
    </p:spTree>
    <p:extLst>
      <p:ext uri="{BB962C8B-B14F-4D97-AF65-F5344CB8AC3E}">
        <p14:creationId xmlns:p14="http://schemas.microsoft.com/office/powerpoint/2010/main" val="3475935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a:solidFill>
                  <a:srgbClr val="FF0000"/>
                </a:solidFill>
                <a:latin typeface="Corbel" panose="020B0503020204020204" pitchFamily="34" charset="0"/>
                <a:ea typeface="BatangChe" panose="02030609000101010101" pitchFamily="49" charset="-127"/>
              </a:rPr>
              <a:t>توصيل دائرة خليه ضوئية لإضاءة مصباح عن طريق مفتاح مفرد</a:t>
            </a: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510" y="4053199"/>
            <a:ext cx="4456834" cy="199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1028343"/>
            <a:ext cx="9144000" cy="2862322"/>
          </a:xfrm>
          <a:prstGeom prst="rect">
            <a:avLst/>
          </a:prstGeom>
        </p:spPr>
        <p:txBody>
          <a:bodyPr wrap="square">
            <a:spAutoFit/>
          </a:bodyPr>
          <a:lstStyle/>
          <a:p>
            <a:pPr algn="just" rtl="1"/>
            <a:r>
              <a:rPr lang="ar-SA" b="1" dirty="0"/>
              <a:t>الخلية الضوئية</a:t>
            </a:r>
          </a:p>
          <a:p>
            <a:pPr algn="just" rtl="1"/>
            <a:r>
              <a:rPr lang="ar-SA" dirty="0"/>
              <a:t>تستخدم الخلية الضوئية في تشغيل الأحمال ليلا وفصلها نهاراً. أي أن عمل الخلية الضوئية مثل المفتاح المفرد ولكن بتحكم آلي في تشغيل وفصل المفتاح عن طريق الاضاءة نهارا والظلام ليلا. وتستخدم الخلية في إضاءة الشوارع والحدائق والاسوار ليلا بحيث تعمل بشكل اتوماتيكي وذلك بمجرد حلول الظلام. الخلية الضوئية يوجد بها </a:t>
            </a:r>
            <a:r>
              <a:rPr lang="ar-SA" dirty="0" smtClean="0"/>
              <a:t>ثلاثة </a:t>
            </a:r>
            <a:r>
              <a:rPr lang="ar-SA" dirty="0"/>
              <a:t>اطراف</a:t>
            </a:r>
          </a:p>
          <a:p>
            <a:pPr algn="just" rtl="1"/>
            <a:r>
              <a:rPr lang="ar-SA" dirty="0"/>
              <a:t>طرفين يوجد عليهم 220 فولت باستمرار </a:t>
            </a:r>
            <a:r>
              <a:rPr lang="ar-SA" dirty="0" err="1"/>
              <a:t>اى</a:t>
            </a:r>
            <a:r>
              <a:rPr lang="ar-SA" dirty="0"/>
              <a:t> فازة ونيتر والطرف الثالث يتم توصيله على الحمل اما </a:t>
            </a:r>
            <a:r>
              <a:rPr lang="ar-SA" dirty="0" smtClean="0"/>
              <a:t>لمبة </a:t>
            </a:r>
            <a:r>
              <a:rPr lang="ar-SA" dirty="0"/>
              <a:t>صغيرة او كونتاكتور يتم توصيل به احمال حسب </a:t>
            </a:r>
            <a:r>
              <a:rPr lang="ar-SA" dirty="0" smtClean="0"/>
              <a:t>امبير </a:t>
            </a:r>
            <a:r>
              <a:rPr lang="ar-SA" dirty="0"/>
              <a:t>وذلك الطرف يكون</a:t>
            </a:r>
          </a:p>
          <a:p>
            <a:pPr algn="just" rtl="1"/>
            <a:r>
              <a:rPr lang="ar-SA" dirty="0"/>
              <a:t>لونه احمر اما طرفين 220 فولت فلونهم اسود وابيض مع ملاحظه وضع لون الفازة مع الفازة والنيتر مع النيتر كما هو موضح على </a:t>
            </a:r>
            <a:r>
              <a:rPr lang="ar-SA" dirty="0" smtClean="0"/>
              <a:t>الخلية</a:t>
            </a:r>
            <a:endParaRPr lang="ar-SA" dirty="0"/>
          </a:p>
          <a:p>
            <a:pPr algn="just" rtl="1"/>
            <a:r>
              <a:rPr lang="ar-SA" dirty="0"/>
              <a:t>مع ملاحظه لا يتم تحميل احمال كثيرة على </a:t>
            </a:r>
            <a:r>
              <a:rPr lang="ar-SA" dirty="0" smtClean="0"/>
              <a:t>الخلية </a:t>
            </a:r>
            <a:r>
              <a:rPr lang="ar-SA" dirty="0"/>
              <a:t>مباشرا بل يتم ذلك عن طريق كونتاكتور وتوضع الاحمال على النقط</a:t>
            </a:r>
          </a:p>
          <a:p>
            <a:pPr algn="just" rtl="1"/>
            <a:r>
              <a:rPr lang="ar-SA" dirty="0" smtClean="0"/>
              <a:t>الرئيسية </a:t>
            </a:r>
            <a:r>
              <a:rPr lang="ar-SA" dirty="0"/>
              <a:t>للكونتاكتور</a:t>
            </a:r>
            <a:endParaRPr lang="en-US"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374240" y="834988"/>
            <a:ext cx="8590208" cy="20928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smtClean="0">
                <a:ln>
                  <a:noFill/>
                </a:ln>
                <a:solidFill>
                  <a:srgbClr val="2C2F34"/>
                </a:solidFill>
                <a:effectLst/>
                <a:latin typeface="Cairo"/>
                <a:cs typeface="+mj-cs"/>
              </a:rPr>
              <a:t>تحديد أطراف الخلية الضوئية</a:t>
            </a:r>
            <a:endParaRPr kumimoji="0" lang="en-US" sz="2800" b="1" i="0" u="none" strike="noStrike" cap="none" normalizeH="0" baseline="0" dirty="0" smtClean="0">
              <a:ln>
                <a:noFill/>
              </a:ln>
              <a:solidFill>
                <a:srgbClr val="2C2F34"/>
              </a:solidFill>
              <a:effectLst/>
              <a:latin typeface="Cairo"/>
              <a:cs typeface="+mj-cs"/>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b="1" i="0" u="none" strike="noStrike" cap="none" normalizeH="0" baseline="0" dirty="0" smtClean="0">
                <a:ln>
                  <a:noFill/>
                </a:ln>
                <a:solidFill>
                  <a:srgbClr val="2C2F34"/>
                </a:solidFill>
                <a:effectLst/>
                <a:latin typeface="-apple-system"/>
                <a:cs typeface="+mj-cs"/>
              </a:rPr>
              <a:t>جميع الخلايا الضوئية تحتوي على ثلاث أطراف بالألوان المشهورة التالية</a:t>
            </a:r>
            <a:endParaRPr kumimoji="0" lang="en-US" b="1" i="0" u="none" strike="noStrike" cap="none" normalizeH="0" baseline="0" dirty="0" smtClean="0">
              <a:ln>
                <a:noFill/>
              </a:ln>
              <a:solidFill>
                <a:schemeClr val="tx1"/>
              </a:solidFill>
              <a:effectLst/>
              <a:latin typeface="Arial" pitchFamily="34" charset="0"/>
              <a:cs typeface="+mj-cs"/>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b="1" i="0" u="none" strike="noStrike" cap="none" normalizeH="0" baseline="0" dirty="0" smtClean="0">
                <a:ln>
                  <a:noFill/>
                </a:ln>
                <a:solidFill>
                  <a:srgbClr val="2C2F34"/>
                </a:solidFill>
                <a:effectLst/>
                <a:latin typeface="-apple-system"/>
                <a:cs typeface="+mj-cs"/>
              </a:rPr>
              <a:t>اللون الأحمر</a:t>
            </a:r>
            <a:r>
              <a:rPr kumimoji="0" lang="en-US" b="1" i="0" u="none" strike="noStrike" cap="none" normalizeH="0" baseline="0" dirty="0" smtClean="0">
                <a:ln>
                  <a:noFill/>
                </a:ln>
                <a:solidFill>
                  <a:srgbClr val="2C2F34"/>
                </a:solidFill>
                <a:effectLst/>
                <a:latin typeface="-apple-system"/>
                <a:cs typeface="+mj-cs"/>
              </a:rPr>
              <a:t> (Red): </a:t>
            </a:r>
            <a:r>
              <a:rPr kumimoji="0" lang="ar-SA" b="1" i="0" u="none" strike="noStrike" cap="none" normalizeH="0" baseline="0" dirty="0" smtClean="0">
                <a:ln>
                  <a:noFill/>
                </a:ln>
                <a:solidFill>
                  <a:srgbClr val="2C2F34"/>
                </a:solidFill>
                <a:effectLst/>
                <a:latin typeface="-apple-system"/>
                <a:cs typeface="+mj-cs"/>
              </a:rPr>
              <a:t>يوصل بأحد طرفي المصباح الكهربائي</a:t>
            </a:r>
            <a:endParaRPr kumimoji="0" lang="en-US" b="1" i="0" u="none" strike="noStrike" cap="none" normalizeH="0" baseline="0" dirty="0" smtClean="0">
              <a:ln>
                <a:noFill/>
              </a:ln>
              <a:solidFill>
                <a:srgbClr val="2C2F34"/>
              </a:solidFill>
              <a:effectLst/>
              <a:latin typeface="-apple-system"/>
              <a:cs typeface="+mj-cs"/>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b="1" i="0" u="none" strike="noStrike" cap="none" normalizeH="0" baseline="0" dirty="0" smtClean="0">
                <a:ln>
                  <a:noFill/>
                </a:ln>
                <a:solidFill>
                  <a:srgbClr val="2C2F34"/>
                </a:solidFill>
                <a:effectLst/>
                <a:latin typeface="-apple-system"/>
                <a:cs typeface="+mj-cs"/>
              </a:rPr>
              <a:t>اللون الأسود</a:t>
            </a:r>
            <a:r>
              <a:rPr kumimoji="0" lang="en-US" b="1" i="0" u="none" strike="noStrike" cap="none" normalizeH="0" baseline="0" dirty="0" smtClean="0">
                <a:ln>
                  <a:noFill/>
                </a:ln>
                <a:solidFill>
                  <a:srgbClr val="2C2F34"/>
                </a:solidFill>
                <a:effectLst/>
                <a:latin typeface="-apple-system"/>
                <a:cs typeface="+mj-cs"/>
              </a:rPr>
              <a:t> (black): </a:t>
            </a:r>
            <a:r>
              <a:rPr kumimoji="0" lang="ar-SA" b="1" i="0" u="none" strike="noStrike" cap="none" normalizeH="0" baseline="0" dirty="0" smtClean="0">
                <a:ln>
                  <a:noFill/>
                </a:ln>
                <a:solidFill>
                  <a:srgbClr val="2C2F34"/>
                </a:solidFill>
                <a:effectLst/>
                <a:latin typeface="-apple-system"/>
                <a:cs typeface="+mj-cs"/>
              </a:rPr>
              <a:t>يوصل بخط الكهرباء الفاز</a:t>
            </a:r>
            <a:r>
              <a:rPr kumimoji="0" lang="en-US" b="1" i="0" u="none" strike="noStrike" cap="none" normalizeH="0" baseline="0" dirty="0" smtClean="0">
                <a:ln>
                  <a:noFill/>
                </a:ln>
                <a:solidFill>
                  <a:srgbClr val="2C2F34"/>
                </a:solidFill>
                <a:effectLst/>
                <a:latin typeface="-apple-system"/>
                <a:cs typeface="+mj-cs"/>
              </a:rPr>
              <a:t> (L).</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b="1" i="0" u="none" strike="noStrike" cap="none" normalizeH="0" baseline="0" dirty="0" smtClean="0">
                <a:ln>
                  <a:noFill/>
                </a:ln>
                <a:solidFill>
                  <a:srgbClr val="2C2F34"/>
                </a:solidFill>
                <a:effectLst/>
                <a:latin typeface="-apple-system"/>
                <a:cs typeface="+mj-cs"/>
              </a:rPr>
              <a:t>اللون الأبيض</a:t>
            </a:r>
            <a:r>
              <a:rPr kumimoji="0" lang="en-US" b="1" i="0" u="none" strike="noStrike" cap="none" normalizeH="0" baseline="0" dirty="0" smtClean="0">
                <a:ln>
                  <a:noFill/>
                </a:ln>
                <a:solidFill>
                  <a:srgbClr val="2C2F34"/>
                </a:solidFill>
                <a:effectLst/>
                <a:latin typeface="-apple-system"/>
                <a:cs typeface="+mj-cs"/>
              </a:rPr>
              <a:t> (white): </a:t>
            </a:r>
            <a:r>
              <a:rPr kumimoji="0" lang="ar-SA" b="1" i="0" u="none" strike="noStrike" cap="none" normalizeH="0" baseline="0" dirty="0" smtClean="0">
                <a:ln>
                  <a:noFill/>
                </a:ln>
                <a:solidFill>
                  <a:srgbClr val="2C2F34"/>
                </a:solidFill>
                <a:effectLst/>
                <a:latin typeface="-apple-system"/>
                <a:cs typeface="+mj-cs"/>
              </a:rPr>
              <a:t>يوصل مع خط الكهرباء النيوترال</a:t>
            </a:r>
            <a:r>
              <a:rPr kumimoji="0" lang="en-US" b="1" i="0" u="none" strike="noStrike" cap="none" normalizeH="0" baseline="0" dirty="0" smtClean="0">
                <a:ln>
                  <a:noFill/>
                </a:ln>
                <a:solidFill>
                  <a:srgbClr val="2C2F34"/>
                </a:solidFill>
                <a:effectLst/>
                <a:latin typeface="-apple-system"/>
                <a:cs typeface="+mj-cs"/>
              </a:rPr>
              <a:t> (N) </a:t>
            </a:r>
            <a:r>
              <a:rPr kumimoji="0" lang="ar-SA" b="1" i="0" u="none" strike="noStrike" cap="none" normalizeH="0" baseline="0" dirty="0" smtClean="0">
                <a:ln>
                  <a:noFill/>
                </a:ln>
                <a:solidFill>
                  <a:srgbClr val="2C2F34"/>
                </a:solidFill>
                <a:effectLst/>
                <a:latin typeface="-apple-system"/>
                <a:cs typeface="+mj-cs"/>
              </a:rPr>
              <a:t>والطرف الآخر للمصباح</a:t>
            </a:r>
            <a:r>
              <a:rPr kumimoji="0" lang="en-US" b="1" i="0" u="none" strike="noStrike" cap="none" normalizeH="0" baseline="0" dirty="0" smtClean="0">
                <a:ln>
                  <a:noFill/>
                </a:ln>
                <a:solidFill>
                  <a:srgbClr val="2C2F34"/>
                </a:solidFill>
                <a:effectLst/>
                <a:latin typeface="-apple-system"/>
                <a:cs typeface="+mj-cs"/>
              </a:rPr>
              <a:t>.</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b="1" i="0" u="sng" strike="noStrike" cap="none" normalizeH="0" baseline="0" dirty="0" smtClean="0">
                <a:ln>
                  <a:noFill/>
                </a:ln>
                <a:solidFill>
                  <a:srgbClr val="FF0000"/>
                </a:solidFill>
                <a:effectLst/>
                <a:latin typeface="-apple-system"/>
                <a:cs typeface="+mj-cs"/>
              </a:rPr>
              <a:t>ملاحظة هامة</a:t>
            </a:r>
            <a:r>
              <a:rPr kumimoji="0" lang="en-US" b="1" i="0" u="sng" strike="noStrike" cap="none" normalizeH="0" baseline="0" dirty="0" smtClean="0">
                <a:ln>
                  <a:noFill/>
                </a:ln>
                <a:solidFill>
                  <a:srgbClr val="FF0000"/>
                </a:solidFill>
                <a:effectLst/>
                <a:latin typeface="-apple-system"/>
                <a:cs typeface="+mj-cs"/>
              </a:rPr>
              <a:t>: </a:t>
            </a:r>
            <a:r>
              <a:rPr kumimoji="0" lang="ar-SA" b="1" i="0" u="sng" strike="noStrike" cap="none" normalizeH="0" baseline="0" dirty="0" smtClean="0">
                <a:ln>
                  <a:noFill/>
                </a:ln>
                <a:solidFill>
                  <a:srgbClr val="FF0000"/>
                </a:solidFill>
                <a:effectLst/>
                <a:latin typeface="-apple-system"/>
                <a:cs typeface="+mj-cs"/>
              </a:rPr>
              <a:t>قد يختلف نظام الألوان من خلية لأخرى ويفضل دائماً الاطلاع على مخطط التوصيل الخاص بالخلية الضوئية</a:t>
            </a:r>
            <a:r>
              <a:rPr kumimoji="0" lang="en-US" sz="1400" b="1" i="0" u="sng" strike="noStrike" cap="none" normalizeH="0" baseline="0" dirty="0" smtClean="0">
                <a:ln>
                  <a:noFill/>
                </a:ln>
                <a:solidFill>
                  <a:srgbClr val="2C2F34"/>
                </a:solidFill>
                <a:effectLst/>
                <a:latin typeface="-apple-system"/>
                <a:cs typeface="+mj-cs"/>
              </a:rPr>
              <a:t>.</a:t>
            </a:r>
            <a:endParaRPr kumimoji="0" lang="en-US" sz="2400" b="1" i="0" u="sng" strike="noStrike" cap="none" normalizeH="0" baseline="0" dirty="0" smtClean="0">
              <a:ln>
                <a:noFill/>
              </a:ln>
              <a:solidFill>
                <a:schemeClr val="tx1"/>
              </a:solidFill>
              <a:effectLst/>
              <a:latin typeface="Arial" pitchFamily="34" charset="0"/>
              <a:cs typeface="+mj-cs"/>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252" y="2743200"/>
            <a:ext cx="4114800" cy="275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886456" y="914400"/>
            <a:ext cx="8077200" cy="2308324"/>
          </a:xfrm>
          <a:prstGeom prst="rect">
            <a:avLst/>
          </a:prstGeom>
        </p:spPr>
        <p:txBody>
          <a:bodyPr wrap="square">
            <a:spAutoFit/>
          </a:bodyPr>
          <a:lstStyle/>
          <a:p>
            <a:pPr algn="r" rtl="1"/>
            <a:r>
              <a:rPr lang="ar-SA" sz="2400" b="1" dirty="0">
                <a:solidFill>
                  <a:srgbClr val="FF0000"/>
                </a:solidFill>
                <a:cs typeface="+mj-cs"/>
              </a:rPr>
              <a:t>خطوات توصيل خلية ضوئية مع مصباح كهربائي</a:t>
            </a:r>
          </a:p>
          <a:p>
            <a:pPr algn="r" rtl="1"/>
            <a:r>
              <a:rPr lang="ar-SA" sz="2400" b="1" dirty="0">
                <a:cs typeface="+mj-cs"/>
              </a:rPr>
              <a:t>قبل البدء في إتباع خطوات التوصيل تأكد تماماً من أن مصدر الكهرباء مفصول.</a:t>
            </a:r>
          </a:p>
          <a:p>
            <a:pPr algn="r" rtl="1"/>
            <a:r>
              <a:rPr lang="ar-SA" sz="2400" b="1" dirty="0">
                <a:cs typeface="+mj-cs"/>
              </a:rPr>
              <a:t>توصيل طرف الخلية الضوئية الاسود مع خط الكهرباء </a:t>
            </a:r>
            <a:r>
              <a:rPr lang="ar-SA" sz="2400" b="1" dirty="0" smtClean="0">
                <a:cs typeface="+mj-cs"/>
              </a:rPr>
              <a:t>الفاز</a:t>
            </a:r>
            <a:r>
              <a:rPr lang="en-US" sz="2400" b="1" dirty="0">
                <a:cs typeface="+mj-cs"/>
              </a:rPr>
              <a:t>.</a:t>
            </a:r>
          </a:p>
          <a:p>
            <a:pPr algn="r" rtl="1"/>
            <a:r>
              <a:rPr lang="ar-SA" sz="2400" b="1" dirty="0">
                <a:cs typeface="+mj-cs"/>
              </a:rPr>
              <a:t>توصيل طرف الخلية الضوئية الأبيض </a:t>
            </a:r>
            <a:r>
              <a:rPr lang="en-US" sz="2400" b="1" dirty="0" smtClean="0">
                <a:cs typeface="+mj-cs"/>
              </a:rPr>
              <a:t> </a:t>
            </a:r>
            <a:r>
              <a:rPr lang="ar-SA" sz="2400" b="1" dirty="0" smtClean="0">
                <a:cs typeface="+mj-cs"/>
              </a:rPr>
              <a:t>مع </a:t>
            </a:r>
            <a:r>
              <a:rPr lang="ar-SA" sz="2400" b="1" dirty="0">
                <a:cs typeface="+mj-cs"/>
              </a:rPr>
              <a:t>خط الكهرباء النيوترال </a:t>
            </a:r>
            <a:r>
              <a:rPr lang="ar-SA" sz="2400" b="1" dirty="0" smtClean="0">
                <a:cs typeface="+mj-cs"/>
              </a:rPr>
              <a:t>وأحد </a:t>
            </a:r>
            <a:r>
              <a:rPr lang="ar-SA" sz="2400" b="1" dirty="0">
                <a:cs typeface="+mj-cs"/>
              </a:rPr>
              <a:t>طرفي المصباح الكهربائي.</a:t>
            </a:r>
          </a:p>
          <a:p>
            <a:pPr algn="r" rtl="1"/>
            <a:r>
              <a:rPr lang="ar-SA" sz="2400" b="1" dirty="0">
                <a:cs typeface="+mj-cs"/>
              </a:rPr>
              <a:t>توصيل طرف الخلية الضوئية الأحمر مع طرف المصباح المتبقي.</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276600"/>
            <a:ext cx="4114800" cy="284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465665"/>
            <a:ext cx="2733675" cy="240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0" y="838200"/>
            <a:ext cx="2524054" cy="216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483" y="814699"/>
            <a:ext cx="3345499" cy="240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328314"/>
            <a:ext cx="3429001" cy="210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8407" y="814699"/>
            <a:ext cx="2690828" cy="221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76200" y="381000"/>
            <a:ext cx="9067800" cy="2677656"/>
          </a:xfrm>
          <a:prstGeom prst="rect">
            <a:avLst/>
          </a:prstGeom>
        </p:spPr>
        <p:txBody>
          <a:bodyPr wrap="square">
            <a:spAutoFit/>
          </a:bodyPr>
          <a:lstStyle/>
          <a:p>
            <a:pPr algn="justLow" rtl="1"/>
            <a:r>
              <a:rPr lang="ar-SA" sz="2400" dirty="0" smtClean="0">
                <a:cs typeface="+mj-cs"/>
              </a:rPr>
              <a:t/>
            </a:r>
            <a:br>
              <a:rPr lang="ar-SA" sz="2400" dirty="0" smtClean="0">
                <a:cs typeface="+mj-cs"/>
              </a:rPr>
            </a:br>
            <a:r>
              <a:rPr lang="ar-SA" sz="2400" u="sng" dirty="0" smtClean="0">
                <a:solidFill>
                  <a:srgbClr val="FF0000"/>
                </a:solidFill>
                <a:cs typeface="+mj-cs"/>
              </a:rPr>
              <a:t>طريقة توصيل الخلية الضوئية علي الكونتاكتور</a:t>
            </a:r>
            <a:r>
              <a:rPr lang="ar-SA" sz="2400" dirty="0" smtClean="0">
                <a:cs typeface="+mj-cs"/>
              </a:rPr>
              <a:t>:</a:t>
            </a:r>
            <a:br>
              <a:rPr lang="ar-SA" sz="2400" dirty="0" smtClean="0">
                <a:cs typeface="+mj-cs"/>
              </a:rPr>
            </a:br>
            <a:r>
              <a:rPr lang="ar-SA" sz="2400" dirty="0" smtClean="0">
                <a:cs typeface="+mj-cs"/>
              </a:rPr>
              <a:t>يتم توصيل طرفان تغذية </a:t>
            </a:r>
            <a:r>
              <a:rPr lang="en-US" sz="2400" dirty="0" smtClean="0">
                <a:cs typeface="+mj-cs"/>
              </a:rPr>
              <a:t>L, N  </a:t>
            </a:r>
            <a:r>
              <a:rPr lang="ar-SA" sz="2400" dirty="0" smtClean="0">
                <a:cs typeface="+mj-cs"/>
              </a:rPr>
              <a:t>للخلية وطرف خرج الحساس يخرج من الفوتوسيل ويربط مع كويل الكونتاكتور والطرف الثاني من كويل الكونتاكتور يوصل مع البارد </a:t>
            </a:r>
            <a:r>
              <a:rPr lang="en-US" sz="2400" dirty="0" smtClean="0">
                <a:cs typeface="+mj-cs"/>
              </a:rPr>
              <a:t>N </a:t>
            </a:r>
            <a:r>
              <a:rPr lang="ar-SA" sz="2400" dirty="0" smtClean="0">
                <a:cs typeface="+mj-cs"/>
              </a:rPr>
              <a:t>في هذه الحالة عند حلول الظلام سيعمل الكونتاكتور</a:t>
            </a:r>
            <a:br>
              <a:rPr lang="ar-SA" sz="2400" dirty="0" smtClean="0">
                <a:cs typeface="+mj-cs"/>
              </a:rPr>
            </a:br>
            <a:r>
              <a:rPr lang="ar-SA" sz="2400" dirty="0" smtClean="0">
                <a:cs typeface="+mj-cs"/>
              </a:rPr>
              <a:t>يتم استخدام النقاط الرئيسية للكونتاكتور لتعمل كمفتاح لتشغيل اللمبات او الكشافات كما في الصورة</a:t>
            </a:r>
            <a:endParaRPr lang="en-US" sz="2400" dirty="0">
              <a:cs typeface="+mj-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971800"/>
            <a:ext cx="44958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p:nvPr/>
        </p:nvSpPr>
        <p:spPr>
          <a:xfrm>
            <a:off x="100986" y="838200"/>
            <a:ext cx="9013177" cy="1631216"/>
          </a:xfrm>
          <a:prstGeom prst="rect">
            <a:avLst/>
          </a:prstGeom>
        </p:spPr>
        <p:txBody>
          <a:bodyPr wrap="square">
            <a:spAutoFit/>
          </a:bodyPr>
          <a:lstStyle/>
          <a:p>
            <a:pPr algn="just" rtl="1" fontAlgn="base"/>
            <a:r>
              <a:rPr lang="ar-SA" sz="2000" b="1" dirty="0" smtClean="0">
                <a:cs typeface="+mj-cs"/>
              </a:rPr>
              <a:t> في </a:t>
            </a:r>
            <a:r>
              <a:rPr lang="ar-SA" sz="2000" b="1" dirty="0">
                <a:cs typeface="+mj-cs"/>
              </a:rPr>
              <a:t>جميع الانواع يوجد  ملصق على الفوتوسيل يوضح طريقة الربط ولكل لون من </a:t>
            </a:r>
            <a:r>
              <a:rPr lang="ar-SA" sz="2000" b="1" dirty="0" smtClean="0">
                <a:cs typeface="+mj-cs"/>
              </a:rPr>
              <a:t>الاسلاك ومن </a:t>
            </a:r>
            <a:r>
              <a:rPr lang="ar-SA" sz="2000" b="1" dirty="0">
                <a:cs typeface="+mj-cs"/>
              </a:rPr>
              <a:t>الافضل ربط مفتاح اطفاء وتشغيل  للتحكم بأطفاء وتشغيل الفوتوسيل فقد ترغب بترك منزلك لفترة طويلة ولا تريد </a:t>
            </a:r>
            <a:r>
              <a:rPr lang="ar-SA" sz="2000" b="1" dirty="0" smtClean="0">
                <a:cs typeface="+mj-cs"/>
              </a:rPr>
              <a:t>للفوتوسيل </a:t>
            </a:r>
            <a:r>
              <a:rPr lang="ar-SA" sz="2000" b="1" dirty="0">
                <a:cs typeface="+mj-cs"/>
              </a:rPr>
              <a:t>ان تعمل اولا تريد ان تكلفك فاتورة كهرباء </a:t>
            </a:r>
            <a:r>
              <a:rPr lang="ar-SA" sz="2000" b="1" dirty="0" smtClean="0">
                <a:cs typeface="+mj-cs"/>
              </a:rPr>
              <a:t>اضافية كما </a:t>
            </a:r>
            <a:r>
              <a:rPr lang="ar-SA" sz="2000" b="1" dirty="0">
                <a:cs typeface="+mj-cs"/>
              </a:rPr>
              <a:t>توجد انواع عديدة صغيرة الحجم بأسعار مناسبة و في حالة الرغبة في التعرف على تركيبها الداخلي تتكون الفوتوسيل من مقاومة ضوئية كما في الشكل التالي</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1552169"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p:nvPr/>
        </p:nvSpPr>
        <p:spPr>
          <a:xfrm>
            <a:off x="-5987" y="4191000"/>
            <a:ext cx="6514091" cy="1938992"/>
          </a:xfrm>
          <a:prstGeom prst="rect">
            <a:avLst/>
          </a:prstGeom>
        </p:spPr>
        <p:txBody>
          <a:bodyPr wrap="square">
            <a:spAutoFit/>
          </a:bodyPr>
          <a:lstStyle/>
          <a:p>
            <a:pPr algn="just" rtl="1"/>
            <a:r>
              <a:rPr lang="ar-SA" sz="2000" b="1" dirty="0">
                <a:cs typeface="+mj-cs"/>
              </a:rPr>
              <a:t/>
            </a:r>
            <a:br>
              <a:rPr lang="ar-SA" sz="2000" b="1" dirty="0">
                <a:cs typeface="+mj-cs"/>
              </a:rPr>
            </a:br>
            <a:r>
              <a:rPr lang="ar-SA" sz="2000" b="1" dirty="0">
                <a:cs typeface="+mj-cs"/>
              </a:rPr>
              <a:t> تقل مقاومتها عند وجود ضوء وترتفع مقاومتها في حالة عدم وجود ضوء وعند وضعها في دائرة تشغيل ترانزستور فأنها تتحكم في تشغيل واطفاء الترانستور حسب وجود او عدم وجود الضوء فيمر تيار في </a:t>
            </a:r>
            <a:r>
              <a:rPr lang="ar-SA" sz="2000" b="1" dirty="0" smtClean="0">
                <a:cs typeface="+mj-cs"/>
              </a:rPr>
              <a:t> الترازستور </a:t>
            </a:r>
            <a:r>
              <a:rPr lang="ar-SA" sz="2000" b="1" dirty="0">
                <a:cs typeface="+mj-cs"/>
              </a:rPr>
              <a:t>ومن ثم الى ريلاي فتتلامس نقاط الريلاي فيمرر تيار المصدر الى </a:t>
            </a:r>
            <a:r>
              <a:rPr lang="ar-SA" sz="2000" b="1" dirty="0" smtClean="0">
                <a:cs typeface="+mj-cs"/>
              </a:rPr>
              <a:t>الحمل وتسمي </a:t>
            </a:r>
            <a:r>
              <a:rPr lang="ar-SA" sz="2000" b="1" dirty="0">
                <a:cs typeface="+mj-cs"/>
              </a:rPr>
              <a:t>هذه الدائرة بدائرة الخلية الضوئية او  دائرة تشغيل الانارة ليلا بحلول </a:t>
            </a:r>
            <a:r>
              <a:rPr lang="ar-SA" sz="2000" b="1" dirty="0" smtClean="0">
                <a:cs typeface="+mj-cs"/>
              </a:rPr>
              <a:t>الظلام.</a:t>
            </a:r>
            <a:endParaRPr lang="en-US" sz="2000" b="1" dirty="0">
              <a:cs typeface="+mj-cs"/>
            </a:endParaRPr>
          </a:p>
        </p:txBody>
      </p:sp>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2286000"/>
            <a:ext cx="2362200" cy="1981200"/>
          </a:xfrm>
          <a:prstGeom prst="rect">
            <a:avLst/>
          </a:prstGeom>
        </p:spPr>
      </p:pic>
      <p:pic>
        <p:nvPicPr>
          <p:cNvPr id="13" name="Picture 2" descr="https://1.bp.blogspot.com/-742p0fmHK-w/WiF2WbxgLrI/AAAAAAAAAeo/d2ypGCKbmn8OKzy1n0kPO4bdsy6fFDjdACLcBGAs/s320/PicsArt_12-01-05.26.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469416"/>
            <a:ext cx="2362200" cy="18287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p:nvPr/>
        </p:nvSpPr>
        <p:spPr>
          <a:xfrm>
            <a:off x="6916476" y="4424388"/>
            <a:ext cx="2034531" cy="369332"/>
          </a:xfrm>
          <a:prstGeom prst="rect">
            <a:avLst/>
          </a:prstGeom>
        </p:spPr>
        <p:txBody>
          <a:bodyPr wrap="none">
            <a:spAutoFit/>
          </a:bodyPr>
          <a:lstStyle/>
          <a:p>
            <a:r>
              <a:rPr lang="ar-SA" b="1" dirty="0"/>
              <a:t>  دائرة داخلية للفوتوسيل</a:t>
            </a:r>
            <a:endParaRPr lang="en-US" b="1" dirty="0"/>
          </a:p>
        </p:txBody>
      </p:sp>
    </p:spTree>
    <p:extLst>
      <p:ext uri="{BB962C8B-B14F-4D97-AF65-F5344CB8AC3E}">
        <p14:creationId xmlns:p14="http://schemas.microsoft.com/office/powerpoint/2010/main" val="1461965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1825</Words>
  <Application>Microsoft Office PowerPoint</Application>
  <PresentationFormat>عرض على الشاشة (3:4)‏</PresentationFormat>
  <Paragraphs>132</Paragraphs>
  <Slides>30</Slides>
  <Notes>2</Notes>
  <HiddenSlides>0</HiddenSlides>
  <MMClips>0</MMClips>
  <ScaleCrop>false</ScaleCrop>
  <HeadingPairs>
    <vt:vector size="4" baseType="variant">
      <vt:variant>
        <vt:lpstr>نسق</vt:lpstr>
      </vt:variant>
      <vt:variant>
        <vt:i4>1</vt:i4>
      </vt:variant>
      <vt:variant>
        <vt:lpstr>عناوين الشرائح</vt:lpstr>
      </vt:variant>
      <vt:variant>
        <vt:i4>30</vt:i4>
      </vt:variant>
    </vt:vector>
  </HeadingPairs>
  <TitlesOfParts>
    <vt:vector size="31" baseType="lpstr">
      <vt:lpstr>Office Theme</vt:lpstr>
      <vt:lpstr>عرض تقديمي في PowerPoint</vt:lpstr>
      <vt:lpstr>LECTURE6: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dc:creator>
  <cp:lastModifiedBy>Acer</cp:lastModifiedBy>
  <cp:revision>37</cp:revision>
  <dcterms:created xsi:type="dcterms:W3CDTF">2006-08-16T00:00:00Z</dcterms:created>
  <dcterms:modified xsi:type="dcterms:W3CDTF">2024-07-25T21:12:43Z</dcterms:modified>
</cp:coreProperties>
</file>