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28F15-2142-4C6B-90E6-E2D2E30BD7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DBF76055-F08B-4D68-901B-89D0F5700E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A4F7CBB0-47AC-4339-8724-852D0B41F92A}"/>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5" name="Footer Placeholder 4">
            <a:extLst>
              <a:ext uri="{FF2B5EF4-FFF2-40B4-BE49-F238E27FC236}">
                <a16:creationId xmlns:a16="http://schemas.microsoft.com/office/drawing/2014/main" id="{BF423FAC-6877-40BC-970B-E1A3E993D389}"/>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CEDDF699-DE1C-42B7-882C-47524D9AC6DB}"/>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974414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38F1F-C588-48AF-B3D5-EE1DE1B214D4}"/>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19C03547-BF77-4999-9F57-B931877078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4288ED56-C959-43FA-B05A-085ECE768EFD}"/>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5" name="Footer Placeholder 4">
            <a:extLst>
              <a:ext uri="{FF2B5EF4-FFF2-40B4-BE49-F238E27FC236}">
                <a16:creationId xmlns:a16="http://schemas.microsoft.com/office/drawing/2014/main" id="{8D2AE310-49F5-4BE8-A387-80280784E852}"/>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4CF136F-2B11-4C85-919F-E3944AA07812}"/>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64421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74D8F6-9FFB-444E-B0D7-9802F048A8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94C808FE-D4C7-49F5-8CE1-3276745EDA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87D1327D-CB28-49D0-B609-8E77820BDE1C}"/>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5" name="Footer Placeholder 4">
            <a:extLst>
              <a:ext uri="{FF2B5EF4-FFF2-40B4-BE49-F238E27FC236}">
                <a16:creationId xmlns:a16="http://schemas.microsoft.com/office/drawing/2014/main" id="{0C2D2E2F-0DB3-498B-903C-96B94A3254A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B6A40EB2-6795-45AF-B985-D7F117C125A1}"/>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59967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C7F2A-B72B-4B1A-82B6-564A1160A3CA}"/>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54727C49-927A-459D-BA7A-24D72EC893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CE90643D-3950-4308-8149-468142AE5C10}"/>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5" name="Footer Placeholder 4">
            <a:extLst>
              <a:ext uri="{FF2B5EF4-FFF2-40B4-BE49-F238E27FC236}">
                <a16:creationId xmlns:a16="http://schemas.microsoft.com/office/drawing/2014/main" id="{400A8A58-F864-4295-B6D3-ED8E6749C74E}"/>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8BF5EE7D-745F-4C77-84C8-5E242CFD9611}"/>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419294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D738-1FEC-4A0C-BF5C-C255B3FA3B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8817BD6B-0990-47EC-96BF-4108F73C7B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95605B-395E-4F4B-BAE0-6E3A958D6664}"/>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5" name="Footer Placeholder 4">
            <a:extLst>
              <a:ext uri="{FF2B5EF4-FFF2-40B4-BE49-F238E27FC236}">
                <a16:creationId xmlns:a16="http://schemas.microsoft.com/office/drawing/2014/main" id="{A6D10CF4-FC7B-4AF5-930D-165732DD515D}"/>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CABE0550-11D0-46FD-9277-43C04C822E39}"/>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357176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1573-46A8-468C-B9A2-0942D28780B2}"/>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52793809-317C-42DC-AC29-CD805DB048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062164D6-75AC-41C2-8AB8-0A2EE1552D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EF63BA14-E71F-4114-866D-B5AE50C74D65}"/>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6" name="Footer Placeholder 5">
            <a:extLst>
              <a:ext uri="{FF2B5EF4-FFF2-40B4-BE49-F238E27FC236}">
                <a16:creationId xmlns:a16="http://schemas.microsoft.com/office/drawing/2014/main" id="{A466E401-2875-46CC-9981-B35DE0F4861B}"/>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C7B4B032-FAD0-4BF3-A26D-8BC69120360F}"/>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81781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0ECA6-C463-4A42-AB18-2EF580304EED}"/>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5C93F8CD-E91A-40A4-9F54-CB2D3302B2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69A8D1-943F-4DD9-8629-FA0C55EBBF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31826AD8-CD11-431C-88F8-09A2C9D0C5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7EA478-E8E4-4DAA-9D55-E976F29C52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3FE52057-CF3F-487E-BB3A-A8D263A79A5C}"/>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8" name="Footer Placeholder 7">
            <a:extLst>
              <a:ext uri="{FF2B5EF4-FFF2-40B4-BE49-F238E27FC236}">
                <a16:creationId xmlns:a16="http://schemas.microsoft.com/office/drawing/2014/main" id="{7EBB2380-80B7-49DF-A20E-A1942515E391}"/>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52D63D55-AE52-42AA-8C29-5F9E094C7F42}"/>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696906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490ED-03E7-43F1-BCF8-DB8CA49B2AA1}"/>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60638050-8183-44C9-8CB3-E6ACEB7A60F3}"/>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4" name="Footer Placeholder 3">
            <a:extLst>
              <a:ext uri="{FF2B5EF4-FFF2-40B4-BE49-F238E27FC236}">
                <a16:creationId xmlns:a16="http://schemas.microsoft.com/office/drawing/2014/main" id="{0C1CC07F-E022-44C2-ADE5-349F1FECDFB2}"/>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40E36D3B-98A7-43F3-8991-6421BDD6C09B}"/>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4020374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B3B188-6B8E-4C9A-B130-67ABAF80EBDE}"/>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3" name="Footer Placeholder 2">
            <a:extLst>
              <a:ext uri="{FF2B5EF4-FFF2-40B4-BE49-F238E27FC236}">
                <a16:creationId xmlns:a16="http://schemas.microsoft.com/office/drawing/2014/main" id="{D4B8D475-B0E6-40D2-A6BF-B30E39F7AF36}"/>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701D66C1-52A9-44B7-8BDA-8AAF33693CD4}"/>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794590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2084-0A01-4CFB-A154-C6F87691CD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E5A7185B-D3B4-44D4-A48A-7968907546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66953FD6-6138-4DC1-89EA-6495C9AAAF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79A94F-FA6E-4CAA-82C0-7F4AB5B69244}"/>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6" name="Footer Placeholder 5">
            <a:extLst>
              <a:ext uri="{FF2B5EF4-FFF2-40B4-BE49-F238E27FC236}">
                <a16:creationId xmlns:a16="http://schemas.microsoft.com/office/drawing/2014/main" id="{ED110BA1-4965-44B5-82F3-B2ABB1AB7975}"/>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7CB84F41-E7E0-4D12-B3CA-E4D0977CDD63}"/>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276667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15098-0862-4666-AFCA-6AD586659D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217DD22B-B44A-4FF9-AC1C-4A401DDD02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9D939B88-DB99-484E-8A9A-55E557352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8D953A-9C22-47AC-9648-1AC2DB82B78D}"/>
              </a:ext>
            </a:extLst>
          </p:cNvPr>
          <p:cNvSpPr>
            <a:spLocks noGrp="1"/>
          </p:cNvSpPr>
          <p:nvPr>
            <p:ph type="dt" sz="half" idx="10"/>
          </p:nvPr>
        </p:nvSpPr>
        <p:spPr/>
        <p:txBody>
          <a:bodyPr/>
          <a:lstStyle/>
          <a:p>
            <a:fld id="{9548E819-417F-40A0-9DA1-7604CED1973C}" type="datetimeFigureOut">
              <a:rPr lang="en-IL" smtClean="0"/>
              <a:t>19/03/2022</a:t>
            </a:fld>
            <a:endParaRPr lang="en-IL"/>
          </a:p>
        </p:txBody>
      </p:sp>
      <p:sp>
        <p:nvSpPr>
          <p:cNvPr id="6" name="Footer Placeholder 5">
            <a:extLst>
              <a:ext uri="{FF2B5EF4-FFF2-40B4-BE49-F238E27FC236}">
                <a16:creationId xmlns:a16="http://schemas.microsoft.com/office/drawing/2014/main" id="{D366DACE-D16B-469F-8409-C7486B49D79A}"/>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7E2954D0-842F-46B2-83BA-405128563A86}"/>
              </a:ext>
            </a:extLst>
          </p:cNvPr>
          <p:cNvSpPr>
            <a:spLocks noGrp="1"/>
          </p:cNvSpPr>
          <p:nvPr>
            <p:ph type="sldNum" sz="quarter" idx="12"/>
          </p:nvPr>
        </p:nvSpPr>
        <p:spPr/>
        <p:txBody>
          <a:bodyPr/>
          <a:lstStyle/>
          <a:p>
            <a:fld id="{FEBCC74D-0CF3-47E7-A64B-A030C57ED5C3}" type="slidenum">
              <a:rPr lang="en-IL" smtClean="0"/>
              <a:t>‹#›</a:t>
            </a:fld>
            <a:endParaRPr lang="en-IL"/>
          </a:p>
        </p:txBody>
      </p:sp>
    </p:spTree>
    <p:extLst>
      <p:ext uri="{BB962C8B-B14F-4D97-AF65-F5344CB8AC3E}">
        <p14:creationId xmlns:p14="http://schemas.microsoft.com/office/powerpoint/2010/main" val="1531156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0F2916-5CCA-4A66-B0B7-33E80A056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EF7BEDC8-E83E-4130-9020-B180B393A3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88133732-5BE1-4F20-BA83-50325395AF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8E819-417F-40A0-9DA1-7604CED1973C}" type="datetimeFigureOut">
              <a:rPr lang="en-IL" smtClean="0"/>
              <a:t>19/03/2022</a:t>
            </a:fld>
            <a:endParaRPr lang="en-IL"/>
          </a:p>
        </p:txBody>
      </p:sp>
      <p:sp>
        <p:nvSpPr>
          <p:cNvPr id="5" name="Footer Placeholder 4">
            <a:extLst>
              <a:ext uri="{FF2B5EF4-FFF2-40B4-BE49-F238E27FC236}">
                <a16:creationId xmlns:a16="http://schemas.microsoft.com/office/drawing/2014/main" id="{09BE0EB1-8BA8-4B93-ADDE-DC20343BF0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FDBB3BB4-EA94-41F3-A1AE-8E0ABE56A8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CC74D-0CF3-47E7-A64B-A030C57ED5C3}" type="slidenum">
              <a:rPr lang="en-IL" smtClean="0"/>
              <a:t>‹#›</a:t>
            </a:fld>
            <a:endParaRPr lang="en-IL"/>
          </a:p>
        </p:txBody>
      </p:sp>
    </p:spTree>
    <p:extLst>
      <p:ext uri="{BB962C8B-B14F-4D97-AF65-F5344CB8AC3E}">
        <p14:creationId xmlns:p14="http://schemas.microsoft.com/office/powerpoint/2010/main" val="3908554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745528"/>
          </a:xfrm>
        </p:spPr>
        <p:txBody>
          <a:bodyPr>
            <a:normAutofit fontScale="90000"/>
          </a:bodyPr>
          <a:lstStyle/>
          <a:p>
            <a:r>
              <a:rPr lang="ar-SA" dirty="0"/>
              <a:t>الفصل الثاني:</a:t>
            </a:r>
            <a:br>
              <a:rPr lang="en-US" dirty="0"/>
            </a:br>
            <a:br>
              <a:rPr lang="ar-SA" dirty="0"/>
            </a:br>
            <a:r>
              <a:rPr lang="ar-SA" dirty="0"/>
              <a:t>منظومة مكافحة الفساد في فلسطين</a:t>
            </a:r>
          </a:p>
        </p:txBody>
      </p:sp>
      <p:sp>
        <p:nvSpPr>
          <p:cNvPr id="3" name="Subtitle 2"/>
          <p:cNvSpPr>
            <a:spLocks noGrp="1"/>
          </p:cNvSpPr>
          <p:nvPr>
            <p:ph type="subTitle" idx="1"/>
          </p:nvPr>
        </p:nvSpPr>
        <p:spPr/>
        <p:txBody>
          <a:bodyPr/>
          <a:lstStyle/>
          <a:p>
            <a:endParaRPr lang="ar-SA" dirty="0"/>
          </a:p>
          <a:p>
            <a:r>
              <a:rPr lang="ar-SA" sz="2800" dirty="0"/>
              <a:t>هيئة مكافحة الفساد</a:t>
            </a:r>
          </a:p>
          <a:p>
            <a:endParaRPr lang="ar-SA" dirty="0"/>
          </a:p>
        </p:txBody>
      </p:sp>
    </p:spTree>
    <p:extLst>
      <p:ext uri="{BB962C8B-B14F-4D97-AF65-F5344CB8AC3E}">
        <p14:creationId xmlns:p14="http://schemas.microsoft.com/office/powerpoint/2010/main" val="2041904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a:t>نشأة هيئة مكافحة الفساد:</a:t>
            </a:r>
          </a:p>
        </p:txBody>
      </p:sp>
      <p:sp>
        <p:nvSpPr>
          <p:cNvPr id="3" name="Content Placeholder 2"/>
          <p:cNvSpPr>
            <a:spLocks noGrp="1"/>
          </p:cNvSpPr>
          <p:nvPr>
            <p:ph idx="1"/>
          </p:nvPr>
        </p:nvSpPr>
        <p:spPr/>
        <p:txBody>
          <a:bodyPr/>
          <a:lstStyle/>
          <a:p>
            <a:pPr marL="0" indent="0" algn="r" rtl="1">
              <a:buNone/>
            </a:pPr>
            <a:r>
              <a:rPr lang="ar-SA" dirty="0"/>
              <a:t>أُنشئت هيئة مكافحة الفساد بموجب القرار بقانون رقم 7 </a:t>
            </a:r>
            <a:r>
              <a:rPr lang="ar-SA"/>
              <a:t>لسنة 2010 </a:t>
            </a:r>
            <a:r>
              <a:rPr lang="ar-SA" dirty="0"/>
              <a:t>بشأن تعديل</a:t>
            </a:r>
          </a:p>
          <a:p>
            <a:pPr marL="0" indent="0" algn="r" rtl="1">
              <a:buNone/>
            </a:pPr>
            <a:r>
              <a:rPr lang="ar-SA" dirty="0"/>
              <a:t>قانون الكسب غير المشروع رقم (1) لسنة 2005 وتعديلاته وذلك سنداً لنص المادة</a:t>
            </a:r>
          </a:p>
          <a:p>
            <a:pPr marL="0" indent="0" algn="r" rtl="1">
              <a:buNone/>
            </a:pPr>
            <a:r>
              <a:rPr lang="ar-SA" dirty="0"/>
              <a:t>3 من القانون المدمج، حيث جاء فيها “تنشأ بمقتضى أحكام هذا القانون هيئة تسمى</a:t>
            </a:r>
          </a:p>
          <a:p>
            <a:pPr marL="0" indent="0" algn="r" rtl="1">
              <a:buNone/>
            </a:pPr>
            <a:r>
              <a:rPr lang="ar-SA" dirty="0"/>
              <a:t>“هيئة مكافحة الفساد”، تتمتع بالشخصية الاعتبارية والاستقلال الإداري والمالي، ويكون</a:t>
            </a:r>
          </a:p>
          <a:p>
            <a:pPr marL="0" indent="0" algn="r" rtl="1">
              <a:buNone/>
            </a:pPr>
            <a:r>
              <a:rPr lang="ar-SA" dirty="0"/>
              <a:t>لها موازنة خاصة بها ضمن الموازنة العامة، وتتمتع بالأهلية القانونية اللازمة للقيام بجميع</a:t>
            </a:r>
          </a:p>
          <a:p>
            <a:pPr marL="0" indent="0" algn="r" rtl="1">
              <a:buNone/>
            </a:pPr>
            <a:r>
              <a:rPr lang="ar-SA" dirty="0"/>
              <a:t>التصرفات القانونية اللازمة لتحقيق أهدافها، وحق إبرام العقود، والتقاضي، ويمثلها أمام</a:t>
            </a:r>
          </a:p>
          <a:p>
            <a:pPr marL="0" indent="0" algn="r" rtl="1">
              <a:buNone/>
            </a:pPr>
            <a:r>
              <a:rPr lang="ar-SA" dirty="0"/>
              <a:t>المحاكم النائب العام أو من ينيبه، وتمارس الصلاحيات المنصوص عليها في هذا القرار</a:t>
            </a:r>
          </a:p>
          <a:p>
            <a:pPr marL="0" indent="0" algn="r" rtl="1">
              <a:buNone/>
            </a:pPr>
            <a:r>
              <a:rPr lang="ar-SA" dirty="0"/>
              <a:t>بقانون وفي أنظمة أو تعليمات تصدر بمقتضاه.</a:t>
            </a:r>
          </a:p>
        </p:txBody>
      </p:sp>
    </p:spTree>
    <p:extLst>
      <p:ext uri="{BB962C8B-B14F-4D97-AF65-F5344CB8AC3E}">
        <p14:creationId xmlns:p14="http://schemas.microsoft.com/office/powerpoint/2010/main" val="150839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1654" y="0"/>
            <a:ext cx="10515600" cy="798657"/>
          </a:xfrm>
        </p:spPr>
        <p:txBody>
          <a:bodyPr/>
          <a:lstStyle/>
          <a:p>
            <a:pPr algn="r" rtl="1"/>
            <a:r>
              <a:rPr lang="ar-SA" dirty="0"/>
              <a:t>صلاحيات هيئة مكافحة الفساد: </a:t>
            </a:r>
          </a:p>
        </p:txBody>
      </p:sp>
      <p:sp>
        <p:nvSpPr>
          <p:cNvPr id="3" name="Content Placeholder 2"/>
          <p:cNvSpPr>
            <a:spLocks noGrp="1"/>
          </p:cNvSpPr>
          <p:nvPr>
            <p:ph idx="1"/>
          </p:nvPr>
        </p:nvSpPr>
        <p:spPr>
          <a:xfrm>
            <a:off x="1461654" y="798657"/>
            <a:ext cx="10515600" cy="5865379"/>
          </a:xfrm>
        </p:spPr>
        <p:txBody>
          <a:bodyPr>
            <a:normAutofit fontScale="85000" lnSpcReduction="20000"/>
          </a:bodyPr>
          <a:lstStyle/>
          <a:p>
            <a:pPr marL="0" indent="0" algn="r" rtl="1">
              <a:buNone/>
            </a:pPr>
            <a:r>
              <a:rPr lang="ar-SA" dirty="0"/>
              <a:t>1. تلقي التقارير والبلاغات والشكاوى بخصوص جرائم الفساد المقدمة لها ودراستها تابعتها.</a:t>
            </a:r>
          </a:p>
          <a:p>
            <a:pPr marL="0" indent="0" algn="r" rtl="1">
              <a:buNone/>
            </a:pPr>
            <a:r>
              <a:rPr lang="ar-SA" dirty="0"/>
              <a:t>2. ملاحقة كل من يخالف أحكام هذا القرار بالقانون.</a:t>
            </a:r>
          </a:p>
          <a:p>
            <a:pPr marL="0" indent="0" algn="r" rtl="1">
              <a:buNone/>
            </a:pPr>
            <a:r>
              <a:rPr lang="ar-SA" dirty="0"/>
              <a:t>3. استدعاء الشهود والمعنيين.</a:t>
            </a:r>
          </a:p>
          <a:p>
            <a:pPr marL="0" indent="0" algn="r" rtl="1">
              <a:buNone/>
            </a:pPr>
            <a:r>
              <a:rPr lang="ar-SA" dirty="0"/>
              <a:t>4. طلب أي ملفات أو بيانات أو أوراق أو مستندات أو معلومات.</a:t>
            </a:r>
          </a:p>
          <a:p>
            <a:pPr marL="0" indent="0" algn="r" rtl="1">
              <a:buNone/>
            </a:pPr>
            <a:r>
              <a:rPr lang="ar-SA" dirty="0"/>
              <a:t>5. التنسيق مع الجهات المختصة للتعقب والضبط والحجز واسترداد الأموال والعائدات المتحصلة من جرائم الفساد.</a:t>
            </a:r>
          </a:p>
          <a:p>
            <a:pPr marL="0" indent="0" algn="r" rtl="1">
              <a:buNone/>
            </a:pPr>
            <a:r>
              <a:rPr lang="ar-SA" dirty="0"/>
              <a:t>6. للهيئة أن تباشر التحريات والتحقيقات اللازمة لمتابعة أي من قضايا الفساد من تلقاء نفسها أو بناء على إخبار أو شكوى ترد إليها من أية جهة.</a:t>
            </a:r>
          </a:p>
          <a:p>
            <a:pPr marL="0" indent="0" algn="r" rtl="1">
              <a:buNone/>
            </a:pPr>
            <a:r>
              <a:rPr lang="ar-SA" dirty="0"/>
              <a:t>7. يحق للهيئة بواسطة نيابة جرائم الفساد، وحسب واقع الحال، أن تطلب من المحكمة وقف عن العمل كل شركة أو جمعية أو هيئة أهلية أو نقابة أو أي هيئة اعتبارية أخرى من الخاضعين لأحكام هذا القرار بالقانون.</a:t>
            </a:r>
          </a:p>
          <a:p>
            <a:pPr marL="0" indent="0" algn="r" rtl="1">
              <a:buNone/>
            </a:pPr>
            <a:r>
              <a:rPr lang="ar-SA" dirty="0"/>
              <a:t>8. حق تحريك الدعاوى الخاصة بالجرائم المحددة بهذا القرار بقانون.</a:t>
            </a:r>
          </a:p>
          <a:p>
            <a:pPr marL="0" indent="0" algn="r" rtl="1">
              <a:buNone/>
            </a:pPr>
            <a:r>
              <a:rPr lang="ar-SA" dirty="0"/>
              <a:t>9. على الرغم مما ورد في أي تشريع آخر تلتزم الهيئة بإصدار قراراتها بالملفات المتابعة من قبلها فور الانتهاء من إجراءاتها المحددة.</a:t>
            </a:r>
          </a:p>
          <a:p>
            <a:pPr marL="0" indent="0" algn="r" rtl="1">
              <a:buNone/>
            </a:pPr>
            <a:r>
              <a:rPr lang="ar-SA" dirty="0"/>
              <a:t>10. للهيئة أثناء إجراء التحري أن تطلب -كإجراء مستعجل- من المحكمة بواسطة نيابة جرائم الفساد وقف العمل بأي عقد أو اتفاق أو منفعة أو امتياز إذا تبين لها من ظاهر البينة أنه تم الحصول عليه نتيجة فعل يشكل فساداً.</a:t>
            </a:r>
          </a:p>
          <a:p>
            <a:pPr marL="0" indent="0" algn="r" rtl="1">
              <a:buNone/>
            </a:pPr>
            <a:endParaRPr lang="ar-SA" dirty="0"/>
          </a:p>
          <a:p>
            <a:pPr marL="0" indent="0" algn="r" rtl="1">
              <a:buNone/>
            </a:pPr>
            <a:endParaRPr lang="ar-SA" dirty="0"/>
          </a:p>
        </p:txBody>
      </p:sp>
    </p:spTree>
    <p:extLst>
      <p:ext uri="{BB962C8B-B14F-4D97-AF65-F5344CB8AC3E}">
        <p14:creationId xmlns:p14="http://schemas.microsoft.com/office/powerpoint/2010/main" val="138819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4909"/>
            <a:ext cx="10515600" cy="6054436"/>
          </a:xfrm>
        </p:spPr>
        <p:txBody>
          <a:bodyPr>
            <a:normAutofit fontScale="92500" lnSpcReduction="10000"/>
          </a:bodyPr>
          <a:lstStyle/>
          <a:p>
            <a:pPr algn="r" rtl="1"/>
            <a:r>
              <a:rPr lang="ar-SA" dirty="0"/>
              <a:t>أهم الصلاحيات التي منحت للهيئة هي تلك التي تتعلق بإنفاذ القانون حيث تقوم الهيئة باستلام وتلقي أي معلومة أو شكوى مهما كان شكلها أو مصادرها تتعلق بجريمة فساد والقيام بأعمال البحث والتحري والتحقيق بشأنها، وتأخذ ما يرد لها من معلومات على محمل الجد وتقوم بتيسير السبل وتذليل العقبات من أجل إيصال أي معلومة من أي شخص.</a:t>
            </a:r>
          </a:p>
          <a:p>
            <a:pPr algn="r" rtl="1"/>
            <a:r>
              <a:rPr lang="ar-SA" dirty="0"/>
              <a:t>إلا أنه بالرغم من الصلاحيات الواسعة للهيئة إلا أن هناك مجموعة من الصلاحيات التي لا يمكن لها أن تقوم بها دون الاستعانة بالنيابة المتخصصة والقضاء، كتلك الحالة التي تتعلق بوقف العمل أو إبطال عقد أو امتياز تم الحصول عليه نتيجة فعل فساد، أو حالة طلب الهيئة من المحكمة بواسطة النيابة وقف عمل شركة أو أي هيئة اعتبارية ارتبطت بأي واقعة فساد.</a:t>
            </a:r>
          </a:p>
          <a:p>
            <a:pPr algn="r" rtl="1"/>
            <a:r>
              <a:rPr lang="ar-SA" dirty="0"/>
              <a:t>وتجدر الإشارة إلى أن صلاحيات الهيئة تمتد لتصل لجميع الفئات الخاضعة لأحكام قانون مكافحة الفساد الذين جاء ذكرهم في نص المادة 2 من قانون مكافحة الفساد وهم: رئيس الدولة ومستشاريه ومن في حكمهم، رئيس الوزراء والوزراء ومن في حكمهم، رئيس وأعضاء المجلس التشريعي، القضاة والنيابة العامة، رؤساء المؤسسات والهيئات والأجهزة المدنية والعسكرية، وأعضاء مجالس إدارتها، المحافظين، والهيئات المحلية، الموظفين العمومين، رؤساء وأعضاء مجالس إدارة الشركات والعاملين فيها شريطة مساهمة الدولة أو احدى مؤسساتها فيها، والمساهمين في الشركات غير الربحية والعاملين فيها، المحكمين والخبراء، الجمعيات، والاشخاص المكلفين بخدمة عامة، والاجانب ممن يشغلون مناصب في مؤسسات الدولة، مسؤولين وأعضاء الجهات التي تساهم فيها الدولة أو تتلقى موازنتها أو أي دعم من الموازنة العامة للدولة والعاملين فيها.</a:t>
            </a:r>
          </a:p>
        </p:txBody>
      </p:sp>
    </p:spTree>
    <p:extLst>
      <p:ext uri="{BB962C8B-B14F-4D97-AF65-F5344CB8AC3E}">
        <p14:creationId xmlns:p14="http://schemas.microsoft.com/office/powerpoint/2010/main" val="2585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592</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الفصل الثاني:  منظومة مكافحة الفساد في فلسطين</vt:lpstr>
      <vt:lpstr>نشأة هيئة مكافحة الفساد:</vt:lpstr>
      <vt:lpstr>صلاحيات هيئة مكافحة الفساد: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الثاني:  منظومة مكافحة الفساد في فلسطين</dc:title>
  <dc:creator>hsmsaleh68@outlook.com</dc:creator>
  <cp:lastModifiedBy>hsmsaleh68@outlook.com</cp:lastModifiedBy>
  <cp:revision>1</cp:revision>
  <dcterms:created xsi:type="dcterms:W3CDTF">2022-03-19T14:12:12Z</dcterms:created>
  <dcterms:modified xsi:type="dcterms:W3CDTF">2022-03-19T14:12:59Z</dcterms:modified>
</cp:coreProperties>
</file>