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9" r:id="rId9"/>
    <p:sldId id="262" r:id="rId10"/>
    <p:sldId id="264" r:id="rId11"/>
    <p:sldId id="265" r:id="rId12"/>
    <p:sldId id="266" r:id="rId13"/>
    <p:sldId id="268" r:id="rId14"/>
    <p:sldId id="267" r:id="rId15"/>
    <p:sldId id="270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45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58A0-1507-45A1-BA38-346DD2ECD16F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C153-793D-4769-9F31-630ADB8B3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46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Malignancy: A proliferating cell mass is malignant when it grows independently of control mechanisms,</a:t>
            </a:r>
          </a:p>
          <a:p>
            <a:r>
              <a:rPr lang="en-US" dirty="0" smtClean="0"/>
              <a:t>being capable of transcending tissue boundaries, growing invasively, and metastasizing.</a:t>
            </a:r>
          </a:p>
          <a:p>
            <a:endParaRPr lang="en-US" dirty="0" smtClean="0"/>
          </a:p>
          <a:p>
            <a:r>
              <a:rPr lang="en-US" b="1" dirty="0" smtClean="0"/>
              <a:t>Neoplasia</a:t>
            </a:r>
            <a:r>
              <a:rPr lang="en-US" dirty="0" smtClean="0"/>
              <a:t>: uncontrolled growth of cells that is not under physiologic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C153-793D-4769-9F31-630ADB8B3C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671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7A9E-E63E-4D69-90F1-5750EA9DC50D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4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8A5C-99CC-4B47-A1AD-84F45C2522DD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1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9EC5-1FC1-4E28-80BE-98C8557D5C22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79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24B-E056-42C9-8F38-E8788EE1A354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1609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077-6F25-4984-B3BE-36193C80420D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05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F665-C1DF-4373-9D99-85C895380160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03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60-1AD5-4B53-8CF2-831C4E304463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09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234A-1D41-4031-97CD-08C7D67A5745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8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6059-051D-4467-80F4-67A096952340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1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EC1E-325D-4541-B492-04337916D200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2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6CB3-B96B-4DA6-A683-5C314ED1EAC2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1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359-1A40-411A-A780-FFD383021E73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289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7490-A9DD-47DB-A421-94B7B05B8D0B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BD3-B381-4F2B-95B8-BBA08CA85B14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3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2295-3A6B-4BD0-89F1-E4F34798EFB8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3D24-87F3-490F-B37A-40AA0F3E32CB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3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8955-5709-4BBE-B6EB-5DD7889BA1FE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9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9DFA11-69BA-4BAF-94F6-69192F5A3F78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573F-7340-43CB-B1A5-6BC641BE3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775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Sabha Rabaya, MSc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0964-D61A-4F80-A7E5-7021982EF1A6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35171" y="1773753"/>
            <a:ext cx="5654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THOMPSON &amp; THOMPSON GENETICS IN MEDICINE</a:t>
            </a:r>
          </a:p>
          <a:p>
            <a:r>
              <a:rPr lang="en-US" dirty="0" smtClean="0"/>
              <a:t>CHAPTER </a:t>
            </a:r>
            <a:r>
              <a:rPr lang="en-US" b="1" dirty="0" smtClean="0"/>
              <a:t>15 — Cancer Genetics and Genomics</a:t>
            </a:r>
            <a:endParaRPr lang="en-AE" dirty="0"/>
          </a:p>
        </p:txBody>
      </p:sp>
    </p:spTree>
    <p:extLst>
      <p:ext uri="{BB962C8B-B14F-4D97-AF65-F5344CB8AC3E}">
        <p14:creationId xmlns="" xmlns:p14="http://schemas.microsoft.com/office/powerpoint/2010/main" val="296760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is a Genetic Disorder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3" y="1325563"/>
            <a:ext cx="615791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is caused by changes in DNA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Hereditary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Hereditary: result from inheriting a cancer susceptibility allele from a parent. The inherited allele is a germline mutation. Hereditary cancers are rare, but they have high penetrance and tend to strike earlier in life than do sporadic cancers.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cancers are sporadic, and caused by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somatic mutations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66" y="1325563"/>
            <a:ext cx="5510211" cy="5303475"/>
          </a:xfrm>
          <a:prstGeom prst="rect">
            <a:avLst/>
          </a:prstGeom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12E3-ECE5-42BC-8A1C-A2DC983774DB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18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28662"/>
            <a:ext cx="6586538" cy="5329238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F56C-519B-44D6-9DDE-48EC9C90615B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84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at the Cellular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9" t="5762" r="7454" b="6558"/>
          <a:stretch/>
        </p:blipFill>
        <p:spPr>
          <a:xfrm>
            <a:off x="2243137" y="1085851"/>
            <a:ext cx="7443787" cy="5514974"/>
          </a:xfrm>
          <a:prstGeom prst="rect">
            <a:avLst/>
          </a:prstGeom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034E-ED9B-4B13-8C05-B30EF53863C6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86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98862" y="1305342"/>
            <a:ext cx="7645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are three</a:t>
            </a:r>
          </a:p>
          <a:p>
            <a:r>
              <a:rPr lang="en-US" dirty="0" smtClean="0"/>
              <a:t>main classes of cancer: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Sarcomas, in which the tumor has arisen in </a:t>
            </a:r>
            <a:r>
              <a:rPr lang="en-US" b="1" dirty="0" err="1" smtClean="0"/>
              <a:t>mesenchymal</a:t>
            </a:r>
            <a:endParaRPr lang="en-US" b="1" dirty="0" smtClean="0"/>
          </a:p>
          <a:p>
            <a:r>
              <a:rPr lang="en-US" dirty="0" smtClean="0"/>
              <a:t>tissue, such as bone, muscle, or connective</a:t>
            </a:r>
          </a:p>
          <a:p>
            <a:r>
              <a:rPr lang="en-US" dirty="0" smtClean="0"/>
              <a:t>tissue, or in nervous system tissue;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Carcinomas, which originate in epithelial tissue, such</a:t>
            </a:r>
          </a:p>
          <a:p>
            <a:r>
              <a:rPr lang="en-US" dirty="0" smtClean="0"/>
              <a:t>as the cells lining the intestine, bronchi, or mammary</a:t>
            </a:r>
          </a:p>
          <a:p>
            <a:r>
              <a:rPr lang="en-US" dirty="0" smtClean="0"/>
              <a:t>ducts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Hematopoietic and lymphoid malignant </a:t>
            </a:r>
            <a:r>
              <a:rPr lang="en-US" b="1" dirty="0" err="1" smtClean="0"/>
              <a:t>neoplasms</a:t>
            </a:r>
            <a:r>
              <a:rPr lang="en-US" b="1" dirty="0" smtClean="0"/>
              <a:t>,</a:t>
            </a:r>
          </a:p>
          <a:p>
            <a:r>
              <a:rPr lang="en-US" dirty="0" smtClean="0"/>
              <a:t>such as leukemia and lymphoma, which spread</a:t>
            </a:r>
          </a:p>
          <a:p>
            <a:r>
              <a:rPr lang="en-US" dirty="0" smtClean="0"/>
              <a:t>throughout the bone marrow, lymphatic system, and</a:t>
            </a:r>
          </a:p>
          <a:p>
            <a:r>
              <a:rPr lang="en-US" dirty="0" smtClean="0"/>
              <a:t>peripheral blood.</a:t>
            </a:r>
            <a:endParaRPr lang="en-AE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cancer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DEF-0EEC-48D7-AED2-614CB90735FA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basis of cancer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10531" y="1157389"/>
            <a:ext cx="8330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number of mutations present in a tumor can vary from just a few to many tens of thousands</a:t>
            </a:r>
            <a:endParaRPr lang="en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71338" y="1890625"/>
            <a:ext cx="10529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Messenger mutations</a:t>
            </a:r>
            <a:r>
              <a:rPr lang="en-US" dirty="0" smtClean="0"/>
              <a:t>: appear to be random, not recurrent in particular cancer types, and probably occurred as the cancer developed, rather than directly causing the </a:t>
            </a:r>
            <a:r>
              <a:rPr lang="en-US" dirty="0" err="1" smtClean="0"/>
              <a:t>neoplasia</a:t>
            </a:r>
            <a:r>
              <a:rPr lang="en-US" dirty="0" smtClean="0"/>
              <a:t> to develop or progress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Driver mutations</a:t>
            </a:r>
            <a:r>
              <a:rPr lang="en-US" dirty="0" smtClean="0"/>
              <a:t>: at high frequency in many samples of the same type of cancer or even in multiple different types of cancers, mutated in fact far too frequently to simply be</a:t>
            </a:r>
          </a:p>
          <a:p>
            <a:r>
              <a:rPr lang="en-US" dirty="0" smtClean="0"/>
              <a:t>passenger mutations. </a:t>
            </a:r>
          </a:p>
          <a:p>
            <a:r>
              <a:rPr lang="en-US" dirty="0" smtClean="0"/>
              <a:t>These genes are thus presumed to be involved in the development or progression of the cancer . They are therefore referred to as “driver” genes, that is, they harbor mutations (so-called driver gene mutations) that are likely to be causing a cancer</a:t>
            </a:r>
          </a:p>
          <a:p>
            <a:r>
              <a:rPr lang="en-US" dirty="0" smtClean="0"/>
              <a:t>to develop or progress. </a:t>
            </a:r>
          </a:p>
          <a:p>
            <a:r>
              <a:rPr lang="en-US" dirty="0" smtClean="0"/>
              <a:t>Although many driver genes are specific to particular tumor types, some, such as those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TP53</a:t>
            </a:r>
            <a:r>
              <a:rPr lang="en-US" dirty="0" smtClean="0"/>
              <a:t> gene encoding the p53 protein, are found in the vast majority of cancers</a:t>
            </a:r>
            <a:endParaRPr lang="en-AE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D27-3AF8-428C-955C-21E769A473F8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036" y="1002899"/>
            <a:ext cx="10759973" cy="51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D40-EBFB-44BD-8E30-602CD94F2AD2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Oncogenes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Tumor Suppressor Genes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95924" y="1089346"/>
            <a:ext cx="105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 genes can be further subdivided into one of two functional categories depending on how, if mutated, they drive </a:t>
            </a:r>
            <a:r>
              <a:rPr lang="en-US" dirty="0" err="1" smtClean="0"/>
              <a:t>oncogenesis</a:t>
            </a:r>
            <a:r>
              <a:rPr lang="en-US" dirty="0" smtClean="0"/>
              <a:t>. </a:t>
            </a:r>
            <a:endParaRPr lang="en-AE" dirty="0"/>
          </a:p>
        </p:txBody>
      </p:sp>
      <p:sp>
        <p:nvSpPr>
          <p:cNvPr id="5" name="مستطيل 4"/>
          <p:cNvSpPr/>
          <p:nvPr/>
        </p:nvSpPr>
        <p:spPr>
          <a:xfrm>
            <a:off x="631596" y="2190023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proto-</a:t>
            </a:r>
            <a:r>
              <a:rPr lang="en-US" b="1" dirty="0" err="1" smtClean="0"/>
              <a:t>oncogenes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are normal genes that, when mutated in very particular ways, become driver genes through alterations that lead to </a:t>
            </a:r>
            <a:r>
              <a:rPr lang="en-US" i="1" dirty="0" smtClean="0"/>
              <a:t>excessive levels of activity. Once mutated in this way, </a:t>
            </a:r>
            <a:r>
              <a:rPr lang="en-US" dirty="0" smtClean="0"/>
              <a:t>driver genes of this type are referred to as </a:t>
            </a:r>
            <a:r>
              <a:rPr lang="en-US" b="1" dirty="0" smtClean="0"/>
              <a:t>activated </a:t>
            </a:r>
            <a:r>
              <a:rPr lang="en-US" b="1" dirty="0" err="1" smtClean="0"/>
              <a:t>oncogenes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Only a single mutation at one allele can be </a:t>
            </a:r>
            <a:r>
              <a:rPr lang="en-US" dirty="0" smtClean="0"/>
              <a:t>sufficient for activation, and the mutations that activate a proto-oncogene can range from highly specific point</a:t>
            </a:r>
          </a:p>
          <a:p>
            <a:r>
              <a:rPr lang="en-US" dirty="0" smtClean="0"/>
              <a:t>mutations causing </a:t>
            </a:r>
            <a:r>
              <a:rPr lang="en-US" dirty="0" err="1" smtClean="0"/>
              <a:t>dysregulation</a:t>
            </a:r>
            <a:r>
              <a:rPr lang="en-US" dirty="0" smtClean="0"/>
              <a:t> or hyperactivity of a protein, to chromosome translocations that drive </a:t>
            </a:r>
            <a:r>
              <a:rPr lang="en-US" dirty="0" err="1" smtClean="0"/>
              <a:t>overexpression</a:t>
            </a:r>
            <a:r>
              <a:rPr lang="en-US" dirty="0" smtClean="0"/>
              <a:t> of a gene, to gene amplification events that create an overabundance of the encoded mRNA and protein product</a:t>
            </a:r>
            <a:endParaRPr lang="en-AE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22DF-A051-457F-947B-C71B2632A03C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Oncogenes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Tumor Suppressor Genes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95924" y="1089346"/>
            <a:ext cx="105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 genes can be further subdivided into one of two functional categories depending on how, if mutated, they drive </a:t>
            </a:r>
            <a:r>
              <a:rPr lang="en-US" dirty="0" err="1" smtClean="0"/>
              <a:t>oncogenesis</a:t>
            </a:r>
            <a:r>
              <a:rPr lang="en-US" dirty="0" smtClean="0"/>
              <a:t>. </a:t>
            </a:r>
            <a:endParaRPr lang="en-AE" dirty="0"/>
          </a:p>
        </p:txBody>
      </p:sp>
      <p:sp>
        <p:nvSpPr>
          <p:cNvPr id="5" name="مستطيل 4"/>
          <p:cNvSpPr/>
          <p:nvPr/>
        </p:nvSpPr>
        <p:spPr>
          <a:xfrm>
            <a:off x="810705" y="208632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tumor suppressor genes (TSGs), mutations </a:t>
            </a:r>
            <a:r>
              <a:rPr lang="en-US" dirty="0" smtClean="0"/>
              <a:t>in which cause a </a:t>
            </a:r>
            <a:r>
              <a:rPr lang="en-US" i="1" dirty="0" smtClean="0"/>
              <a:t>loss of expression of proteins </a:t>
            </a:r>
            <a:r>
              <a:rPr lang="en-US" dirty="0" smtClean="0"/>
              <a:t>necessary to control the development of cancers. To drive </a:t>
            </a:r>
            <a:r>
              <a:rPr lang="en-US" dirty="0" err="1" smtClean="0"/>
              <a:t>oncogenesis</a:t>
            </a:r>
            <a:r>
              <a:rPr lang="en-US" dirty="0" smtClean="0"/>
              <a:t>, loss of function of a TSG typically requires mutations at both alleles.</a:t>
            </a:r>
          </a:p>
          <a:p>
            <a:endParaRPr lang="en-US" dirty="0" smtClean="0"/>
          </a:p>
          <a:p>
            <a:r>
              <a:rPr lang="en-US" dirty="0" smtClean="0"/>
              <a:t>There are many ways that a cell can lose the function of TSG alleles. Loss-of function mechanisms can range from </a:t>
            </a:r>
            <a:r>
              <a:rPr lang="en-US" dirty="0" err="1" smtClean="0"/>
              <a:t>missense</a:t>
            </a:r>
            <a:r>
              <a:rPr lang="en-US" dirty="0" smtClean="0"/>
              <a:t>, nonsense, or frame-shift mutations to gene deletions or loss of a part or even an entire chromosome. Loss of function of TSGs can also result from </a:t>
            </a:r>
            <a:r>
              <a:rPr lang="en-US" dirty="0" err="1" smtClean="0"/>
              <a:t>epigenomic</a:t>
            </a:r>
            <a:r>
              <a:rPr lang="en-US" dirty="0" smtClean="0"/>
              <a:t> transcriptional silencing due to altered chromatin conformation or promoter </a:t>
            </a:r>
            <a:r>
              <a:rPr lang="en-US" dirty="0" err="1" smtClean="0"/>
              <a:t>Methylation</a:t>
            </a:r>
            <a:r>
              <a:rPr lang="en-US" dirty="0" smtClean="0"/>
              <a:t>, or from translational silencing by </a:t>
            </a:r>
            <a:r>
              <a:rPr lang="en-US" dirty="0" err="1" smtClean="0"/>
              <a:t>miRNAs</a:t>
            </a:r>
            <a:r>
              <a:rPr lang="en-US" dirty="0" smtClean="0"/>
              <a:t> or disturbances in other components of the translational machinery</a:t>
            </a:r>
            <a:endParaRPr lang="en-AE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4F2E-BE3B-4023-AF7F-754DD2E62638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64" y="738188"/>
            <a:ext cx="9635786" cy="555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F699-7D87-43A9-ADE4-0A9B350FB201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in Families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9F2-5AAE-47E4-B96C-4804FA09364F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29386" y="1220475"/>
            <a:ext cx="1022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Although essentially all individuals are at risk for some cancer at some point during their lives, many forms of cancer have a higher incidence in relatives of patients than in the general population</a:t>
            </a:r>
            <a:endParaRPr lang="en-AE" dirty="0"/>
          </a:p>
        </p:txBody>
      </p:sp>
      <p:sp>
        <p:nvSpPr>
          <p:cNvPr id="6" name="مستطيل 5"/>
          <p:cNvSpPr/>
          <p:nvPr/>
        </p:nvSpPr>
        <p:spPr>
          <a:xfrm>
            <a:off x="295372" y="2353155"/>
            <a:ext cx="9697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some cases, this increased incidence is due primarily to inheritance of a single mutant gene with high </a:t>
            </a:r>
            <a:r>
              <a:rPr lang="en-US" dirty="0" err="1" smtClean="0"/>
              <a:t>penetrance</a:t>
            </a:r>
            <a:r>
              <a:rPr lang="en-US" dirty="0" smtClean="0"/>
              <a:t>. These mutations result in </a:t>
            </a:r>
            <a:r>
              <a:rPr lang="en-US" b="1" dirty="0" smtClean="0"/>
              <a:t>hereditary cancer syndromes following </a:t>
            </a:r>
            <a:r>
              <a:rPr lang="en-US" dirty="0" err="1" smtClean="0"/>
              <a:t>mendelian</a:t>
            </a:r>
            <a:r>
              <a:rPr lang="en-US" dirty="0" smtClean="0"/>
              <a:t> patterns of inheritance</a:t>
            </a:r>
            <a:endParaRPr lang="en-AE" dirty="0"/>
          </a:p>
        </p:txBody>
      </p:sp>
      <p:sp>
        <p:nvSpPr>
          <p:cNvPr id="7" name="مستطيل 6"/>
          <p:cNvSpPr/>
          <p:nvPr/>
        </p:nvSpPr>
        <p:spPr>
          <a:xfrm>
            <a:off x="399068" y="3759188"/>
            <a:ext cx="1022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Among these syndromes, approximately 100 different genes in which deleterious mutations increase the risk for cancer many-fold higher than in the general population</a:t>
            </a:r>
            <a:endParaRPr lang="en-AE" dirty="0"/>
          </a:p>
        </p:txBody>
      </p:sp>
      <p:sp>
        <p:nvSpPr>
          <p:cNvPr id="8" name="مستطيل 7"/>
          <p:cNvSpPr/>
          <p:nvPr/>
        </p:nvSpPr>
        <p:spPr>
          <a:xfrm>
            <a:off x="465056" y="4984671"/>
            <a:ext cx="966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Examples of family cancer syndromes are </a:t>
            </a:r>
            <a:r>
              <a:rPr lang="en-US" u="sng" dirty="0" smtClean="0"/>
              <a:t>hereditary breast and ovarian cancer syndrome</a:t>
            </a:r>
            <a:r>
              <a:rPr lang="en-US" dirty="0" smtClean="0"/>
              <a:t>, </a:t>
            </a:r>
            <a:r>
              <a:rPr lang="en-US" u="sng" dirty="0" smtClean="0"/>
              <a:t>Li-</a:t>
            </a:r>
            <a:r>
              <a:rPr lang="en-US" u="sng" dirty="0" err="1" smtClean="0"/>
              <a:t>Fraumeni</a:t>
            </a:r>
            <a:r>
              <a:rPr lang="en-US" u="sng" dirty="0" smtClean="0"/>
              <a:t> syndrome</a:t>
            </a:r>
            <a:r>
              <a:rPr lang="en-US" dirty="0" smtClean="0"/>
              <a:t>, </a:t>
            </a:r>
            <a:r>
              <a:rPr lang="en-US" u="sng" dirty="0" smtClean="0"/>
              <a:t>Cowden syndrome</a:t>
            </a:r>
            <a:r>
              <a:rPr lang="en-US" dirty="0" smtClean="0"/>
              <a:t>, and </a:t>
            </a:r>
            <a:r>
              <a:rPr lang="en-US" u="sng" dirty="0" smtClean="0"/>
              <a:t>Lynch syndrome</a:t>
            </a:r>
            <a:r>
              <a:rPr lang="en-US" dirty="0" smtClean="0"/>
              <a:t>.</a:t>
            </a:r>
            <a:endParaRPr lang="en-A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276" y="1869118"/>
            <a:ext cx="81606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Cancer: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is a group of diseases characterized by uncontrolled growth and spread of abnormal cells. If the spread is not controlled, it can result in death.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ncontrolled proliferation of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bility to spread (metastasize) to distant sites.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788" y="145732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Cancer?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C329-60B0-4FAF-A5F4-F527D9275297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65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455612"/>
            <a:ext cx="10058400" cy="5452825"/>
          </a:xfrm>
          <a:prstGeom prst="rect">
            <a:avLst/>
          </a:prstGeo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8941-0A9E-469B-B7F3-4EB64B448E5C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2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cell cycle control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2213" y="13255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fundamental characteristic of cancer is the underlying disruption of the cell cycle.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06"/>
          <a:stretch/>
        </p:blipFill>
        <p:spPr>
          <a:xfrm>
            <a:off x="1900239" y="2328862"/>
            <a:ext cx="7739062" cy="4086226"/>
          </a:xfrm>
          <a:prstGeom prst="rect">
            <a:avLst/>
          </a:prstGeom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A96-EB2D-4D56-ABEF-5775DD3CA307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66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7938" y="211008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common disease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person in 3 can expect to contract cancer at some stage in their life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person in 5 can expect to die from it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Cancer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20B2-7008-40AE-BDF3-04BC705504DD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96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Classification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470" y="1761769"/>
            <a:ext cx="524027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Benign tumors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 locally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cause problems by pressure (brain) or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( colon)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Histologically resemble the tissue of origin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spread to distant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"/>
          <a:stretch/>
        </p:blipFill>
        <p:spPr>
          <a:xfrm>
            <a:off x="6129338" y="1525132"/>
            <a:ext cx="5772148" cy="3938588"/>
          </a:xfrm>
          <a:prstGeom prst="rect">
            <a:avLst/>
          </a:prstGeo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C188-A92B-430C-895C-FB17E48841D9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04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5" y="1636258"/>
            <a:ext cx="64389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Cancer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developed malignant tumors with the specific capacity to invade and destroy the underlying mesenchyme.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Pieces of a malignant tumor can enter the bloodstream or lymphatic vessels and travel to other areas of the body, where the cancer cells “seed” the formation of new tumors.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Metastasis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Stimulate angiogenesis and development of blood supply 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Classification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"/>
          <a:stretch/>
        </p:blipFill>
        <p:spPr>
          <a:xfrm>
            <a:off x="6757987" y="1910894"/>
            <a:ext cx="5272086" cy="3938588"/>
          </a:xfrm>
          <a:prstGeom prst="rect">
            <a:avLst/>
          </a:prstGeom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0AF-B81C-437C-97EE-719D92E54312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35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232" y="416291"/>
            <a:ext cx="6717580" cy="615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CA50-4184-4280-B041-0953011E87EF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46"/>
          <a:stretch/>
        </p:blipFill>
        <p:spPr>
          <a:xfrm>
            <a:off x="485776" y="1200150"/>
            <a:ext cx="11372850" cy="5395911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is a Complex Disorder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A27-9FE5-414B-8926-FFF991FDE849}" type="datetime1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573F-7340-43CB-B1A5-6BC641BE35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271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1230</TotalTime>
  <Words>1043</Words>
  <Application>Microsoft Office PowerPoint</Application>
  <PresentationFormat>مخصص</PresentationFormat>
  <Paragraphs>132</Paragraphs>
  <Slides>19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Ion</vt:lpstr>
      <vt:lpstr>Cancer Genetics</vt:lpstr>
      <vt:lpstr>What is Cancer?</vt:lpstr>
      <vt:lpstr>الشريحة 3</vt:lpstr>
      <vt:lpstr>Loss of cell cycle control </vt:lpstr>
      <vt:lpstr>Incidence of Cancer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Genetics</dc:title>
  <dc:creator>user</dc:creator>
  <cp:lastModifiedBy>BisanCo</cp:lastModifiedBy>
  <cp:revision>35</cp:revision>
  <dcterms:created xsi:type="dcterms:W3CDTF">2022-05-28T15:09:47Z</dcterms:created>
  <dcterms:modified xsi:type="dcterms:W3CDTF">2024-09-06T17:18:27Z</dcterms:modified>
</cp:coreProperties>
</file>