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  <p:sldMasterId id="2147483684" r:id="rId3"/>
  </p:sldMasterIdLst>
  <p:sldIdLst>
    <p:sldId id="280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87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108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6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2EF6458-5AD1-4D72-A155-F51A6B4363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8/5/2024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237513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2EF6458-5AD1-4D72-A155-F51A6B4363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8/5/2024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844301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2EF6458-5AD1-4D72-A155-F51A6B4363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8/5/2024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704315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2EF6458-5AD1-4D72-A155-F51A6B4363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8/5/2024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143631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2EF6458-5AD1-4D72-A155-F51A6B4363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8/5/2024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971682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2EF6458-5AD1-4D72-A155-F51A6B4363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8/5/2024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44774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2EF6458-5AD1-4D72-A155-F51A6B4363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8/5/2024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909670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2EF6458-5AD1-4D72-A155-F51A6B4363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8/5/2024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965562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8996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2EF6458-5AD1-4D72-A155-F51A6B4363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8/5/2024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960335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2EF6458-5AD1-4D72-A155-F51A6B4363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8/5/2024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64531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2EF6458-5AD1-4D72-A155-F51A6B4363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8/5/2024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176715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8962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5937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272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9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0325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4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732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1486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9094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746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82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6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63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26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88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10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70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16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83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59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8253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SA" b="1" dirty="0"/>
              <a:t>بحوث عمليات – الوحدة الثانية</a:t>
            </a:r>
            <a:br>
              <a:rPr lang="ar-JO" b="1" dirty="0"/>
            </a:br>
            <a:r>
              <a:rPr lang="ar-SA" b="1" dirty="0"/>
              <a:t>البرمجة الخطية- طريقة الرسم البياني</a:t>
            </a:r>
            <a:br>
              <a:rPr lang="ar-JO" b="1" dirty="0"/>
            </a:br>
            <a:r>
              <a:rPr lang="ar-SA" sz="3600" b="1" dirty="0"/>
              <a:t>د. </a:t>
            </a:r>
            <a:r>
              <a:rPr lang="ar-SY" sz="3600" b="1" dirty="0"/>
              <a:t>سالم </a:t>
            </a:r>
            <a:r>
              <a:rPr lang="ar-SA" sz="3600" b="1" dirty="0"/>
              <a:t>محمد</a:t>
            </a:r>
            <a:r>
              <a:rPr lang="ar-SY" sz="3600" b="1" dirty="0"/>
              <a:t> سالم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419600"/>
            <a:ext cx="6400800" cy="1752600"/>
          </a:xfrm>
        </p:spPr>
        <p:txBody>
          <a:bodyPr>
            <a:normAutofit/>
          </a:bodyPr>
          <a:lstStyle/>
          <a:p>
            <a:pPr lvl="0" rtl="1"/>
            <a:endParaRPr lang="ar-SA" sz="2400" dirty="0"/>
          </a:p>
        </p:txBody>
      </p:sp>
      <p:sp>
        <p:nvSpPr>
          <p:cNvPr id="4" name="Rectangle 3"/>
          <p:cNvSpPr/>
          <p:nvPr/>
        </p:nvSpPr>
        <p:spPr>
          <a:xfrm>
            <a:off x="1600200" y="1935809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prstClr val="black"/>
                </a:solidFill>
              </a:rPr>
              <a:t>كلية الأعمال والاقتصاد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>
                <a:solidFill>
                  <a:prstClr val="black"/>
                </a:solidFill>
              </a:rPr>
              <a:t>قسم العلوم المالية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0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548680"/>
            <a:ext cx="12334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808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3</a:t>
            </a:r>
            <a:r>
              <a:rPr lang="ar-JO" b="1" dirty="0"/>
              <a:t>- بما أن معادلة القيد الأول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en-US" b="1" dirty="0">
                <a:solidFill>
                  <a:srgbClr val="002060"/>
                </a:solidFill>
              </a:rPr>
              <a:t> + 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en-US" b="1" dirty="0">
                <a:solidFill>
                  <a:srgbClr val="002060"/>
                </a:solidFill>
              </a:rPr>
              <a:t> = 5 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ar-JO" b="1" dirty="0"/>
              <a:t>تحتوي على المتغيرين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ar-JO" b="1" baseline="-25000" dirty="0">
                <a:solidFill>
                  <a:srgbClr val="002060"/>
                </a:solidFill>
              </a:rPr>
              <a:t> </a:t>
            </a:r>
            <a:r>
              <a:rPr lang="ar-JO" b="1" dirty="0"/>
              <a:t> و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ar-JO" b="1" baseline="-25000" dirty="0">
                <a:solidFill>
                  <a:srgbClr val="002060"/>
                </a:solidFill>
              </a:rPr>
              <a:t>  </a:t>
            </a:r>
            <a:r>
              <a:rPr lang="ar-JO" b="1" dirty="0"/>
              <a:t>فهذا يعني أنها تقطع محور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ar-JO" b="1" baseline="-25000" dirty="0">
                <a:solidFill>
                  <a:srgbClr val="002060"/>
                </a:solidFill>
              </a:rPr>
              <a:t> </a:t>
            </a:r>
            <a:r>
              <a:rPr lang="ar-JO" b="1" dirty="0"/>
              <a:t>وأيضاً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ar-JO" b="1" baseline="-25000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ar-JO" b="1" dirty="0">
                <a:solidFill>
                  <a:srgbClr val="FF0000"/>
                </a:solidFill>
              </a:rPr>
              <a:t>المحور(أ) يقطع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1</a:t>
            </a:r>
            <a:r>
              <a:rPr lang="ar-JO" b="1" dirty="0">
                <a:solidFill>
                  <a:srgbClr val="FF0000"/>
                </a:solidFill>
              </a:rPr>
              <a:t> عندما تكون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ar-JO" b="1" dirty="0">
                <a:solidFill>
                  <a:srgbClr val="FF0000"/>
                </a:solidFill>
              </a:rPr>
              <a:t> = </a:t>
            </a:r>
            <a:r>
              <a:rPr lang="en-US" b="1" dirty="0">
                <a:solidFill>
                  <a:srgbClr val="FF0000"/>
                </a:solidFill>
              </a:rPr>
              <a:t>0</a:t>
            </a:r>
            <a:r>
              <a:rPr lang="ar-JO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ar-JO" b="1" dirty="0"/>
              <a:t>وهذا يعني يجب تعويض مكان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ar-JO" b="1" dirty="0"/>
              <a:t> في معادلة القيد الأول </a:t>
            </a:r>
            <a:r>
              <a:rPr lang="ar-JO" b="1" dirty="0">
                <a:solidFill>
                  <a:srgbClr val="FF0000"/>
                </a:solidFill>
              </a:rPr>
              <a:t>صفر</a:t>
            </a:r>
            <a:r>
              <a:rPr lang="ar-JO" b="1" dirty="0"/>
              <a:t> ومنها نجد قيمة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1</a:t>
            </a:r>
            <a:r>
              <a:rPr lang="ar-JO" b="1" dirty="0"/>
              <a:t>  </a:t>
            </a:r>
          </a:p>
          <a:p>
            <a:pPr marL="0" indent="0" algn="l">
              <a:buNone/>
            </a:pPr>
            <a:r>
              <a:rPr lang="en-US" b="1" dirty="0"/>
              <a:t>X</a:t>
            </a:r>
            <a:r>
              <a:rPr lang="en-US" b="1" baseline="-25000" dirty="0"/>
              <a:t>1</a:t>
            </a:r>
            <a:r>
              <a:rPr lang="en-US" b="1" dirty="0"/>
              <a:t> + O = 5</a:t>
            </a:r>
            <a:r>
              <a:rPr lang="ar-JO" b="1" dirty="0"/>
              <a:t>  </a:t>
            </a:r>
          </a:p>
          <a:p>
            <a:pPr marL="0" indent="0" algn="l">
              <a:buNone/>
            </a:pPr>
            <a:r>
              <a:rPr lang="en-US" b="1" dirty="0"/>
              <a:t>X</a:t>
            </a:r>
            <a:r>
              <a:rPr lang="en-US" b="1" baseline="-25000" dirty="0"/>
              <a:t>1</a:t>
            </a:r>
            <a:r>
              <a:rPr lang="en-US" b="1" dirty="0"/>
              <a:t> = 5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           </a:t>
            </a:r>
            <a:r>
              <a:rPr lang="ar-JO" b="1" dirty="0">
                <a:solidFill>
                  <a:srgbClr val="002060"/>
                </a:solidFill>
              </a:rPr>
              <a:t>                  إذن نقطة التقاطع على محور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ar-JO" b="1" dirty="0">
                <a:solidFill>
                  <a:srgbClr val="002060"/>
                </a:solidFill>
              </a:rPr>
              <a:t> هي ( </a:t>
            </a:r>
            <a:r>
              <a:rPr lang="en-US" b="1" dirty="0">
                <a:solidFill>
                  <a:srgbClr val="002060"/>
                </a:solidFill>
              </a:rPr>
              <a:t>0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,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5</a:t>
            </a:r>
            <a:r>
              <a:rPr lang="ar-JO" b="1" dirty="0">
                <a:solidFill>
                  <a:srgbClr val="002060"/>
                </a:solidFill>
              </a:rPr>
              <a:t> )</a:t>
            </a:r>
          </a:p>
          <a:p>
            <a:pPr marL="0" indent="0">
              <a:buNone/>
            </a:pPr>
            <a:r>
              <a:rPr lang="ar-JO" b="1" dirty="0">
                <a:solidFill>
                  <a:srgbClr val="FF0000"/>
                </a:solidFill>
              </a:rPr>
              <a:t>المحور(أ)  يقطع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ar-JO" b="1" dirty="0">
                <a:solidFill>
                  <a:srgbClr val="FF0000"/>
                </a:solidFill>
              </a:rPr>
              <a:t> عندما تكون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1</a:t>
            </a:r>
            <a:r>
              <a:rPr lang="ar-JO" b="1" dirty="0">
                <a:solidFill>
                  <a:srgbClr val="FF0000"/>
                </a:solidFill>
              </a:rPr>
              <a:t> = </a:t>
            </a:r>
            <a:r>
              <a:rPr lang="en-US" b="1" dirty="0">
                <a:solidFill>
                  <a:srgbClr val="FF0000"/>
                </a:solidFill>
              </a:rPr>
              <a:t>0</a:t>
            </a:r>
            <a:r>
              <a:rPr lang="ar-JO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ar-JO" b="1" dirty="0"/>
              <a:t>وهذا يعني يجب تعويض مكان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1</a:t>
            </a:r>
            <a:r>
              <a:rPr lang="ar-JO" b="1" dirty="0"/>
              <a:t> في معادلة القيد الأول </a:t>
            </a:r>
            <a:r>
              <a:rPr lang="ar-JO" b="1" dirty="0">
                <a:solidFill>
                  <a:srgbClr val="FF0000"/>
                </a:solidFill>
              </a:rPr>
              <a:t>صفر</a:t>
            </a:r>
            <a:r>
              <a:rPr lang="ar-JO" b="1" dirty="0"/>
              <a:t> ومنها نجد قيمة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ar-JO" b="1" dirty="0"/>
              <a:t>  </a:t>
            </a:r>
          </a:p>
          <a:p>
            <a:pPr marL="0" indent="0" algn="l">
              <a:buNone/>
            </a:pPr>
            <a:r>
              <a:rPr lang="en-US" b="1" dirty="0"/>
              <a:t>0 + X</a:t>
            </a:r>
            <a:r>
              <a:rPr lang="en-US" b="1" baseline="-25000" dirty="0"/>
              <a:t>2</a:t>
            </a:r>
            <a:r>
              <a:rPr lang="en-US" b="1" dirty="0"/>
              <a:t>= 5</a:t>
            </a:r>
            <a:r>
              <a:rPr lang="ar-JO" b="1" dirty="0"/>
              <a:t>  </a:t>
            </a:r>
          </a:p>
          <a:p>
            <a:pPr marL="0" indent="0" algn="l">
              <a:buNone/>
            </a:pPr>
            <a:r>
              <a:rPr lang="en-US" b="1" dirty="0"/>
              <a:t>X</a:t>
            </a:r>
            <a:r>
              <a:rPr lang="en-US" b="1" baseline="-25000" dirty="0"/>
              <a:t>2</a:t>
            </a:r>
            <a:r>
              <a:rPr lang="en-US" b="1" dirty="0"/>
              <a:t> = 5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           </a:t>
            </a:r>
            <a:r>
              <a:rPr lang="ar-JO" b="1" dirty="0">
                <a:solidFill>
                  <a:srgbClr val="002060"/>
                </a:solidFill>
              </a:rPr>
              <a:t>                  إذن نقطة التقاطع على محور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ar-JO" b="1" dirty="0">
                <a:solidFill>
                  <a:srgbClr val="002060"/>
                </a:solidFill>
              </a:rPr>
              <a:t> هي ( </a:t>
            </a:r>
            <a:r>
              <a:rPr lang="en-US" b="1" dirty="0">
                <a:solidFill>
                  <a:srgbClr val="002060"/>
                </a:solidFill>
              </a:rPr>
              <a:t>5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,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0</a:t>
            </a:r>
            <a:r>
              <a:rPr lang="ar-JO" b="1" dirty="0">
                <a:solidFill>
                  <a:srgbClr val="002060"/>
                </a:solidFill>
              </a:rPr>
              <a:t> )</a:t>
            </a:r>
            <a:r>
              <a:rPr lang="ar-SA" b="1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endParaRPr lang="ar-SA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4</a:t>
            </a:r>
            <a:r>
              <a:rPr lang="ar-SA" b="1" dirty="0">
                <a:solidFill>
                  <a:srgbClr val="002060"/>
                </a:solidFill>
              </a:rPr>
              <a:t>- </a:t>
            </a:r>
            <a:r>
              <a:rPr lang="ar-JO" b="1" dirty="0"/>
              <a:t>بما أن معادلة القيد </a:t>
            </a:r>
            <a:r>
              <a:rPr lang="ar-SA" b="1" dirty="0"/>
              <a:t>الثاني </a:t>
            </a:r>
            <a:r>
              <a:rPr lang="en-US" b="1" dirty="0"/>
              <a:t>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en-US" b="1" dirty="0">
                <a:solidFill>
                  <a:srgbClr val="002060"/>
                </a:solidFill>
              </a:rPr>
              <a:t> = 4</a:t>
            </a:r>
            <a:r>
              <a:rPr lang="ar-SA" b="1" dirty="0">
                <a:solidFill>
                  <a:srgbClr val="002060"/>
                </a:solidFill>
              </a:rPr>
              <a:t> </a:t>
            </a:r>
            <a:r>
              <a:rPr lang="ar-JO" b="1" dirty="0"/>
              <a:t>مما</a:t>
            </a:r>
            <a:r>
              <a:rPr lang="ar-SA" b="1" dirty="0"/>
              <a:t> يعني أن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ar-SA" b="1" baseline="-25000" dirty="0">
                <a:solidFill>
                  <a:srgbClr val="002060"/>
                </a:solidFill>
              </a:rPr>
              <a:t>  </a:t>
            </a:r>
            <a:r>
              <a:rPr lang="ar-SA" b="1" dirty="0">
                <a:solidFill>
                  <a:srgbClr val="002060"/>
                </a:solidFill>
              </a:rPr>
              <a:t>= </a:t>
            </a:r>
            <a:r>
              <a:rPr lang="en-US" b="1" dirty="0">
                <a:solidFill>
                  <a:srgbClr val="002060"/>
                </a:solidFill>
              </a:rPr>
              <a:t>0 </a:t>
            </a:r>
            <a:r>
              <a:rPr lang="ar-SA" b="1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ar-JO" b="1" dirty="0"/>
              <a:t>وهذا يعني أن </a:t>
            </a:r>
            <a:r>
              <a:rPr lang="ar-JO" b="1" dirty="0">
                <a:solidFill>
                  <a:srgbClr val="FF0000"/>
                </a:solidFill>
              </a:rPr>
              <a:t>المحور(ب) يقطع </a:t>
            </a:r>
            <a:r>
              <a:rPr lang="ar-JO" b="1" dirty="0"/>
              <a:t>محور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ar-SA" b="1" baseline="-25000" dirty="0">
                <a:solidFill>
                  <a:srgbClr val="002060"/>
                </a:solidFill>
              </a:rPr>
              <a:t>  </a:t>
            </a:r>
            <a:r>
              <a:rPr lang="ar-SA" b="1" dirty="0"/>
              <a:t>فقط.</a:t>
            </a:r>
            <a:endParaRPr lang="en-US" b="1" dirty="0"/>
          </a:p>
          <a:p>
            <a:pPr marL="0" indent="0" algn="ctr">
              <a:buNone/>
            </a:pPr>
            <a:r>
              <a:rPr lang="ar-JO" b="1" dirty="0">
                <a:solidFill>
                  <a:srgbClr val="002060"/>
                </a:solidFill>
              </a:rPr>
              <a:t>إذن نقطة التقاطع على محور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ar-JO" b="1" dirty="0">
                <a:solidFill>
                  <a:srgbClr val="002060"/>
                </a:solidFill>
              </a:rPr>
              <a:t> هي ( </a:t>
            </a:r>
            <a:r>
              <a:rPr lang="en-US" b="1" dirty="0">
                <a:solidFill>
                  <a:srgbClr val="002060"/>
                </a:solidFill>
              </a:rPr>
              <a:t>4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,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0</a:t>
            </a:r>
            <a:r>
              <a:rPr lang="ar-JO" b="1" dirty="0">
                <a:solidFill>
                  <a:srgbClr val="002060"/>
                </a:solidFill>
              </a:rPr>
              <a:t> )</a:t>
            </a:r>
            <a:endParaRPr lang="en-US" b="1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1310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5</a:t>
            </a:r>
            <a:r>
              <a:rPr lang="ar-JO" b="1" dirty="0"/>
              <a:t>- </a:t>
            </a:r>
            <a:r>
              <a:rPr lang="ar-SA" b="1" dirty="0"/>
              <a:t>و</a:t>
            </a:r>
            <a:r>
              <a:rPr lang="ar-JO" b="1" dirty="0"/>
              <a:t>بما أن معادلة القيد ا</a:t>
            </a:r>
            <a:r>
              <a:rPr lang="ar-SA" b="1" dirty="0"/>
              <a:t>لثالث</a:t>
            </a:r>
            <a:r>
              <a:rPr lang="ar-JO" b="1" dirty="0"/>
              <a:t>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en-US" b="1" dirty="0">
                <a:solidFill>
                  <a:srgbClr val="002060"/>
                </a:solidFill>
              </a:rPr>
              <a:t> + 2X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en-US" b="1" dirty="0">
                <a:solidFill>
                  <a:srgbClr val="002060"/>
                </a:solidFill>
              </a:rPr>
              <a:t> = 8 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ar-JO" b="1" dirty="0"/>
              <a:t>تحتوي على المتغيرين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ar-JO" b="1" baseline="-25000" dirty="0">
                <a:solidFill>
                  <a:srgbClr val="002060"/>
                </a:solidFill>
              </a:rPr>
              <a:t> </a:t>
            </a:r>
            <a:r>
              <a:rPr lang="ar-JO" b="1" dirty="0"/>
              <a:t> و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ar-JO" b="1" baseline="-25000" dirty="0">
                <a:solidFill>
                  <a:srgbClr val="002060"/>
                </a:solidFill>
              </a:rPr>
              <a:t>  </a:t>
            </a:r>
            <a:r>
              <a:rPr lang="ar-JO" b="1" dirty="0"/>
              <a:t>فهذا يعني أنها تقطع محور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ar-JO" b="1" baseline="-25000" dirty="0">
                <a:solidFill>
                  <a:srgbClr val="002060"/>
                </a:solidFill>
              </a:rPr>
              <a:t> </a:t>
            </a:r>
            <a:r>
              <a:rPr lang="ar-JO" b="1" dirty="0"/>
              <a:t>وأيضاً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ar-JO" b="1" baseline="-25000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ar-JO" sz="2800" b="1" dirty="0">
                <a:solidFill>
                  <a:srgbClr val="FF0000"/>
                </a:solidFill>
              </a:rPr>
              <a:t>المحور(ج) يقطع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1</a:t>
            </a:r>
            <a:r>
              <a:rPr lang="ar-JO" b="1" dirty="0">
                <a:solidFill>
                  <a:srgbClr val="FF0000"/>
                </a:solidFill>
              </a:rPr>
              <a:t> عندما تكون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ar-JO" b="1" dirty="0">
                <a:solidFill>
                  <a:srgbClr val="FF0000"/>
                </a:solidFill>
              </a:rPr>
              <a:t> = </a:t>
            </a:r>
            <a:r>
              <a:rPr lang="en-US" b="1" dirty="0">
                <a:solidFill>
                  <a:srgbClr val="FF0000"/>
                </a:solidFill>
              </a:rPr>
              <a:t>0</a:t>
            </a:r>
            <a:r>
              <a:rPr lang="ar-JO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ar-JO" b="1" dirty="0"/>
              <a:t>وهذا يعني يجب تعويض مكان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ar-JO" b="1" dirty="0"/>
              <a:t> في معادلة القيد ال</a:t>
            </a:r>
            <a:r>
              <a:rPr lang="ar-SA" b="1" dirty="0"/>
              <a:t>ثالث</a:t>
            </a:r>
            <a:r>
              <a:rPr lang="ar-JO" b="1" dirty="0"/>
              <a:t> </a:t>
            </a:r>
            <a:r>
              <a:rPr lang="ar-JO" b="1" dirty="0">
                <a:solidFill>
                  <a:srgbClr val="FF0000"/>
                </a:solidFill>
              </a:rPr>
              <a:t>صفر</a:t>
            </a:r>
            <a:r>
              <a:rPr lang="ar-JO" b="1" dirty="0"/>
              <a:t> ومنها نجد قيمة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1</a:t>
            </a:r>
            <a:r>
              <a:rPr lang="ar-JO" b="1" dirty="0"/>
              <a:t>  </a:t>
            </a:r>
          </a:p>
          <a:p>
            <a:pPr marL="0" indent="0" algn="l">
              <a:buNone/>
            </a:pPr>
            <a:r>
              <a:rPr lang="en-US" b="1" dirty="0"/>
              <a:t>X</a:t>
            </a:r>
            <a:r>
              <a:rPr lang="en-US" b="1" baseline="-25000" dirty="0"/>
              <a:t>1</a:t>
            </a:r>
            <a:r>
              <a:rPr lang="en-US" b="1" dirty="0"/>
              <a:t> + (2* O) = 8</a:t>
            </a:r>
            <a:r>
              <a:rPr lang="ar-JO" b="1" dirty="0"/>
              <a:t>  </a:t>
            </a:r>
          </a:p>
          <a:p>
            <a:pPr marL="0" indent="0" algn="l">
              <a:buNone/>
            </a:pPr>
            <a:r>
              <a:rPr lang="en-US" b="1" dirty="0"/>
              <a:t>X</a:t>
            </a:r>
            <a:r>
              <a:rPr lang="en-US" b="1" baseline="-25000" dirty="0"/>
              <a:t>1</a:t>
            </a:r>
            <a:r>
              <a:rPr lang="en-US" b="1" dirty="0"/>
              <a:t> = 8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           </a:t>
            </a:r>
            <a:r>
              <a:rPr lang="ar-JO" b="1" dirty="0">
                <a:solidFill>
                  <a:srgbClr val="002060"/>
                </a:solidFill>
              </a:rPr>
              <a:t>                  إذن نقطة التقاطع على محور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ar-JO" b="1" dirty="0">
                <a:solidFill>
                  <a:srgbClr val="002060"/>
                </a:solidFill>
              </a:rPr>
              <a:t> هي ( </a:t>
            </a:r>
            <a:r>
              <a:rPr lang="en-US" b="1" dirty="0">
                <a:solidFill>
                  <a:srgbClr val="002060"/>
                </a:solidFill>
              </a:rPr>
              <a:t>0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,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8</a:t>
            </a:r>
            <a:r>
              <a:rPr lang="ar-JO" b="1" dirty="0">
                <a:solidFill>
                  <a:srgbClr val="002060"/>
                </a:solidFill>
              </a:rPr>
              <a:t> )</a:t>
            </a:r>
          </a:p>
          <a:p>
            <a:pPr marL="0" indent="0">
              <a:buNone/>
            </a:pPr>
            <a:r>
              <a:rPr lang="ar-JO" sz="2800" b="1" dirty="0">
                <a:solidFill>
                  <a:srgbClr val="FF0000"/>
                </a:solidFill>
              </a:rPr>
              <a:t>المحور(ج) يقطع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ar-JO" b="1" dirty="0">
                <a:solidFill>
                  <a:srgbClr val="FF0000"/>
                </a:solidFill>
              </a:rPr>
              <a:t> عندما تكون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1</a:t>
            </a:r>
            <a:r>
              <a:rPr lang="ar-JO" b="1" dirty="0">
                <a:solidFill>
                  <a:srgbClr val="FF0000"/>
                </a:solidFill>
              </a:rPr>
              <a:t> = </a:t>
            </a:r>
            <a:r>
              <a:rPr lang="en-US" b="1" dirty="0">
                <a:solidFill>
                  <a:srgbClr val="FF0000"/>
                </a:solidFill>
              </a:rPr>
              <a:t>0</a:t>
            </a:r>
            <a:r>
              <a:rPr lang="ar-JO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ar-JO" b="1" dirty="0"/>
              <a:t>وهذا يعني يجب تعويض مكان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1</a:t>
            </a:r>
            <a:r>
              <a:rPr lang="ar-JO" b="1" dirty="0"/>
              <a:t> في معادلة القيد الثالث </a:t>
            </a:r>
            <a:r>
              <a:rPr lang="ar-JO" b="1" dirty="0">
                <a:solidFill>
                  <a:srgbClr val="FF0000"/>
                </a:solidFill>
              </a:rPr>
              <a:t>صفر</a:t>
            </a:r>
            <a:r>
              <a:rPr lang="ar-JO" b="1" dirty="0"/>
              <a:t> ومنها نجد قيمة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ar-JO" b="1" dirty="0"/>
              <a:t>  </a:t>
            </a:r>
          </a:p>
          <a:p>
            <a:pPr marL="0" indent="0" algn="l">
              <a:buNone/>
            </a:pPr>
            <a:r>
              <a:rPr lang="en-US" b="1" dirty="0"/>
              <a:t>0 + 2X</a:t>
            </a:r>
            <a:r>
              <a:rPr lang="en-US" b="1" baseline="-25000" dirty="0"/>
              <a:t>2</a:t>
            </a:r>
            <a:r>
              <a:rPr lang="en-US" b="1" dirty="0"/>
              <a:t>= 8</a:t>
            </a:r>
            <a:r>
              <a:rPr lang="ar-JO" b="1" dirty="0"/>
              <a:t>  </a:t>
            </a:r>
          </a:p>
          <a:p>
            <a:pPr marL="0" indent="0" algn="l">
              <a:buNone/>
            </a:pPr>
            <a:r>
              <a:rPr lang="en-US" b="1" dirty="0"/>
              <a:t>2X</a:t>
            </a:r>
            <a:r>
              <a:rPr lang="en-US" b="1" baseline="-25000" dirty="0"/>
              <a:t>2</a:t>
            </a:r>
            <a:r>
              <a:rPr lang="en-US" b="1" dirty="0"/>
              <a:t> = 8            X</a:t>
            </a:r>
            <a:r>
              <a:rPr lang="en-US" b="1" baseline="-25000" dirty="0"/>
              <a:t>2</a:t>
            </a:r>
            <a:r>
              <a:rPr lang="en-US" b="1" dirty="0"/>
              <a:t> = 8/2 = 4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           </a:t>
            </a:r>
            <a:r>
              <a:rPr lang="ar-JO" b="1" dirty="0">
                <a:solidFill>
                  <a:srgbClr val="002060"/>
                </a:solidFill>
              </a:rPr>
              <a:t>                  إذن نقطة التقاطع على محور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ar-JO" b="1" dirty="0">
                <a:solidFill>
                  <a:srgbClr val="002060"/>
                </a:solidFill>
              </a:rPr>
              <a:t> هي ( </a:t>
            </a:r>
            <a:r>
              <a:rPr lang="en-US" b="1" dirty="0">
                <a:solidFill>
                  <a:srgbClr val="002060"/>
                </a:solidFill>
              </a:rPr>
              <a:t>4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,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0</a:t>
            </a:r>
            <a:r>
              <a:rPr lang="ar-JO" b="1" dirty="0">
                <a:solidFill>
                  <a:srgbClr val="002060"/>
                </a:solidFill>
              </a:rPr>
              <a:t> )</a:t>
            </a:r>
            <a:r>
              <a:rPr lang="ar-SA" b="1" dirty="0">
                <a:solidFill>
                  <a:srgbClr val="002060"/>
                </a:solidFill>
              </a:rPr>
              <a:t> </a:t>
            </a:r>
            <a:endParaRPr lang="en-US" b="1" dirty="0"/>
          </a:p>
          <a:p>
            <a:pPr marL="0" indent="0">
              <a:buNone/>
            </a:pPr>
            <a:endParaRPr lang="ar-SA" dirty="0"/>
          </a:p>
        </p:txBody>
      </p:sp>
      <p:sp>
        <p:nvSpPr>
          <p:cNvPr id="4" name="سهم إلى اليمين 3"/>
          <p:cNvSpPr/>
          <p:nvPr/>
        </p:nvSpPr>
        <p:spPr>
          <a:xfrm>
            <a:off x="1763688" y="4869160"/>
            <a:ext cx="457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066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6</a:t>
            </a:r>
            <a:r>
              <a:rPr lang="ar-JO" b="1" dirty="0"/>
              <a:t>- </a:t>
            </a:r>
            <a:r>
              <a:rPr lang="ar-JO" b="1" dirty="0">
                <a:solidFill>
                  <a:srgbClr val="FF0000"/>
                </a:solidFill>
              </a:rPr>
              <a:t>لإيجاد النقطة </a:t>
            </a: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ar-JO" b="1" dirty="0">
                <a:solidFill>
                  <a:srgbClr val="FF0000"/>
                </a:solidFill>
              </a:rPr>
              <a:t>: </a:t>
            </a:r>
            <a:r>
              <a:rPr lang="ar-JO" b="1" dirty="0"/>
              <a:t>نجد أنها ناتجة من تقاطع المحور الناتج من معادلة القيد الأول     وتقاطع المحور الناتج من معادلة القيد الثا</a:t>
            </a:r>
            <a:r>
              <a:rPr lang="ar-SA" b="1" dirty="0"/>
              <a:t>لث</a:t>
            </a:r>
            <a:r>
              <a:rPr lang="ar-JO" b="1" dirty="0"/>
              <a:t> أي من: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en-US" b="1" dirty="0">
                <a:solidFill>
                  <a:srgbClr val="002060"/>
                </a:solidFill>
              </a:rPr>
              <a:t> + 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en-US" b="1" dirty="0">
                <a:solidFill>
                  <a:srgbClr val="002060"/>
                </a:solidFill>
              </a:rPr>
              <a:t> = 5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ar-JO" b="1" dirty="0"/>
              <a:t>مع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en-US" b="1" dirty="0">
                <a:solidFill>
                  <a:srgbClr val="002060"/>
                </a:solidFill>
              </a:rPr>
              <a:t> + 2X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en-US" b="1" dirty="0">
                <a:solidFill>
                  <a:srgbClr val="002060"/>
                </a:solidFill>
              </a:rPr>
              <a:t> = 8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ar-JO" b="1" dirty="0"/>
              <a:t>عليه نستطيع ايجاد قيم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ar-JO" b="1" dirty="0"/>
              <a:t>و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ar-JO" b="1" dirty="0"/>
              <a:t>بطريقة الحذف ثم التعويض.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en-US" b="1" dirty="0">
                <a:solidFill>
                  <a:srgbClr val="002060"/>
                </a:solidFill>
              </a:rPr>
              <a:t> + 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en-US" b="1" dirty="0">
                <a:solidFill>
                  <a:srgbClr val="002060"/>
                </a:solidFill>
              </a:rPr>
              <a:t> = 5 )*-1    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(</a:t>
            </a:r>
            <a:endParaRPr lang="ar-JO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JO" b="1" dirty="0">
                <a:solidFill>
                  <a:srgbClr val="002060"/>
                </a:solidFill>
              </a:rPr>
              <a:t>+ </a:t>
            </a:r>
            <a:r>
              <a:rPr lang="en-US" b="1" dirty="0">
                <a:solidFill>
                  <a:srgbClr val="002060"/>
                </a:solidFill>
              </a:rPr>
              <a:t> 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en-US" b="1" dirty="0">
                <a:solidFill>
                  <a:srgbClr val="002060"/>
                </a:solidFill>
              </a:rPr>
              <a:t> + 2X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en-US" b="1" dirty="0">
                <a:solidFill>
                  <a:srgbClr val="002060"/>
                </a:solidFill>
              </a:rPr>
              <a:t> = 8 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ar-JO" b="1" dirty="0"/>
              <a:t>ولكي نحذف أحد المتغيرات وليكن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ar-JO" b="1" dirty="0"/>
              <a:t>نقم بضرب المعادلة الأولى في</a:t>
            </a:r>
            <a:r>
              <a:rPr lang="ar-JO" b="1" dirty="0">
                <a:solidFill>
                  <a:srgbClr val="002060"/>
                </a:solidFill>
              </a:rPr>
              <a:t> ( -</a:t>
            </a:r>
            <a:r>
              <a:rPr lang="en-US" b="1" dirty="0">
                <a:solidFill>
                  <a:srgbClr val="002060"/>
                </a:solidFill>
              </a:rPr>
              <a:t>1</a:t>
            </a:r>
            <a:r>
              <a:rPr lang="ar-JO" b="1" dirty="0">
                <a:solidFill>
                  <a:srgbClr val="002060"/>
                </a:solidFill>
              </a:rPr>
              <a:t> ) </a:t>
            </a:r>
            <a:r>
              <a:rPr lang="ar-JO" b="1" dirty="0"/>
              <a:t>فتصبح المعادلات</a:t>
            </a:r>
            <a:r>
              <a:rPr lang="ar-JO" b="1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-X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en-US" b="1" dirty="0">
                <a:solidFill>
                  <a:srgbClr val="002060"/>
                </a:solidFill>
              </a:rPr>
              <a:t> - 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en-US" b="1" dirty="0">
                <a:solidFill>
                  <a:srgbClr val="002060"/>
                </a:solidFill>
              </a:rPr>
              <a:t> = 5-       </a:t>
            </a:r>
            <a:r>
              <a:rPr lang="ar-JO" b="1" dirty="0">
                <a:solidFill>
                  <a:srgbClr val="002060"/>
                </a:solidFill>
              </a:rPr>
              <a:t>  </a:t>
            </a:r>
          </a:p>
          <a:p>
            <a:pPr marL="0" indent="0">
              <a:buNone/>
            </a:pPr>
            <a:r>
              <a:rPr lang="ar-JO" b="1" dirty="0">
                <a:solidFill>
                  <a:srgbClr val="002060"/>
                </a:solidFill>
              </a:rPr>
              <a:t> +  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en-US" b="1" dirty="0">
                <a:solidFill>
                  <a:srgbClr val="002060"/>
                </a:solidFill>
              </a:rPr>
              <a:t> + 2X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en-US" b="1" dirty="0">
                <a:solidFill>
                  <a:srgbClr val="002060"/>
                </a:solidFill>
              </a:rPr>
              <a:t> = 8 </a:t>
            </a:r>
            <a:r>
              <a:rPr lang="ar-JO" b="1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ar-JO" b="1" dirty="0">
                <a:solidFill>
                  <a:srgbClr val="002060"/>
                </a:solidFill>
              </a:rPr>
              <a:t> =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2 </a:t>
            </a:r>
            <a:r>
              <a:rPr lang="ar-JO" b="1" baseline="-25000" dirty="0">
                <a:solidFill>
                  <a:srgbClr val="002060"/>
                </a:solidFill>
              </a:rPr>
              <a:t> </a:t>
            </a:r>
            <a:r>
              <a:rPr lang="ar-JO" b="1" dirty="0">
                <a:solidFill>
                  <a:srgbClr val="002060"/>
                </a:solidFill>
              </a:rPr>
              <a:t>= </a:t>
            </a:r>
            <a:r>
              <a:rPr lang="en-US" b="1" dirty="0">
                <a:solidFill>
                  <a:srgbClr val="002060"/>
                </a:solidFill>
              </a:rPr>
              <a:t>3</a:t>
            </a:r>
            <a:endParaRPr lang="ar-JO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JO" b="1" dirty="0"/>
              <a:t>ثم نقوم بتعويض قيمة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ar-JO" b="1" dirty="0"/>
              <a:t>في أي من معادلات القيدين ولتكن معدلة القيد ال</a:t>
            </a:r>
            <a:r>
              <a:rPr lang="ar-SA" b="1" dirty="0"/>
              <a:t>ثالث</a:t>
            </a:r>
            <a:endParaRPr lang="ar-JO" b="1" dirty="0"/>
          </a:p>
          <a:p>
            <a:pPr marL="0" indent="0">
              <a:buNone/>
            </a:pP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2 * 3) + 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en-US" b="1" dirty="0">
                <a:solidFill>
                  <a:srgbClr val="002060"/>
                </a:solidFill>
              </a:rPr>
              <a:t> = 8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ar-JO" b="1" dirty="0"/>
              <a:t>ومنها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ar-JO" b="1" dirty="0">
                <a:solidFill>
                  <a:srgbClr val="002060"/>
                </a:solidFill>
              </a:rPr>
              <a:t> = </a:t>
            </a:r>
            <a:r>
              <a:rPr lang="en-US" b="1" dirty="0">
                <a:solidFill>
                  <a:srgbClr val="002060"/>
                </a:solidFill>
              </a:rPr>
              <a:t>8</a:t>
            </a:r>
            <a:r>
              <a:rPr lang="ar-JO" b="1" dirty="0">
                <a:solidFill>
                  <a:srgbClr val="002060"/>
                </a:solidFill>
              </a:rPr>
              <a:t> – </a:t>
            </a:r>
            <a:r>
              <a:rPr lang="en-US" b="1" dirty="0">
                <a:solidFill>
                  <a:srgbClr val="002060"/>
                </a:solidFill>
              </a:rPr>
              <a:t>(3*2)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ar-JO" b="1" dirty="0"/>
              <a:t>أي أن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ar-JO" b="1" dirty="0">
                <a:solidFill>
                  <a:srgbClr val="002060"/>
                </a:solidFill>
              </a:rPr>
              <a:t> = </a:t>
            </a:r>
            <a:r>
              <a:rPr lang="en-US" b="1" dirty="0">
                <a:solidFill>
                  <a:srgbClr val="002060"/>
                </a:solidFill>
              </a:rPr>
              <a:t>8</a:t>
            </a:r>
            <a:r>
              <a:rPr lang="ar-SA" b="1" dirty="0">
                <a:solidFill>
                  <a:srgbClr val="002060"/>
                </a:solidFill>
              </a:rPr>
              <a:t> - </a:t>
            </a:r>
            <a:r>
              <a:rPr lang="en-US" b="1" dirty="0">
                <a:solidFill>
                  <a:srgbClr val="002060"/>
                </a:solidFill>
              </a:rPr>
              <a:t>6</a:t>
            </a:r>
            <a:r>
              <a:rPr lang="ar-JO" b="1" dirty="0">
                <a:solidFill>
                  <a:srgbClr val="002060"/>
                </a:solidFill>
              </a:rPr>
              <a:t> = </a:t>
            </a:r>
            <a:r>
              <a:rPr lang="en-US" b="1" dirty="0">
                <a:solidFill>
                  <a:srgbClr val="002060"/>
                </a:solidFill>
              </a:rPr>
              <a:t>2</a:t>
            </a:r>
            <a:r>
              <a:rPr lang="ar-JO" b="1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ar-JO" b="1" dirty="0">
                <a:solidFill>
                  <a:srgbClr val="FF0000"/>
                </a:solidFill>
              </a:rPr>
              <a:t>ومن ذلك نجد أن نقطة </a:t>
            </a:r>
            <a:r>
              <a:rPr lang="en-US" b="1" dirty="0">
                <a:solidFill>
                  <a:srgbClr val="FF0000"/>
                </a:solidFill>
              </a:rPr>
              <a:t>C = ( 2 , 3 )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17267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>
              <a:buNone/>
            </a:pPr>
            <a:r>
              <a:rPr lang="ar-JO" b="1" dirty="0"/>
              <a:t>نفرغ المعلومات التي توصلنا لها في الجدول التالي:</a:t>
            </a:r>
            <a:r>
              <a:rPr lang="en-US" b="1" dirty="0"/>
              <a:t> </a:t>
            </a:r>
            <a:r>
              <a:rPr lang="ar-JO" b="1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ar-JO" b="1" dirty="0"/>
              <a:t>الحل الأمثل عند النقطة </a:t>
            </a:r>
            <a:r>
              <a:rPr lang="en-US" b="1" dirty="0">
                <a:solidFill>
                  <a:srgbClr val="FF0000"/>
                </a:solidFill>
              </a:rPr>
              <a:t>D</a:t>
            </a:r>
            <a:r>
              <a:rPr lang="ar-JO" b="1" dirty="0"/>
              <a:t> لأنه عندها يتحقق أعلى ربح ممكن وعليه </a:t>
            </a:r>
            <a:r>
              <a:rPr lang="ar-JO" b="1" dirty="0">
                <a:solidFill>
                  <a:srgbClr val="FF0000"/>
                </a:solidFill>
              </a:rPr>
              <a:t>فإن الحل الأمثل </a:t>
            </a:r>
            <a:r>
              <a:rPr lang="ar-JO" b="1" dirty="0"/>
              <a:t>يكون عندما </a:t>
            </a:r>
            <a:r>
              <a:rPr lang="en-US" b="1" dirty="0">
                <a:solidFill>
                  <a:srgbClr val="FF0000"/>
                </a:solidFill>
              </a:rPr>
              <a:t>X1</a:t>
            </a:r>
            <a:r>
              <a:rPr lang="ar-JO" b="1" dirty="0">
                <a:solidFill>
                  <a:srgbClr val="FF0000"/>
                </a:solidFill>
              </a:rPr>
              <a:t> = </a:t>
            </a:r>
            <a:r>
              <a:rPr lang="en-US" b="1" dirty="0">
                <a:solidFill>
                  <a:srgbClr val="FF0000"/>
                </a:solidFill>
              </a:rPr>
              <a:t>5</a:t>
            </a:r>
            <a:r>
              <a:rPr lang="ar-JO" b="1" dirty="0"/>
              <a:t> و </a:t>
            </a:r>
            <a:r>
              <a:rPr lang="en-US" b="1" dirty="0">
                <a:solidFill>
                  <a:srgbClr val="FF0000"/>
                </a:solidFill>
              </a:rPr>
              <a:t>X2</a:t>
            </a:r>
            <a:r>
              <a:rPr lang="ar-JO" b="1" dirty="0"/>
              <a:t> </a:t>
            </a:r>
            <a:r>
              <a:rPr lang="ar-JO" b="1" dirty="0">
                <a:solidFill>
                  <a:srgbClr val="FF0000"/>
                </a:solidFill>
              </a:rPr>
              <a:t>= </a:t>
            </a:r>
            <a:r>
              <a:rPr lang="en-US" b="1" dirty="0">
                <a:solidFill>
                  <a:srgbClr val="FF0000"/>
                </a:solidFill>
              </a:rPr>
              <a:t>0</a:t>
            </a:r>
            <a:r>
              <a:rPr lang="ar-JO" b="1" dirty="0">
                <a:solidFill>
                  <a:srgbClr val="FF0000"/>
                </a:solidFill>
              </a:rPr>
              <a:t> </a:t>
            </a:r>
            <a:r>
              <a:rPr lang="ar-JO" b="1" dirty="0"/>
              <a:t>فتكون </a:t>
            </a:r>
            <a:r>
              <a:rPr lang="en-US" b="1" dirty="0">
                <a:solidFill>
                  <a:srgbClr val="FF0000"/>
                </a:solidFill>
              </a:rPr>
              <a:t>Z</a:t>
            </a:r>
            <a:r>
              <a:rPr lang="ar-JO" b="1" dirty="0">
                <a:solidFill>
                  <a:srgbClr val="FF0000"/>
                </a:solidFill>
              </a:rPr>
              <a:t> = </a:t>
            </a:r>
            <a:r>
              <a:rPr lang="en-US" b="1" dirty="0">
                <a:solidFill>
                  <a:srgbClr val="FF0000"/>
                </a:solidFill>
              </a:rPr>
              <a:t>15</a:t>
            </a:r>
            <a:endParaRPr lang="ar-JO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460801"/>
              </p:ext>
            </p:extLst>
          </p:nvPr>
        </p:nvGraphicFramePr>
        <p:xfrm>
          <a:off x="1524000" y="1397000"/>
          <a:ext cx="6096000" cy="185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0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5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dirty="0"/>
                        <a:t>النتيجة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Max Z = 3 X</a:t>
                      </a:r>
                      <a:r>
                        <a:rPr lang="en-US" sz="1800" b="1" kern="1200" baseline="-25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  </a:t>
                      </a:r>
                      <a:r>
                        <a:rPr lang="en-US" dirty="0"/>
                        <a:t>+ 2X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dirty="0"/>
                        <a:t>النقطة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( 3 * O ) + ( 2 * 0 )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 = ( 0 , 0 )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( 3 * O ) + ( 2 * 4 )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 = ( 0 , 4 )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( 3 * 2 ) + ( 2 * 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 = ( 2 , 3 )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( 3 * 5 ) + ( 2 * 0 )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 = ( 5 , 0 )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01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>
                <a:solidFill>
                  <a:srgbClr val="002060"/>
                </a:solidFill>
              </a:rPr>
              <a:t>طرق حل نماذج البرمجة الخطية: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endParaRPr lang="ar-SA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ar-SA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ar-SA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ar-SA" b="1" dirty="0">
                <a:solidFill>
                  <a:srgbClr val="0070C0"/>
                </a:solidFill>
              </a:rPr>
              <a:t>أولاً- طريقة الرسم البياني </a:t>
            </a:r>
            <a:r>
              <a:rPr lang="en-US" b="1" dirty="0">
                <a:solidFill>
                  <a:srgbClr val="0070C0"/>
                </a:solidFill>
              </a:rPr>
              <a:t>The Graphical Method</a:t>
            </a:r>
            <a:endParaRPr lang="ar-SA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ar-SA" b="1" dirty="0">
                <a:solidFill>
                  <a:srgbClr val="0070C0"/>
                </a:solidFill>
              </a:rPr>
              <a:t>ثانياً- الطريقة المبسطة (طريقة الصف البسيط – </a:t>
            </a:r>
            <a:r>
              <a:rPr lang="ar-SA" b="1" dirty="0" err="1">
                <a:solidFill>
                  <a:srgbClr val="0070C0"/>
                </a:solidFill>
              </a:rPr>
              <a:t>السمبلكس</a:t>
            </a:r>
            <a:r>
              <a:rPr lang="ar-SA" b="1" dirty="0">
                <a:solidFill>
                  <a:srgbClr val="0070C0"/>
                </a:solidFill>
              </a:rPr>
              <a:t>) </a:t>
            </a:r>
            <a:r>
              <a:rPr lang="en-US" b="1" dirty="0">
                <a:solidFill>
                  <a:srgbClr val="0070C0"/>
                </a:solidFill>
              </a:rPr>
              <a:t>The Simplex Method</a:t>
            </a:r>
            <a:r>
              <a:rPr lang="ar-SA" b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ar-SA" b="1" dirty="0">
                <a:solidFill>
                  <a:srgbClr val="0070C0"/>
                </a:solidFill>
              </a:rPr>
              <a:t>ثالثاً: الطريقة الجبرية </a:t>
            </a:r>
            <a:r>
              <a:rPr lang="en-US" b="1" dirty="0">
                <a:solidFill>
                  <a:srgbClr val="0070C0"/>
                </a:solidFill>
              </a:rPr>
              <a:t>Algebraic Method</a:t>
            </a:r>
            <a:r>
              <a:rPr lang="ar-SA" b="1" dirty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68476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ar-SA" sz="3600" b="1" dirty="0">
                <a:solidFill>
                  <a:srgbClr val="0070C0"/>
                </a:solidFill>
              </a:rPr>
              <a:t>أولاً- طريقة الرسم البياني </a:t>
            </a:r>
            <a:r>
              <a:rPr lang="en-US" sz="3600" b="1" dirty="0">
                <a:solidFill>
                  <a:srgbClr val="0070C0"/>
                </a:solidFill>
              </a:rPr>
              <a:t>The Graphical Method</a:t>
            </a:r>
            <a:r>
              <a:rPr lang="ar-SA" b="1" dirty="0">
                <a:solidFill>
                  <a:srgbClr val="0070C0"/>
                </a:solidFill>
              </a:rPr>
              <a:t>:</a:t>
            </a:r>
            <a:endParaRPr lang="ar-SA" dirty="0"/>
          </a:p>
        </p:txBody>
      </p:sp>
      <p:pic>
        <p:nvPicPr>
          <p:cNvPr id="4" name="عنصر نائب للمحتوى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08720"/>
            <a:ext cx="8424935" cy="5616623"/>
          </a:xfrm>
        </p:spPr>
      </p:pic>
    </p:spTree>
    <p:extLst>
      <p:ext uri="{BB962C8B-B14F-4D97-AF65-F5344CB8AC3E}">
        <p14:creationId xmlns:p14="http://schemas.microsoft.com/office/powerpoint/2010/main" val="424283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pPr marL="0" indent="0">
              <a:buNone/>
            </a:pPr>
            <a:r>
              <a:rPr lang="ar-SA" b="1" dirty="0">
                <a:solidFill>
                  <a:srgbClr val="0070C0"/>
                </a:solidFill>
              </a:rPr>
              <a:t>مثال (</a:t>
            </a:r>
            <a:r>
              <a:rPr lang="en-US" b="1" dirty="0">
                <a:solidFill>
                  <a:srgbClr val="0070C0"/>
                </a:solidFill>
              </a:rPr>
              <a:t>1</a:t>
            </a:r>
            <a:r>
              <a:rPr lang="ar-SA" b="1" dirty="0">
                <a:solidFill>
                  <a:srgbClr val="0070C0"/>
                </a:solidFill>
              </a:rPr>
              <a:t>)</a:t>
            </a:r>
            <a:r>
              <a:rPr lang="ar-JO" b="1" dirty="0">
                <a:solidFill>
                  <a:srgbClr val="0070C0"/>
                </a:solidFill>
              </a:rPr>
              <a:t>:</a:t>
            </a:r>
            <a:endParaRPr lang="ar-SA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ar-SA" b="1" dirty="0"/>
              <a:t>أوجد الحل الأمثل لنموذج البرمجة الخطية التالي باستخدام طريقة الرسم</a:t>
            </a:r>
            <a:r>
              <a:rPr lang="ar-JO" b="1" dirty="0"/>
              <a:t>:</a:t>
            </a:r>
          </a:p>
          <a:p>
            <a:pPr marL="0" indent="0" algn="l">
              <a:buNone/>
            </a:pPr>
            <a:r>
              <a:rPr lang="en-US" dirty="0"/>
              <a:t>MAX Z = 3X</a:t>
            </a:r>
            <a:r>
              <a:rPr lang="en-US" baseline="-25000" dirty="0"/>
              <a:t>1</a:t>
            </a:r>
            <a:r>
              <a:rPr lang="en-US" dirty="0"/>
              <a:t> + 2X</a:t>
            </a:r>
            <a:r>
              <a:rPr lang="en-US" baseline="-25000" dirty="0"/>
              <a:t>2</a:t>
            </a:r>
          </a:p>
          <a:p>
            <a:pPr marL="0" indent="0" algn="l">
              <a:buNone/>
            </a:pPr>
            <a:r>
              <a:rPr lang="en-US" dirty="0"/>
              <a:t>          Subject to,</a:t>
            </a:r>
          </a:p>
          <a:p>
            <a:pPr marL="0" indent="0" algn="ctr">
              <a:buNone/>
            </a:pP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X</a:t>
            </a:r>
            <a:r>
              <a:rPr lang="en-US" baseline="-25000" dirty="0"/>
              <a:t>2</a:t>
            </a:r>
            <a:r>
              <a:rPr lang="en-US" dirty="0"/>
              <a:t> ≤ 5 </a:t>
            </a:r>
          </a:p>
          <a:p>
            <a:pPr marL="0" indent="0" algn="ctr">
              <a:buNone/>
            </a:pPr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≤ 4    </a:t>
            </a:r>
            <a:endParaRPr lang="en-US" baseline="-25000" dirty="0"/>
          </a:p>
          <a:p>
            <a:pPr marL="0" indent="0" algn="ctr">
              <a:buNone/>
            </a:pP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+ 2x</a:t>
            </a:r>
            <a:r>
              <a:rPr lang="en-US" baseline="-25000" dirty="0"/>
              <a:t>2</a:t>
            </a:r>
            <a:r>
              <a:rPr lang="en-US" dirty="0"/>
              <a:t> ≤ 8   </a:t>
            </a:r>
          </a:p>
          <a:p>
            <a:pPr marL="0" indent="0" algn="ctr">
              <a:buNone/>
            </a:pPr>
            <a:r>
              <a:rPr lang="en-US" dirty="0"/>
              <a:t>  X</a:t>
            </a:r>
            <a:r>
              <a:rPr lang="en-US" baseline="-25000" dirty="0"/>
              <a:t>1</a:t>
            </a:r>
            <a:r>
              <a:rPr lang="en-US" dirty="0"/>
              <a:t>,x</a:t>
            </a:r>
            <a:r>
              <a:rPr lang="en-US" baseline="-25000" dirty="0"/>
              <a:t>2</a:t>
            </a:r>
            <a:r>
              <a:rPr lang="en-US" dirty="0"/>
              <a:t> ≥ 0  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9427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r"/>
            <a:r>
              <a:rPr lang="ar-JO" sz="3600" b="1" dirty="0">
                <a:solidFill>
                  <a:srgbClr val="FF0000"/>
                </a:solidFill>
              </a:rPr>
              <a:t>الحل الأمثل لنموذج البرمجة الخطية بالرسم البياني: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</a:t>
            </a:r>
            <a:r>
              <a:rPr lang="ar-JO" dirty="0"/>
              <a:t>- نقوم بتحويل متباينات</a:t>
            </a:r>
            <a:r>
              <a:rPr lang="ar-SA" dirty="0"/>
              <a:t> القيود</a:t>
            </a:r>
            <a:r>
              <a:rPr lang="ar-JO" dirty="0"/>
              <a:t> إلى معادلات كما يلي: </a:t>
            </a:r>
          </a:p>
          <a:p>
            <a:pPr marL="0" indent="0">
              <a:buNone/>
            </a:pP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X</a:t>
            </a:r>
            <a:r>
              <a:rPr lang="en-US" baseline="-25000" dirty="0"/>
              <a:t>2</a:t>
            </a:r>
            <a:r>
              <a:rPr lang="en-US" dirty="0"/>
              <a:t> ≤ 5     </a:t>
            </a:r>
            <a:r>
              <a:rPr lang="ar-JO" dirty="0"/>
              <a:t> </a:t>
            </a:r>
            <a:r>
              <a:rPr lang="ar-JO" b="1" dirty="0">
                <a:solidFill>
                  <a:srgbClr val="002060"/>
                </a:solidFill>
              </a:rPr>
              <a:t>تصبح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en-US" b="1" dirty="0">
                <a:solidFill>
                  <a:srgbClr val="002060"/>
                </a:solidFill>
              </a:rPr>
              <a:t> + 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en-US" b="1" dirty="0">
                <a:solidFill>
                  <a:srgbClr val="002060"/>
                </a:solidFill>
              </a:rPr>
              <a:t> = 5 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   </a:t>
            </a:r>
            <a:r>
              <a:rPr lang="ar-JO" b="1" dirty="0">
                <a:solidFill>
                  <a:srgbClr val="002060"/>
                </a:solidFill>
              </a:rPr>
              <a:t> </a:t>
            </a:r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≤ 4</a:t>
            </a:r>
            <a:r>
              <a:rPr lang="ar-SA" dirty="0"/>
              <a:t> </a:t>
            </a:r>
            <a:r>
              <a:rPr lang="ar-JO" b="1" dirty="0">
                <a:solidFill>
                  <a:srgbClr val="002060"/>
                </a:solidFill>
              </a:rPr>
              <a:t>تصبح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en-US" b="1" dirty="0">
                <a:solidFill>
                  <a:srgbClr val="002060"/>
                </a:solidFill>
              </a:rPr>
              <a:t> = 4 </a:t>
            </a:r>
            <a:endParaRPr lang="ar-JO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+ 2X</a:t>
            </a:r>
            <a:r>
              <a:rPr lang="en-US" baseline="-25000" dirty="0"/>
              <a:t>2</a:t>
            </a:r>
            <a:r>
              <a:rPr lang="en-US" dirty="0"/>
              <a:t> ≤ 8     </a:t>
            </a:r>
            <a:r>
              <a:rPr lang="ar-JO" dirty="0"/>
              <a:t> </a:t>
            </a:r>
            <a:r>
              <a:rPr lang="ar-JO" b="1" dirty="0">
                <a:solidFill>
                  <a:srgbClr val="002060"/>
                </a:solidFill>
              </a:rPr>
              <a:t>تصبح </a:t>
            </a:r>
            <a:r>
              <a:rPr lang="en-US" b="1" dirty="0">
                <a:solidFill>
                  <a:srgbClr val="002060"/>
                </a:solidFill>
              </a:rPr>
              <a:t>X</a:t>
            </a:r>
            <a:r>
              <a:rPr lang="en-US" b="1" baseline="-25000" dirty="0">
                <a:solidFill>
                  <a:srgbClr val="002060"/>
                </a:solidFill>
              </a:rPr>
              <a:t>1</a:t>
            </a:r>
            <a:r>
              <a:rPr lang="en-US" b="1" dirty="0">
                <a:solidFill>
                  <a:srgbClr val="002060"/>
                </a:solidFill>
              </a:rPr>
              <a:t> + 2X</a:t>
            </a:r>
            <a:r>
              <a:rPr lang="en-US" b="1" baseline="-25000" dirty="0">
                <a:solidFill>
                  <a:srgbClr val="002060"/>
                </a:solidFill>
              </a:rPr>
              <a:t>2</a:t>
            </a:r>
            <a:r>
              <a:rPr lang="en-US" b="1" dirty="0">
                <a:solidFill>
                  <a:srgbClr val="002060"/>
                </a:solidFill>
              </a:rPr>
              <a:t> = 8</a:t>
            </a:r>
            <a:r>
              <a:rPr lang="ar-JO" b="1" dirty="0">
                <a:solidFill>
                  <a:srgbClr val="002060"/>
                </a:solidFill>
              </a:rPr>
              <a:t>   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ar-JO" dirty="0"/>
              <a:t>- نرسم المحورين السيني ونطلق علي</a:t>
            </a:r>
            <a:r>
              <a:rPr lang="ar-SA" dirty="0"/>
              <a:t>ه</a:t>
            </a:r>
            <a:r>
              <a:rPr lang="ar-JO" dirty="0"/>
              <a:t> </a:t>
            </a: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ar-SA" baseline="-25000" dirty="0"/>
              <a:t>  </a:t>
            </a:r>
            <a:r>
              <a:rPr lang="ar-SA" dirty="0"/>
              <a:t>والصادي ونطلق عليه </a:t>
            </a:r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ar-JO" baseline="-25000" dirty="0"/>
              <a:t>  </a:t>
            </a:r>
            <a:r>
              <a:rPr lang="ar-JO" dirty="0"/>
              <a:t>ونحتاج إل</a:t>
            </a:r>
            <a:r>
              <a:rPr lang="ar-SA" dirty="0"/>
              <a:t>ى</a:t>
            </a:r>
            <a:r>
              <a:rPr lang="ar-JO" dirty="0"/>
              <a:t> المربع الأول فقط</a:t>
            </a:r>
            <a:r>
              <a:rPr lang="ar-SA" dirty="0"/>
              <a:t>.</a:t>
            </a:r>
          </a:p>
          <a:p>
            <a:pPr marL="0" indent="0">
              <a:buNone/>
            </a:pPr>
            <a:r>
              <a:rPr lang="ar-JO" dirty="0"/>
              <a:t> وذلك تحقيقاً لشرط عدم السالبية.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43213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dirty="0"/>
              <a:t>                                                                 </a:t>
            </a:r>
            <a:endParaRPr lang="ar-JO" dirty="0"/>
          </a:p>
          <a:p>
            <a:pPr marL="0" indent="0">
              <a:buNone/>
            </a:pPr>
            <a:r>
              <a:rPr lang="ar-JO" dirty="0"/>
              <a:t>                                    </a:t>
            </a:r>
            <a:r>
              <a:rPr lang="ar-SA" dirty="0"/>
              <a:t>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SA" dirty="0"/>
              <a:t>                                                                 </a:t>
            </a:r>
            <a:endParaRPr lang="ar-JO" dirty="0"/>
          </a:p>
          <a:p>
            <a:pPr marL="0" indent="0">
              <a:buNone/>
            </a:pPr>
            <a:r>
              <a:rPr lang="ar-JO" dirty="0"/>
              <a:t>                                    </a:t>
            </a:r>
            <a:r>
              <a:rPr lang="ar-SA" dirty="0"/>
              <a:t>                             </a:t>
            </a:r>
            <a:r>
              <a:rPr lang="ar-JO" dirty="0"/>
              <a:t> </a:t>
            </a:r>
            <a:endParaRPr lang="ar-SA" dirty="0"/>
          </a:p>
          <a:p>
            <a:pPr marL="0" indent="0">
              <a:buNone/>
            </a:pPr>
            <a:r>
              <a:rPr lang="ar-SA" dirty="0"/>
              <a:t>                                                             </a:t>
            </a:r>
            <a:r>
              <a:rPr lang="en-US" dirty="0"/>
              <a:t>  </a:t>
            </a:r>
            <a:r>
              <a:rPr lang="ar-SA" dirty="0"/>
              <a:t> </a:t>
            </a:r>
          </a:p>
          <a:p>
            <a:pPr marL="0" indent="0">
              <a:buNone/>
            </a:pPr>
            <a:r>
              <a:rPr lang="ar-SA" dirty="0"/>
              <a:t>          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JO" dirty="0"/>
              <a:t>     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رابط كسهم مستقيم 7"/>
          <p:cNvCxnSpPr/>
          <p:nvPr/>
        </p:nvCxnSpPr>
        <p:spPr>
          <a:xfrm>
            <a:off x="1835696" y="4411617"/>
            <a:ext cx="5250904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flipV="1">
            <a:off x="1835696" y="1052736"/>
            <a:ext cx="0" cy="3358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>
            <a:off x="5364088" y="4419781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>
            <a:off x="4716016" y="4419781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>
            <a:off x="4147734" y="4430667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411617"/>
            <a:ext cx="127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8" name="رابط مستقيم 27"/>
          <p:cNvCxnSpPr/>
          <p:nvPr/>
        </p:nvCxnSpPr>
        <p:spPr>
          <a:xfrm>
            <a:off x="3635896" y="4409440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>
            <a:off x="3059832" y="4409440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>
            <a:off x="1484015" y="1371600"/>
            <a:ext cx="4647545" cy="4405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مربع نص 53"/>
          <p:cNvSpPr txBox="1"/>
          <p:nvPr/>
        </p:nvSpPr>
        <p:spPr>
          <a:xfrm>
            <a:off x="4779460" y="4169057"/>
            <a:ext cx="874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D (5, 0)</a:t>
            </a:r>
          </a:p>
        </p:txBody>
      </p:sp>
      <p:sp>
        <p:nvSpPr>
          <p:cNvPr id="55" name="مربع نص 54"/>
          <p:cNvSpPr txBox="1"/>
          <p:nvPr/>
        </p:nvSpPr>
        <p:spPr>
          <a:xfrm>
            <a:off x="1017038" y="4192144"/>
            <a:ext cx="1034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A ( 0, 0)</a:t>
            </a:r>
          </a:p>
        </p:txBody>
      </p:sp>
      <p:cxnSp>
        <p:nvCxnSpPr>
          <p:cNvPr id="27" name="رابط مستقيم 26"/>
          <p:cNvCxnSpPr/>
          <p:nvPr/>
        </p:nvCxnSpPr>
        <p:spPr>
          <a:xfrm>
            <a:off x="5977135" y="4430667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>
            <a:off x="6493510" y="4430667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مربع نص 31"/>
          <p:cNvSpPr txBox="1"/>
          <p:nvPr/>
        </p:nvSpPr>
        <p:spPr>
          <a:xfrm>
            <a:off x="1342589" y="3603171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1 -</a:t>
            </a:r>
          </a:p>
        </p:txBody>
      </p:sp>
      <p:sp>
        <p:nvSpPr>
          <p:cNvPr id="33" name="مربع نص 32"/>
          <p:cNvSpPr txBox="1"/>
          <p:nvPr/>
        </p:nvSpPr>
        <p:spPr>
          <a:xfrm>
            <a:off x="1342589" y="3072557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2 -</a:t>
            </a:r>
          </a:p>
        </p:txBody>
      </p:sp>
      <p:sp>
        <p:nvSpPr>
          <p:cNvPr id="34" name="مربع نص 33"/>
          <p:cNvSpPr txBox="1"/>
          <p:nvPr/>
        </p:nvSpPr>
        <p:spPr>
          <a:xfrm>
            <a:off x="1342589" y="252478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3 -</a:t>
            </a:r>
          </a:p>
        </p:txBody>
      </p:sp>
      <p:sp>
        <p:nvSpPr>
          <p:cNvPr id="36" name="مربع نص 35"/>
          <p:cNvSpPr txBox="1"/>
          <p:nvPr/>
        </p:nvSpPr>
        <p:spPr>
          <a:xfrm>
            <a:off x="1342589" y="200156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4 -</a:t>
            </a:r>
          </a:p>
        </p:txBody>
      </p:sp>
      <p:sp>
        <p:nvSpPr>
          <p:cNvPr id="37" name="مربع نص 36"/>
          <p:cNvSpPr txBox="1"/>
          <p:nvPr/>
        </p:nvSpPr>
        <p:spPr>
          <a:xfrm>
            <a:off x="1342589" y="147834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5 -</a:t>
            </a:r>
          </a:p>
        </p:txBody>
      </p:sp>
      <p:sp>
        <p:nvSpPr>
          <p:cNvPr id="38" name="مربع نص 37"/>
          <p:cNvSpPr txBox="1"/>
          <p:nvPr/>
        </p:nvSpPr>
        <p:spPr>
          <a:xfrm>
            <a:off x="1231369" y="722281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B050"/>
                </a:solidFill>
              </a:rPr>
              <a:t>X</a:t>
            </a:r>
            <a:r>
              <a:rPr lang="en-US" sz="2800" baseline="-25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39" name="مربع نص 38"/>
          <p:cNvSpPr txBox="1"/>
          <p:nvPr/>
        </p:nvSpPr>
        <p:spPr>
          <a:xfrm>
            <a:off x="7006182" y="429986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B050"/>
                </a:solidFill>
              </a:rPr>
              <a:t>X</a:t>
            </a:r>
            <a:r>
              <a:rPr lang="en-US" sz="2800" baseline="-25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40" name="مربع نص 39"/>
          <p:cNvSpPr txBox="1"/>
          <p:nvPr/>
        </p:nvSpPr>
        <p:spPr>
          <a:xfrm>
            <a:off x="2120411" y="4814471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41" name="مربع نص 40"/>
          <p:cNvSpPr txBox="1"/>
          <p:nvPr/>
        </p:nvSpPr>
        <p:spPr>
          <a:xfrm>
            <a:off x="2834141" y="4814471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42" name="مربع نص 41"/>
          <p:cNvSpPr txBox="1"/>
          <p:nvPr/>
        </p:nvSpPr>
        <p:spPr>
          <a:xfrm>
            <a:off x="3410202" y="4848196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43" name="مربع نص 42"/>
          <p:cNvSpPr txBox="1"/>
          <p:nvPr/>
        </p:nvSpPr>
        <p:spPr>
          <a:xfrm>
            <a:off x="3930119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44" name="مربع نص 43"/>
          <p:cNvSpPr txBox="1"/>
          <p:nvPr/>
        </p:nvSpPr>
        <p:spPr>
          <a:xfrm>
            <a:off x="4495175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45" name="مربع نص 44"/>
          <p:cNvSpPr txBox="1"/>
          <p:nvPr/>
        </p:nvSpPr>
        <p:spPr>
          <a:xfrm>
            <a:off x="5138397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46" name="مربع نص 45"/>
          <p:cNvSpPr txBox="1"/>
          <p:nvPr/>
        </p:nvSpPr>
        <p:spPr>
          <a:xfrm>
            <a:off x="5769610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48" name="مربع نص 47"/>
          <p:cNvSpPr txBox="1"/>
          <p:nvPr/>
        </p:nvSpPr>
        <p:spPr>
          <a:xfrm>
            <a:off x="6267819" y="4823086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57" name="مربع نص 56"/>
          <p:cNvSpPr txBox="1"/>
          <p:nvPr/>
        </p:nvSpPr>
        <p:spPr>
          <a:xfrm>
            <a:off x="1650843" y="1478340"/>
            <a:ext cx="369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58" name="مربع نص 57"/>
          <p:cNvSpPr txBox="1"/>
          <p:nvPr/>
        </p:nvSpPr>
        <p:spPr>
          <a:xfrm>
            <a:off x="4536012" y="4169057"/>
            <a:ext cx="369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61" name="مربع نص 60"/>
          <p:cNvSpPr txBox="1"/>
          <p:nvPr/>
        </p:nvSpPr>
        <p:spPr>
          <a:xfrm>
            <a:off x="1918653" y="1520119"/>
            <a:ext cx="780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( 0, 5)</a:t>
            </a:r>
          </a:p>
        </p:txBody>
      </p:sp>
      <p:sp>
        <p:nvSpPr>
          <p:cNvPr id="2" name="مثلث قائم الزاوية 1"/>
          <p:cNvSpPr/>
          <p:nvPr/>
        </p:nvSpPr>
        <p:spPr>
          <a:xfrm>
            <a:off x="1835696" y="1739950"/>
            <a:ext cx="2880320" cy="2690717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5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57" grpId="0"/>
      <p:bldP spid="58" grpId="0"/>
      <p:bldP spid="61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dirty="0"/>
              <a:t>                                                                 </a:t>
            </a:r>
            <a:endParaRPr lang="ar-JO" dirty="0"/>
          </a:p>
          <a:p>
            <a:pPr marL="0" indent="0">
              <a:buNone/>
            </a:pPr>
            <a:r>
              <a:rPr lang="ar-JO" dirty="0"/>
              <a:t>                                    </a:t>
            </a:r>
            <a:r>
              <a:rPr lang="ar-SA" dirty="0"/>
              <a:t>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SA" dirty="0"/>
              <a:t>                                                                 </a:t>
            </a:r>
            <a:endParaRPr lang="ar-JO" dirty="0"/>
          </a:p>
          <a:p>
            <a:pPr marL="0" indent="0">
              <a:buNone/>
            </a:pPr>
            <a:r>
              <a:rPr lang="ar-JO" dirty="0"/>
              <a:t>                                    </a:t>
            </a:r>
            <a:r>
              <a:rPr lang="ar-SA" dirty="0"/>
              <a:t>                             </a:t>
            </a:r>
            <a:r>
              <a:rPr lang="ar-JO" dirty="0"/>
              <a:t> </a:t>
            </a:r>
            <a:endParaRPr lang="ar-SA" dirty="0"/>
          </a:p>
          <a:p>
            <a:pPr marL="0" indent="0">
              <a:buNone/>
            </a:pPr>
            <a:r>
              <a:rPr lang="ar-SA" dirty="0"/>
              <a:t>                                                             </a:t>
            </a:r>
            <a:r>
              <a:rPr lang="en-US" dirty="0"/>
              <a:t>  </a:t>
            </a:r>
            <a:r>
              <a:rPr lang="ar-SA" dirty="0"/>
              <a:t> </a:t>
            </a:r>
          </a:p>
          <a:p>
            <a:pPr marL="0" indent="0">
              <a:buNone/>
            </a:pPr>
            <a:r>
              <a:rPr lang="ar-SA" dirty="0"/>
              <a:t>          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JO" dirty="0"/>
              <a:t>     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رابط كسهم مستقيم 7"/>
          <p:cNvCxnSpPr/>
          <p:nvPr/>
        </p:nvCxnSpPr>
        <p:spPr>
          <a:xfrm>
            <a:off x="1835696" y="4411617"/>
            <a:ext cx="5250904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flipV="1">
            <a:off x="1835696" y="1052736"/>
            <a:ext cx="0" cy="3358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>
            <a:off x="5364088" y="4419781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>
            <a:off x="4716016" y="4419781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>
            <a:off x="4147734" y="4430667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411617"/>
            <a:ext cx="127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8" name="رابط مستقيم 27"/>
          <p:cNvCxnSpPr/>
          <p:nvPr/>
        </p:nvCxnSpPr>
        <p:spPr>
          <a:xfrm>
            <a:off x="3635896" y="4409440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>
            <a:off x="3059832" y="4409440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مربع نص 50"/>
          <p:cNvSpPr txBox="1"/>
          <p:nvPr/>
        </p:nvSpPr>
        <p:spPr>
          <a:xfrm>
            <a:off x="1838868" y="2001560"/>
            <a:ext cx="1009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B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( 0, 4)</a:t>
            </a:r>
          </a:p>
        </p:txBody>
      </p:sp>
      <p:sp>
        <p:nvSpPr>
          <p:cNvPr id="55" name="مربع نص 54"/>
          <p:cNvSpPr txBox="1"/>
          <p:nvPr/>
        </p:nvSpPr>
        <p:spPr>
          <a:xfrm>
            <a:off x="1017038" y="4192144"/>
            <a:ext cx="1034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A ( 0, 0)</a:t>
            </a:r>
          </a:p>
        </p:txBody>
      </p:sp>
      <p:cxnSp>
        <p:nvCxnSpPr>
          <p:cNvPr id="27" name="رابط مستقيم 26"/>
          <p:cNvCxnSpPr/>
          <p:nvPr/>
        </p:nvCxnSpPr>
        <p:spPr>
          <a:xfrm>
            <a:off x="5977135" y="4430667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>
            <a:off x="6493510" y="4430667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مربع نص 31"/>
          <p:cNvSpPr txBox="1"/>
          <p:nvPr/>
        </p:nvSpPr>
        <p:spPr>
          <a:xfrm>
            <a:off x="1342589" y="3603171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1 -</a:t>
            </a:r>
          </a:p>
        </p:txBody>
      </p:sp>
      <p:sp>
        <p:nvSpPr>
          <p:cNvPr id="33" name="مربع نص 32"/>
          <p:cNvSpPr txBox="1"/>
          <p:nvPr/>
        </p:nvSpPr>
        <p:spPr>
          <a:xfrm>
            <a:off x="1342589" y="3072557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2 -</a:t>
            </a:r>
          </a:p>
        </p:txBody>
      </p:sp>
      <p:sp>
        <p:nvSpPr>
          <p:cNvPr id="34" name="مربع نص 33"/>
          <p:cNvSpPr txBox="1"/>
          <p:nvPr/>
        </p:nvSpPr>
        <p:spPr>
          <a:xfrm>
            <a:off x="1342589" y="252478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3 -</a:t>
            </a:r>
          </a:p>
        </p:txBody>
      </p:sp>
      <p:sp>
        <p:nvSpPr>
          <p:cNvPr id="36" name="مربع نص 35"/>
          <p:cNvSpPr txBox="1"/>
          <p:nvPr/>
        </p:nvSpPr>
        <p:spPr>
          <a:xfrm>
            <a:off x="1342589" y="200156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4 -</a:t>
            </a:r>
          </a:p>
        </p:txBody>
      </p:sp>
      <p:sp>
        <p:nvSpPr>
          <p:cNvPr id="37" name="مربع نص 36"/>
          <p:cNvSpPr txBox="1"/>
          <p:nvPr/>
        </p:nvSpPr>
        <p:spPr>
          <a:xfrm>
            <a:off x="1342589" y="147834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5 -</a:t>
            </a:r>
          </a:p>
        </p:txBody>
      </p:sp>
      <p:sp>
        <p:nvSpPr>
          <p:cNvPr id="38" name="مربع نص 37"/>
          <p:cNvSpPr txBox="1"/>
          <p:nvPr/>
        </p:nvSpPr>
        <p:spPr>
          <a:xfrm>
            <a:off x="1231369" y="722281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B050"/>
                </a:solidFill>
              </a:rPr>
              <a:t>X</a:t>
            </a:r>
            <a:r>
              <a:rPr lang="en-US" sz="2800" baseline="-25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39" name="مربع نص 38"/>
          <p:cNvSpPr txBox="1"/>
          <p:nvPr/>
        </p:nvSpPr>
        <p:spPr>
          <a:xfrm>
            <a:off x="7006182" y="429986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B050"/>
                </a:solidFill>
              </a:rPr>
              <a:t>X</a:t>
            </a:r>
            <a:r>
              <a:rPr lang="en-US" sz="2800" baseline="-25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40" name="مربع نص 39"/>
          <p:cNvSpPr txBox="1"/>
          <p:nvPr/>
        </p:nvSpPr>
        <p:spPr>
          <a:xfrm>
            <a:off x="2120411" y="4814471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41" name="مربع نص 40"/>
          <p:cNvSpPr txBox="1"/>
          <p:nvPr/>
        </p:nvSpPr>
        <p:spPr>
          <a:xfrm>
            <a:off x="2834141" y="4814471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42" name="مربع نص 41"/>
          <p:cNvSpPr txBox="1"/>
          <p:nvPr/>
        </p:nvSpPr>
        <p:spPr>
          <a:xfrm>
            <a:off x="3410202" y="4848196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43" name="مربع نص 42"/>
          <p:cNvSpPr txBox="1"/>
          <p:nvPr/>
        </p:nvSpPr>
        <p:spPr>
          <a:xfrm>
            <a:off x="3930119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44" name="مربع نص 43"/>
          <p:cNvSpPr txBox="1"/>
          <p:nvPr/>
        </p:nvSpPr>
        <p:spPr>
          <a:xfrm>
            <a:off x="4495175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45" name="مربع نص 44"/>
          <p:cNvSpPr txBox="1"/>
          <p:nvPr/>
        </p:nvSpPr>
        <p:spPr>
          <a:xfrm>
            <a:off x="5138397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46" name="مربع نص 45"/>
          <p:cNvSpPr txBox="1"/>
          <p:nvPr/>
        </p:nvSpPr>
        <p:spPr>
          <a:xfrm>
            <a:off x="5769610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48" name="مربع نص 47"/>
          <p:cNvSpPr txBox="1"/>
          <p:nvPr/>
        </p:nvSpPr>
        <p:spPr>
          <a:xfrm>
            <a:off x="6267819" y="4823086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52" name="مربع نص 51"/>
          <p:cNvSpPr txBox="1"/>
          <p:nvPr/>
        </p:nvSpPr>
        <p:spPr>
          <a:xfrm>
            <a:off x="1630621" y="1989930"/>
            <a:ext cx="369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C00000"/>
                </a:solidFill>
              </a:rPr>
              <a:t>X</a:t>
            </a:r>
          </a:p>
        </p:txBody>
      </p:sp>
      <p:cxnSp>
        <p:nvCxnSpPr>
          <p:cNvPr id="60" name="رابط مستقيم 59"/>
          <p:cNvCxnSpPr/>
          <p:nvPr/>
        </p:nvCxnSpPr>
        <p:spPr>
          <a:xfrm>
            <a:off x="1017038" y="2263170"/>
            <a:ext cx="67953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ستطيل 6"/>
          <p:cNvSpPr/>
          <p:nvPr/>
        </p:nvSpPr>
        <p:spPr>
          <a:xfrm>
            <a:off x="1838868" y="2263169"/>
            <a:ext cx="5037388" cy="2167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29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5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52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dirty="0"/>
              <a:t>                                                                 </a:t>
            </a:r>
            <a:endParaRPr lang="ar-JO" dirty="0"/>
          </a:p>
          <a:p>
            <a:pPr marL="0" indent="0">
              <a:buNone/>
            </a:pPr>
            <a:r>
              <a:rPr lang="ar-JO" dirty="0"/>
              <a:t>                                    </a:t>
            </a:r>
            <a:r>
              <a:rPr lang="ar-SA" dirty="0"/>
              <a:t>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SA" dirty="0"/>
              <a:t>                                                                 </a:t>
            </a:r>
            <a:endParaRPr lang="ar-JO" dirty="0"/>
          </a:p>
          <a:p>
            <a:pPr marL="0" indent="0">
              <a:buNone/>
            </a:pPr>
            <a:r>
              <a:rPr lang="ar-JO" dirty="0"/>
              <a:t>                                    </a:t>
            </a:r>
            <a:r>
              <a:rPr lang="ar-SA" dirty="0"/>
              <a:t>                             </a:t>
            </a:r>
            <a:r>
              <a:rPr lang="ar-JO" dirty="0"/>
              <a:t> </a:t>
            </a:r>
            <a:endParaRPr lang="ar-SA" dirty="0"/>
          </a:p>
          <a:p>
            <a:pPr marL="0" indent="0">
              <a:buNone/>
            </a:pPr>
            <a:r>
              <a:rPr lang="ar-SA" dirty="0"/>
              <a:t>                                                             </a:t>
            </a:r>
            <a:r>
              <a:rPr lang="en-US" dirty="0"/>
              <a:t>  </a:t>
            </a:r>
            <a:r>
              <a:rPr lang="ar-SA" dirty="0"/>
              <a:t> </a:t>
            </a:r>
          </a:p>
          <a:p>
            <a:pPr marL="0" indent="0">
              <a:buNone/>
            </a:pPr>
            <a:r>
              <a:rPr lang="ar-SA" dirty="0"/>
              <a:t>          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JO" dirty="0"/>
              <a:t>     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رابط كسهم مستقيم 7"/>
          <p:cNvCxnSpPr/>
          <p:nvPr/>
        </p:nvCxnSpPr>
        <p:spPr>
          <a:xfrm>
            <a:off x="1835696" y="4411617"/>
            <a:ext cx="5250904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flipV="1">
            <a:off x="1835696" y="1052736"/>
            <a:ext cx="0" cy="3358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>
            <a:off x="5364088" y="4419781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>
            <a:off x="4716016" y="4419781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>
            <a:off x="4147734" y="4430667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411617"/>
            <a:ext cx="127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8" name="رابط مستقيم 27"/>
          <p:cNvCxnSpPr/>
          <p:nvPr/>
        </p:nvCxnSpPr>
        <p:spPr>
          <a:xfrm>
            <a:off x="3635896" y="4409440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>
            <a:off x="3059832" y="4409440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رابط مستقيم 34"/>
          <p:cNvCxnSpPr/>
          <p:nvPr/>
        </p:nvCxnSpPr>
        <p:spPr>
          <a:xfrm>
            <a:off x="982109" y="1800663"/>
            <a:ext cx="6600137" cy="3135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مربع نص 50"/>
          <p:cNvSpPr txBox="1"/>
          <p:nvPr/>
        </p:nvSpPr>
        <p:spPr>
          <a:xfrm>
            <a:off x="1838868" y="2001560"/>
            <a:ext cx="1009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B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( 0, 4)</a:t>
            </a:r>
          </a:p>
        </p:txBody>
      </p:sp>
      <p:sp>
        <p:nvSpPr>
          <p:cNvPr id="53" name="مربع نص 52"/>
          <p:cNvSpPr txBox="1"/>
          <p:nvPr/>
        </p:nvSpPr>
        <p:spPr>
          <a:xfrm>
            <a:off x="6567089" y="4061335"/>
            <a:ext cx="878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00B050"/>
                </a:solidFill>
              </a:rPr>
              <a:t> ( 8, 0)</a:t>
            </a:r>
          </a:p>
        </p:txBody>
      </p:sp>
      <p:sp>
        <p:nvSpPr>
          <p:cNvPr id="55" name="مربع نص 54"/>
          <p:cNvSpPr txBox="1"/>
          <p:nvPr/>
        </p:nvSpPr>
        <p:spPr>
          <a:xfrm>
            <a:off x="1017038" y="4192144"/>
            <a:ext cx="1034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A ( 0, 0)</a:t>
            </a:r>
          </a:p>
        </p:txBody>
      </p:sp>
      <p:cxnSp>
        <p:nvCxnSpPr>
          <p:cNvPr id="27" name="رابط مستقيم 26"/>
          <p:cNvCxnSpPr/>
          <p:nvPr/>
        </p:nvCxnSpPr>
        <p:spPr>
          <a:xfrm>
            <a:off x="5977135" y="4430667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>
            <a:off x="6493510" y="4430667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مربع نص 31"/>
          <p:cNvSpPr txBox="1"/>
          <p:nvPr/>
        </p:nvSpPr>
        <p:spPr>
          <a:xfrm>
            <a:off x="1342589" y="3603171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1 -</a:t>
            </a:r>
          </a:p>
        </p:txBody>
      </p:sp>
      <p:sp>
        <p:nvSpPr>
          <p:cNvPr id="33" name="مربع نص 32"/>
          <p:cNvSpPr txBox="1"/>
          <p:nvPr/>
        </p:nvSpPr>
        <p:spPr>
          <a:xfrm>
            <a:off x="1342589" y="3072557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2 -</a:t>
            </a:r>
          </a:p>
        </p:txBody>
      </p:sp>
      <p:sp>
        <p:nvSpPr>
          <p:cNvPr id="34" name="مربع نص 33"/>
          <p:cNvSpPr txBox="1"/>
          <p:nvPr/>
        </p:nvSpPr>
        <p:spPr>
          <a:xfrm>
            <a:off x="1342589" y="252478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3 -</a:t>
            </a:r>
          </a:p>
        </p:txBody>
      </p:sp>
      <p:sp>
        <p:nvSpPr>
          <p:cNvPr id="36" name="مربع نص 35"/>
          <p:cNvSpPr txBox="1"/>
          <p:nvPr/>
        </p:nvSpPr>
        <p:spPr>
          <a:xfrm>
            <a:off x="1342589" y="200156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4 -</a:t>
            </a:r>
          </a:p>
        </p:txBody>
      </p:sp>
      <p:sp>
        <p:nvSpPr>
          <p:cNvPr id="37" name="مربع نص 36"/>
          <p:cNvSpPr txBox="1"/>
          <p:nvPr/>
        </p:nvSpPr>
        <p:spPr>
          <a:xfrm>
            <a:off x="1342589" y="147834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5 -</a:t>
            </a:r>
          </a:p>
        </p:txBody>
      </p:sp>
      <p:sp>
        <p:nvSpPr>
          <p:cNvPr id="38" name="مربع نص 37"/>
          <p:cNvSpPr txBox="1"/>
          <p:nvPr/>
        </p:nvSpPr>
        <p:spPr>
          <a:xfrm>
            <a:off x="1231369" y="722281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B050"/>
                </a:solidFill>
              </a:rPr>
              <a:t>X</a:t>
            </a:r>
            <a:r>
              <a:rPr lang="en-US" sz="2800" baseline="-25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39" name="مربع نص 38"/>
          <p:cNvSpPr txBox="1"/>
          <p:nvPr/>
        </p:nvSpPr>
        <p:spPr>
          <a:xfrm>
            <a:off x="7006182" y="429986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B050"/>
                </a:solidFill>
              </a:rPr>
              <a:t>X</a:t>
            </a:r>
            <a:r>
              <a:rPr lang="en-US" sz="2800" baseline="-25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40" name="مربع نص 39"/>
          <p:cNvSpPr txBox="1"/>
          <p:nvPr/>
        </p:nvSpPr>
        <p:spPr>
          <a:xfrm>
            <a:off x="2120411" y="4814471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41" name="مربع نص 40"/>
          <p:cNvSpPr txBox="1"/>
          <p:nvPr/>
        </p:nvSpPr>
        <p:spPr>
          <a:xfrm>
            <a:off x="2834141" y="4814471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42" name="مربع نص 41"/>
          <p:cNvSpPr txBox="1"/>
          <p:nvPr/>
        </p:nvSpPr>
        <p:spPr>
          <a:xfrm>
            <a:off x="3410202" y="4848196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43" name="مربع نص 42"/>
          <p:cNvSpPr txBox="1"/>
          <p:nvPr/>
        </p:nvSpPr>
        <p:spPr>
          <a:xfrm>
            <a:off x="3930119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44" name="مربع نص 43"/>
          <p:cNvSpPr txBox="1"/>
          <p:nvPr/>
        </p:nvSpPr>
        <p:spPr>
          <a:xfrm>
            <a:off x="4495175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45" name="مربع نص 44"/>
          <p:cNvSpPr txBox="1"/>
          <p:nvPr/>
        </p:nvSpPr>
        <p:spPr>
          <a:xfrm>
            <a:off x="5138397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46" name="مربع نص 45"/>
          <p:cNvSpPr txBox="1"/>
          <p:nvPr/>
        </p:nvSpPr>
        <p:spPr>
          <a:xfrm>
            <a:off x="5769610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48" name="مربع نص 47"/>
          <p:cNvSpPr txBox="1"/>
          <p:nvPr/>
        </p:nvSpPr>
        <p:spPr>
          <a:xfrm>
            <a:off x="6267819" y="4823086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52" name="مربع نص 51"/>
          <p:cNvSpPr txBox="1"/>
          <p:nvPr/>
        </p:nvSpPr>
        <p:spPr>
          <a:xfrm>
            <a:off x="1630621" y="1989930"/>
            <a:ext cx="369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59" name="مربع نص 58"/>
          <p:cNvSpPr txBox="1"/>
          <p:nvPr/>
        </p:nvSpPr>
        <p:spPr>
          <a:xfrm>
            <a:off x="6334764" y="4169057"/>
            <a:ext cx="369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7" name="مثلث قائم الزاوية 6"/>
          <p:cNvSpPr/>
          <p:nvPr/>
        </p:nvSpPr>
        <p:spPr>
          <a:xfrm>
            <a:off x="1838868" y="2251540"/>
            <a:ext cx="4654641" cy="2179127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4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3" grpId="0"/>
      <p:bldP spid="55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52" grpId="0"/>
      <p:bldP spid="59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dirty="0"/>
              <a:t>                                                                 </a:t>
            </a:r>
            <a:endParaRPr lang="ar-JO" dirty="0"/>
          </a:p>
          <a:p>
            <a:pPr marL="0" indent="0">
              <a:buNone/>
            </a:pPr>
            <a:r>
              <a:rPr lang="ar-JO" dirty="0"/>
              <a:t>                                    </a:t>
            </a:r>
            <a:r>
              <a:rPr lang="ar-SA" dirty="0"/>
              <a:t>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SA" dirty="0"/>
              <a:t>                                                                 </a:t>
            </a:r>
            <a:endParaRPr lang="ar-JO" dirty="0"/>
          </a:p>
          <a:p>
            <a:pPr marL="0" indent="0">
              <a:buNone/>
            </a:pPr>
            <a:r>
              <a:rPr lang="ar-JO" dirty="0"/>
              <a:t>                                    </a:t>
            </a:r>
            <a:r>
              <a:rPr lang="ar-SA" dirty="0"/>
              <a:t>                             </a:t>
            </a:r>
            <a:r>
              <a:rPr lang="ar-JO" dirty="0"/>
              <a:t> </a:t>
            </a:r>
            <a:endParaRPr lang="ar-SA" dirty="0"/>
          </a:p>
          <a:p>
            <a:pPr marL="0" indent="0">
              <a:buNone/>
            </a:pPr>
            <a:r>
              <a:rPr lang="ar-SA" dirty="0"/>
              <a:t>                                                             </a:t>
            </a:r>
            <a:r>
              <a:rPr lang="en-US" dirty="0"/>
              <a:t>  </a:t>
            </a:r>
            <a:r>
              <a:rPr lang="ar-SA" dirty="0"/>
              <a:t> </a:t>
            </a:r>
          </a:p>
          <a:p>
            <a:pPr marL="0" indent="0">
              <a:buNone/>
            </a:pPr>
            <a:r>
              <a:rPr lang="ar-SA" dirty="0"/>
              <a:t>          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JO" dirty="0"/>
              <a:t>     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رابط كسهم مستقيم 7"/>
          <p:cNvCxnSpPr/>
          <p:nvPr/>
        </p:nvCxnSpPr>
        <p:spPr>
          <a:xfrm>
            <a:off x="1835696" y="4411617"/>
            <a:ext cx="5250904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flipV="1">
            <a:off x="1835696" y="1052736"/>
            <a:ext cx="0" cy="3358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>
            <a:off x="5364088" y="4419781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>
            <a:off x="4716016" y="4419781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>
            <a:off x="4147734" y="4430667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411617"/>
            <a:ext cx="127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8" name="رابط مستقيم 27"/>
          <p:cNvCxnSpPr/>
          <p:nvPr/>
        </p:nvCxnSpPr>
        <p:spPr>
          <a:xfrm>
            <a:off x="3635896" y="4409440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>
            <a:off x="3059832" y="4409440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>
            <a:off x="1484015" y="1371600"/>
            <a:ext cx="4647545" cy="4405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رابط مستقيم 34"/>
          <p:cNvCxnSpPr/>
          <p:nvPr/>
        </p:nvCxnSpPr>
        <p:spPr>
          <a:xfrm>
            <a:off x="982109" y="1800663"/>
            <a:ext cx="6600137" cy="3135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مربع نص 1039"/>
          <p:cNvSpPr txBox="1"/>
          <p:nvPr/>
        </p:nvSpPr>
        <p:spPr>
          <a:xfrm>
            <a:off x="2921412" y="2513150"/>
            <a:ext cx="977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C ( 2, 3)</a:t>
            </a:r>
          </a:p>
        </p:txBody>
      </p:sp>
      <p:sp>
        <p:nvSpPr>
          <p:cNvPr id="51" name="مربع نص 50"/>
          <p:cNvSpPr txBox="1"/>
          <p:nvPr/>
        </p:nvSpPr>
        <p:spPr>
          <a:xfrm>
            <a:off x="1838868" y="2001560"/>
            <a:ext cx="1009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B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( 0, 4)</a:t>
            </a:r>
          </a:p>
        </p:txBody>
      </p:sp>
      <p:sp>
        <p:nvSpPr>
          <p:cNvPr id="53" name="مربع نص 52"/>
          <p:cNvSpPr txBox="1"/>
          <p:nvPr/>
        </p:nvSpPr>
        <p:spPr>
          <a:xfrm>
            <a:off x="6567089" y="4061335"/>
            <a:ext cx="878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00B050"/>
                </a:solidFill>
              </a:rPr>
              <a:t> ( 8, 0)</a:t>
            </a:r>
          </a:p>
        </p:txBody>
      </p:sp>
      <p:sp>
        <p:nvSpPr>
          <p:cNvPr id="54" name="مربع نص 53"/>
          <p:cNvSpPr txBox="1"/>
          <p:nvPr/>
        </p:nvSpPr>
        <p:spPr>
          <a:xfrm>
            <a:off x="4779460" y="4169057"/>
            <a:ext cx="874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D (5, 0)</a:t>
            </a:r>
          </a:p>
        </p:txBody>
      </p:sp>
      <p:sp>
        <p:nvSpPr>
          <p:cNvPr id="55" name="مربع نص 54"/>
          <p:cNvSpPr txBox="1"/>
          <p:nvPr/>
        </p:nvSpPr>
        <p:spPr>
          <a:xfrm>
            <a:off x="1017038" y="4192144"/>
            <a:ext cx="1034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A ( 0, 0)</a:t>
            </a:r>
          </a:p>
        </p:txBody>
      </p:sp>
      <p:cxnSp>
        <p:nvCxnSpPr>
          <p:cNvPr id="27" name="رابط مستقيم 26"/>
          <p:cNvCxnSpPr/>
          <p:nvPr/>
        </p:nvCxnSpPr>
        <p:spPr>
          <a:xfrm>
            <a:off x="5977135" y="4430667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>
            <a:off x="6493510" y="4430667"/>
            <a:ext cx="0" cy="505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مربع نص 31"/>
          <p:cNvSpPr txBox="1"/>
          <p:nvPr/>
        </p:nvSpPr>
        <p:spPr>
          <a:xfrm>
            <a:off x="1342589" y="3603171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1 -</a:t>
            </a:r>
          </a:p>
        </p:txBody>
      </p:sp>
      <p:sp>
        <p:nvSpPr>
          <p:cNvPr id="33" name="مربع نص 32"/>
          <p:cNvSpPr txBox="1"/>
          <p:nvPr/>
        </p:nvSpPr>
        <p:spPr>
          <a:xfrm>
            <a:off x="1342589" y="3072557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2 -</a:t>
            </a:r>
          </a:p>
        </p:txBody>
      </p:sp>
      <p:sp>
        <p:nvSpPr>
          <p:cNvPr id="34" name="مربع نص 33"/>
          <p:cNvSpPr txBox="1"/>
          <p:nvPr/>
        </p:nvSpPr>
        <p:spPr>
          <a:xfrm>
            <a:off x="1342589" y="252478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3 -</a:t>
            </a:r>
          </a:p>
        </p:txBody>
      </p:sp>
      <p:sp>
        <p:nvSpPr>
          <p:cNvPr id="36" name="مربع نص 35"/>
          <p:cNvSpPr txBox="1"/>
          <p:nvPr/>
        </p:nvSpPr>
        <p:spPr>
          <a:xfrm>
            <a:off x="1342589" y="200156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4 -</a:t>
            </a:r>
          </a:p>
        </p:txBody>
      </p:sp>
      <p:sp>
        <p:nvSpPr>
          <p:cNvPr id="37" name="مربع نص 36"/>
          <p:cNvSpPr txBox="1"/>
          <p:nvPr/>
        </p:nvSpPr>
        <p:spPr>
          <a:xfrm>
            <a:off x="1342589" y="147834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5 -</a:t>
            </a:r>
          </a:p>
        </p:txBody>
      </p:sp>
      <p:sp>
        <p:nvSpPr>
          <p:cNvPr id="38" name="مربع نص 37"/>
          <p:cNvSpPr txBox="1"/>
          <p:nvPr/>
        </p:nvSpPr>
        <p:spPr>
          <a:xfrm>
            <a:off x="1231369" y="722281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B050"/>
                </a:solidFill>
              </a:rPr>
              <a:t>X</a:t>
            </a:r>
            <a:r>
              <a:rPr lang="en-US" sz="2800" baseline="-25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39" name="مربع نص 38"/>
          <p:cNvSpPr txBox="1"/>
          <p:nvPr/>
        </p:nvSpPr>
        <p:spPr>
          <a:xfrm>
            <a:off x="7006182" y="429986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B050"/>
                </a:solidFill>
              </a:rPr>
              <a:t>X</a:t>
            </a:r>
            <a:r>
              <a:rPr lang="en-US" sz="2800" baseline="-25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40" name="مربع نص 39"/>
          <p:cNvSpPr txBox="1"/>
          <p:nvPr/>
        </p:nvSpPr>
        <p:spPr>
          <a:xfrm>
            <a:off x="2120411" y="4814471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41" name="مربع نص 40"/>
          <p:cNvSpPr txBox="1"/>
          <p:nvPr/>
        </p:nvSpPr>
        <p:spPr>
          <a:xfrm>
            <a:off x="2834141" y="4814471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42" name="مربع نص 41"/>
          <p:cNvSpPr txBox="1"/>
          <p:nvPr/>
        </p:nvSpPr>
        <p:spPr>
          <a:xfrm>
            <a:off x="3410202" y="4848196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43" name="مربع نص 42"/>
          <p:cNvSpPr txBox="1"/>
          <p:nvPr/>
        </p:nvSpPr>
        <p:spPr>
          <a:xfrm>
            <a:off x="3930119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44" name="مربع نص 43"/>
          <p:cNvSpPr txBox="1"/>
          <p:nvPr/>
        </p:nvSpPr>
        <p:spPr>
          <a:xfrm>
            <a:off x="4495175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45" name="مربع نص 44"/>
          <p:cNvSpPr txBox="1"/>
          <p:nvPr/>
        </p:nvSpPr>
        <p:spPr>
          <a:xfrm>
            <a:off x="5138397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46" name="مربع نص 45"/>
          <p:cNvSpPr txBox="1"/>
          <p:nvPr/>
        </p:nvSpPr>
        <p:spPr>
          <a:xfrm>
            <a:off x="5769610" y="4857299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48" name="مربع نص 47"/>
          <p:cNvSpPr txBox="1"/>
          <p:nvPr/>
        </p:nvSpPr>
        <p:spPr>
          <a:xfrm>
            <a:off x="6267819" y="4823086"/>
            <a:ext cx="451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50" name="مربع نص 49"/>
          <p:cNvSpPr txBox="1"/>
          <p:nvPr/>
        </p:nvSpPr>
        <p:spPr>
          <a:xfrm>
            <a:off x="2663445" y="2436206"/>
            <a:ext cx="396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52" name="مربع نص 51"/>
          <p:cNvSpPr txBox="1"/>
          <p:nvPr/>
        </p:nvSpPr>
        <p:spPr>
          <a:xfrm>
            <a:off x="1630621" y="1989930"/>
            <a:ext cx="369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57" name="مربع نص 56"/>
          <p:cNvSpPr txBox="1"/>
          <p:nvPr/>
        </p:nvSpPr>
        <p:spPr>
          <a:xfrm>
            <a:off x="1650843" y="1478340"/>
            <a:ext cx="369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58" name="مربع نص 57"/>
          <p:cNvSpPr txBox="1"/>
          <p:nvPr/>
        </p:nvSpPr>
        <p:spPr>
          <a:xfrm>
            <a:off x="4536012" y="4169057"/>
            <a:ext cx="369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59" name="مربع نص 58"/>
          <p:cNvSpPr txBox="1"/>
          <p:nvPr/>
        </p:nvSpPr>
        <p:spPr>
          <a:xfrm>
            <a:off x="6334764" y="4169057"/>
            <a:ext cx="369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2800" dirty="0">
                <a:solidFill>
                  <a:srgbClr val="C00000"/>
                </a:solidFill>
              </a:rPr>
              <a:t>X</a:t>
            </a:r>
          </a:p>
        </p:txBody>
      </p:sp>
      <p:cxnSp>
        <p:nvCxnSpPr>
          <p:cNvPr id="60" name="رابط مستقيم 59"/>
          <p:cNvCxnSpPr/>
          <p:nvPr/>
        </p:nvCxnSpPr>
        <p:spPr>
          <a:xfrm flipV="1">
            <a:off x="1017038" y="2251540"/>
            <a:ext cx="4630376" cy="1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مربع نص 60"/>
          <p:cNvSpPr txBox="1"/>
          <p:nvPr/>
        </p:nvSpPr>
        <p:spPr>
          <a:xfrm>
            <a:off x="1918653" y="1520119"/>
            <a:ext cx="780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( 0, 5)</a:t>
            </a:r>
          </a:p>
        </p:txBody>
      </p:sp>
      <p:sp>
        <p:nvSpPr>
          <p:cNvPr id="62" name="شكل حر 61"/>
          <p:cNvSpPr/>
          <p:nvPr/>
        </p:nvSpPr>
        <p:spPr>
          <a:xfrm>
            <a:off x="1838868" y="2263169"/>
            <a:ext cx="2877147" cy="2167498"/>
          </a:xfrm>
          <a:custGeom>
            <a:avLst/>
            <a:gdLst>
              <a:gd name="connsiteX0" fmla="*/ 0 w 2710542"/>
              <a:gd name="connsiteY0" fmla="*/ 11265 h 2139782"/>
              <a:gd name="connsiteX1" fmla="*/ 54428 w 2710542"/>
              <a:gd name="connsiteY1" fmla="*/ 43922 h 2139782"/>
              <a:gd name="connsiteX2" fmla="*/ 32657 w 2710542"/>
              <a:gd name="connsiteY2" fmla="*/ 653522 h 2139782"/>
              <a:gd name="connsiteX3" fmla="*/ 21771 w 2710542"/>
              <a:gd name="connsiteY3" fmla="*/ 751493 h 2139782"/>
              <a:gd name="connsiteX4" fmla="*/ 21771 w 2710542"/>
              <a:gd name="connsiteY4" fmla="*/ 1720322 h 2139782"/>
              <a:gd name="connsiteX5" fmla="*/ 32657 w 2710542"/>
              <a:gd name="connsiteY5" fmla="*/ 2014236 h 2139782"/>
              <a:gd name="connsiteX6" fmla="*/ 76200 w 2710542"/>
              <a:gd name="connsiteY6" fmla="*/ 2025122 h 2139782"/>
              <a:gd name="connsiteX7" fmla="*/ 119742 w 2710542"/>
              <a:gd name="connsiteY7" fmla="*/ 2046893 h 2139782"/>
              <a:gd name="connsiteX8" fmla="*/ 152400 w 2710542"/>
              <a:gd name="connsiteY8" fmla="*/ 2057779 h 2139782"/>
              <a:gd name="connsiteX9" fmla="*/ 370114 w 2710542"/>
              <a:gd name="connsiteY9" fmla="*/ 2090436 h 2139782"/>
              <a:gd name="connsiteX10" fmla="*/ 566057 w 2710542"/>
              <a:gd name="connsiteY10" fmla="*/ 2101322 h 2139782"/>
              <a:gd name="connsiteX11" fmla="*/ 587828 w 2710542"/>
              <a:gd name="connsiteY11" fmla="*/ 2068665 h 2139782"/>
              <a:gd name="connsiteX12" fmla="*/ 696685 w 2710542"/>
              <a:gd name="connsiteY12" fmla="*/ 2079551 h 2139782"/>
              <a:gd name="connsiteX13" fmla="*/ 729342 w 2710542"/>
              <a:gd name="connsiteY13" fmla="*/ 2101322 h 2139782"/>
              <a:gd name="connsiteX14" fmla="*/ 1415142 w 2710542"/>
              <a:gd name="connsiteY14" fmla="*/ 2101322 h 2139782"/>
              <a:gd name="connsiteX15" fmla="*/ 1480457 w 2710542"/>
              <a:gd name="connsiteY15" fmla="*/ 2090436 h 2139782"/>
              <a:gd name="connsiteX16" fmla="*/ 1524000 w 2710542"/>
              <a:gd name="connsiteY16" fmla="*/ 2068665 h 2139782"/>
              <a:gd name="connsiteX17" fmla="*/ 1567542 w 2710542"/>
              <a:gd name="connsiteY17" fmla="*/ 2057779 h 2139782"/>
              <a:gd name="connsiteX18" fmla="*/ 1741714 w 2710542"/>
              <a:gd name="connsiteY18" fmla="*/ 2068665 h 2139782"/>
              <a:gd name="connsiteX19" fmla="*/ 1774371 w 2710542"/>
              <a:gd name="connsiteY19" fmla="*/ 2090436 h 2139782"/>
              <a:gd name="connsiteX20" fmla="*/ 1861457 w 2710542"/>
              <a:gd name="connsiteY20" fmla="*/ 2101322 h 2139782"/>
              <a:gd name="connsiteX21" fmla="*/ 2471057 w 2710542"/>
              <a:gd name="connsiteY21" fmla="*/ 2101322 h 2139782"/>
              <a:gd name="connsiteX22" fmla="*/ 2536371 w 2710542"/>
              <a:gd name="connsiteY22" fmla="*/ 2079551 h 2139782"/>
              <a:gd name="connsiteX23" fmla="*/ 2569028 w 2710542"/>
              <a:gd name="connsiteY23" fmla="*/ 2068665 h 2139782"/>
              <a:gd name="connsiteX24" fmla="*/ 2623457 w 2710542"/>
              <a:gd name="connsiteY24" fmla="*/ 2079551 h 2139782"/>
              <a:gd name="connsiteX25" fmla="*/ 2656114 w 2710542"/>
              <a:gd name="connsiteY25" fmla="*/ 2112208 h 2139782"/>
              <a:gd name="connsiteX26" fmla="*/ 2634342 w 2710542"/>
              <a:gd name="connsiteY26" fmla="*/ 2068665 h 2139782"/>
              <a:gd name="connsiteX27" fmla="*/ 2579914 w 2710542"/>
              <a:gd name="connsiteY27" fmla="*/ 2046893 h 2139782"/>
              <a:gd name="connsiteX28" fmla="*/ 2558142 w 2710542"/>
              <a:gd name="connsiteY28" fmla="*/ 2025122 h 2139782"/>
              <a:gd name="connsiteX29" fmla="*/ 2525485 w 2710542"/>
              <a:gd name="connsiteY29" fmla="*/ 2003351 h 2139782"/>
              <a:gd name="connsiteX30" fmla="*/ 2558142 w 2710542"/>
              <a:gd name="connsiteY30" fmla="*/ 1992465 h 2139782"/>
              <a:gd name="connsiteX31" fmla="*/ 2601685 w 2710542"/>
              <a:gd name="connsiteY31" fmla="*/ 2003351 h 2139782"/>
              <a:gd name="connsiteX32" fmla="*/ 2634342 w 2710542"/>
              <a:gd name="connsiteY32" fmla="*/ 2068665 h 2139782"/>
              <a:gd name="connsiteX33" fmla="*/ 2688771 w 2710542"/>
              <a:gd name="connsiteY33" fmla="*/ 2101322 h 2139782"/>
              <a:gd name="connsiteX34" fmla="*/ 2710542 w 2710542"/>
              <a:gd name="connsiteY34" fmla="*/ 2068665 h 2139782"/>
              <a:gd name="connsiteX35" fmla="*/ 2688771 w 2710542"/>
              <a:gd name="connsiteY35" fmla="*/ 2036008 h 2139782"/>
              <a:gd name="connsiteX36" fmla="*/ 2601685 w 2710542"/>
              <a:gd name="connsiteY36" fmla="*/ 2003351 h 2139782"/>
              <a:gd name="connsiteX37" fmla="*/ 2569028 w 2710542"/>
              <a:gd name="connsiteY37" fmla="*/ 1992465 h 2139782"/>
              <a:gd name="connsiteX38" fmla="*/ 2525485 w 2710542"/>
              <a:gd name="connsiteY38" fmla="*/ 1948922 h 2139782"/>
              <a:gd name="connsiteX39" fmla="*/ 2503714 w 2710542"/>
              <a:gd name="connsiteY39" fmla="*/ 1883608 h 2139782"/>
              <a:gd name="connsiteX40" fmla="*/ 2383971 w 2710542"/>
              <a:gd name="connsiteY40" fmla="*/ 1763865 h 2139782"/>
              <a:gd name="connsiteX41" fmla="*/ 2362200 w 2710542"/>
              <a:gd name="connsiteY41" fmla="*/ 1742093 h 2139782"/>
              <a:gd name="connsiteX42" fmla="*/ 2329542 w 2710542"/>
              <a:gd name="connsiteY42" fmla="*/ 1709436 h 2139782"/>
              <a:gd name="connsiteX43" fmla="*/ 2253342 w 2710542"/>
              <a:gd name="connsiteY43" fmla="*/ 1633236 h 2139782"/>
              <a:gd name="connsiteX44" fmla="*/ 2188028 w 2710542"/>
              <a:gd name="connsiteY44" fmla="*/ 1578808 h 2139782"/>
              <a:gd name="connsiteX45" fmla="*/ 2166257 w 2710542"/>
              <a:gd name="connsiteY45" fmla="*/ 1557036 h 2139782"/>
              <a:gd name="connsiteX46" fmla="*/ 2111828 w 2710542"/>
              <a:gd name="connsiteY46" fmla="*/ 1513493 h 2139782"/>
              <a:gd name="connsiteX47" fmla="*/ 2100942 w 2710542"/>
              <a:gd name="connsiteY47" fmla="*/ 1480836 h 2139782"/>
              <a:gd name="connsiteX48" fmla="*/ 2002971 w 2710542"/>
              <a:gd name="connsiteY48" fmla="*/ 1404636 h 2139782"/>
              <a:gd name="connsiteX49" fmla="*/ 1970314 w 2710542"/>
              <a:gd name="connsiteY49" fmla="*/ 1382865 h 2139782"/>
              <a:gd name="connsiteX50" fmla="*/ 1948542 w 2710542"/>
              <a:gd name="connsiteY50" fmla="*/ 1361093 h 2139782"/>
              <a:gd name="connsiteX51" fmla="*/ 1883228 w 2710542"/>
              <a:gd name="connsiteY51" fmla="*/ 1317551 h 2139782"/>
              <a:gd name="connsiteX52" fmla="*/ 1828800 w 2710542"/>
              <a:gd name="connsiteY52" fmla="*/ 1274008 h 2139782"/>
              <a:gd name="connsiteX53" fmla="*/ 1785257 w 2710542"/>
              <a:gd name="connsiteY53" fmla="*/ 1252236 h 2139782"/>
              <a:gd name="connsiteX54" fmla="*/ 1719942 w 2710542"/>
              <a:gd name="connsiteY54" fmla="*/ 1219579 h 2139782"/>
              <a:gd name="connsiteX55" fmla="*/ 1621971 w 2710542"/>
              <a:gd name="connsiteY55" fmla="*/ 1143379 h 2139782"/>
              <a:gd name="connsiteX56" fmla="*/ 1589314 w 2710542"/>
              <a:gd name="connsiteY56" fmla="*/ 1132493 h 2139782"/>
              <a:gd name="connsiteX57" fmla="*/ 1502228 w 2710542"/>
              <a:gd name="connsiteY57" fmla="*/ 1067179 h 2139782"/>
              <a:gd name="connsiteX58" fmla="*/ 1491342 w 2710542"/>
              <a:gd name="connsiteY58" fmla="*/ 936551 h 2139782"/>
              <a:gd name="connsiteX59" fmla="*/ 1480457 w 2710542"/>
              <a:gd name="connsiteY59" fmla="*/ 882122 h 2139782"/>
              <a:gd name="connsiteX60" fmla="*/ 1415142 w 2710542"/>
              <a:gd name="connsiteY60" fmla="*/ 871236 h 2139782"/>
              <a:gd name="connsiteX61" fmla="*/ 1393371 w 2710542"/>
              <a:gd name="connsiteY61" fmla="*/ 838579 h 2139782"/>
              <a:gd name="connsiteX62" fmla="*/ 1317171 w 2710542"/>
              <a:gd name="connsiteY62" fmla="*/ 805922 h 2139782"/>
              <a:gd name="connsiteX63" fmla="*/ 1262742 w 2710542"/>
              <a:gd name="connsiteY63" fmla="*/ 751493 h 2139782"/>
              <a:gd name="connsiteX64" fmla="*/ 1251857 w 2710542"/>
              <a:gd name="connsiteY64" fmla="*/ 718836 h 2139782"/>
              <a:gd name="connsiteX65" fmla="*/ 1186542 w 2710542"/>
              <a:gd name="connsiteY65" fmla="*/ 653522 h 2139782"/>
              <a:gd name="connsiteX66" fmla="*/ 1153885 w 2710542"/>
              <a:gd name="connsiteY66" fmla="*/ 620865 h 2139782"/>
              <a:gd name="connsiteX67" fmla="*/ 1121228 w 2710542"/>
              <a:gd name="connsiteY67" fmla="*/ 609979 h 2139782"/>
              <a:gd name="connsiteX68" fmla="*/ 1055914 w 2710542"/>
              <a:gd name="connsiteY68" fmla="*/ 566436 h 2139782"/>
              <a:gd name="connsiteX69" fmla="*/ 1034142 w 2710542"/>
              <a:gd name="connsiteY69" fmla="*/ 544665 h 2139782"/>
              <a:gd name="connsiteX70" fmla="*/ 1001485 w 2710542"/>
              <a:gd name="connsiteY70" fmla="*/ 533779 h 2139782"/>
              <a:gd name="connsiteX71" fmla="*/ 968828 w 2710542"/>
              <a:gd name="connsiteY71" fmla="*/ 501122 h 2139782"/>
              <a:gd name="connsiteX72" fmla="*/ 892628 w 2710542"/>
              <a:gd name="connsiteY72" fmla="*/ 479351 h 2139782"/>
              <a:gd name="connsiteX73" fmla="*/ 859971 w 2710542"/>
              <a:gd name="connsiteY73" fmla="*/ 457579 h 2139782"/>
              <a:gd name="connsiteX74" fmla="*/ 827314 w 2710542"/>
              <a:gd name="connsiteY74" fmla="*/ 446693 h 2139782"/>
              <a:gd name="connsiteX75" fmla="*/ 805542 w 2710542"/>
              <a:gd name="connsiteY75" fmla="*/ 424922 h 2139782"/>
              <a:gd name="connsiteX76" fmla="*/ 772885 w 2710542"/>
              <a:gd name="connsiteY76" fmla="*/ 403151 h 2139782"/>
              <a:gd name="connsiteX77" fmla="*/ 696685 w 2710542"/>
              <a:gd name="connsiteY77" fmla="*/ 337836 h 2139782"/>
              <a:gd name="connsiteX78" fmla="*/ 664028 w 2710542"/>
              <a:gd name="connsiteY78" fmla="*/ 326951 h 2139782"/>
              <a:gd name="connsiteX79" fmla="*/ 631371 w 2710542"/>
              <a:gd name="connsiteY79" fmla="*/ 305179 h 2139782"/>
              <a:gd name="connsiteX80" fmla="*/ 598714 w 2710542"/>
              <a:gd name="connsiteY80" fmla="*/ 294293 h 2139782"/>
              <a:gd name="connsiteX81" fmla="*/ 566057 w 2710542"/>
              <a:gd name="connsiteY81" fmla="*/ 261636 h 2139782"/>
              <a:gd name="connsiteX82" fmla="*/ 555171 w 2710542"/>
              <a:gd name="connsiteY82" fmla="*/ 228979 h 2139782"/>
              <a:gd name="connsiteX83" fmla="*/ 500742 w 2710542"/>
              <a:gd name="connsiteY83" fmla="*/ 174551 h 2139782"/>
              <a:gd name="connsiteX84" fmla="*/ 348342 w 2710542"/>
              <a:gd name="connsiteY84" fmla="*/ 141893 h 2139782"/>
              <a:gd name="connsiteX85" fmla="*/ 293914 w 2710542"/>
              <a:gd name="connsiteY85" fmla="*/ 98351 h 2139782"/>
              <a:gd name="connsiteX86" fmla="*/ 217714 w 2710542"/>
              <a:gd name="connsiteY86" fmla="*/ 76579 h 2139782"/>
              <a:gd name="connsiteX87" fmla="*/ 185057 w 2710542"/>
              <a:gd name="connsiteY87" fmla="*/ 65693 h 2139782"/>
              <a:gd name="connsiteX88" fmla="*/ 108857 w 2710542"/>
              <a:gd name="connsiteY88" fmla="*/ 43922 h 2139782"/>
              <a:gd name="connsiteX89" fmla="*/ 10885 w 2710542"/>
              <a:gd name="connsiteY89" fmla="*/ 11265 h 2139782"/>
              <a:gd name="connsiteX90" fmla="*/ 32657 w 2710542"/>
              <a:gd name="connsiteY90" fmla="*/ 54808 h 213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2710542" h="2139782">
                <a:moveTo>
                  <a:pt x="0" y="11265"/>
                </a:moveTo>
                <a:cubicBezTo>
                  <a:pt x="18143" y="22151"/>
                  <a:pt x="52921" y="22818"/>
                  <a:pt x="54428" y="43922"/>
                </a:cubicBezTo>
                <a:cubicBezTo>
                  <a:pt x="87080" y="501065"/>
                  <a:pt x="101754" y="446217"/>
                  <a:pt x="32657" y="653522"/>
                </a:cubicBezTo>
                <a:cubicBezTo>
                  <a:pt x="29028" y="686179"/>
                  <a:pt x="22923" y="718655"/>
                  <a:pt x="21771" y="751493"/>
                </a:cubicBezTo>
                <a:cubicBezTo>
                  <a:pt x="5406" y="1217885"/>
                  <a:pt x="8670" y="1274888"/>
                  <a:pt x="21771" y="1720322"/>
                </a:cubicBezTo>
                <a:cubicBezTo>
                  <a:pt x="24653" y="1818318"/>
                  <a:pt x="15423" y="1917724"/>
                  <a:pt x="32657" y="2014236"/>
                </a:cubicBezTo>
                <a:cubicBezTo>
                  <a:pt x="35287" y="2028964"/>
                  <a:pt x="62192" y="2019869"/>
                  <a:pt x="76200" y="2025122"/>
                </a:cubicBezTo>
                <a:cubicBezTo>
                  <a:pt x="91394" y="2030820"/>
                  <a:pt x="104827" y="2040501"/>
                  <a:pt x="119742" y="2046893"/>
                </a:cubicBezTo>
                <a:cubicBezTo>
                  <a:pt x="130289" y="2051413"/>
                  <a:pt x="141095" y="2055813"/>
                  <a:pt x="152400" y="2057779"/>
                </a:cubicBezTo>
                <a:cubicBezTo>
                  <a:pt x="224698" y="2070353"/>
                  <a:pt x="370114" y="2090436"/>
                  <a:pt x="370114" y="2090436"/>
                </a:cubicBezTo>
                <a:cubicBezTo>
                  <a:pt x="476880" y="2126026"/>
                  <a:pt x="412558" y="2114114"/>
                  <a:pt x="566057" y="2101322"/>
                </a:cubicBezTo>
                <a:cubicBezTo>
                  <a:pt x="573314" y="2090436"/>
                  <a:pt x="577612" y="2076838"/>
                  <a:pt x="587828" y="2068665"/>
                </a:cubicBezTo>
                <a:cubicBezTo>
                  <a:pt x="620738" y="2042337"/>
                  <a:pt x="666565" y="2070945"/>
                  <a:pt x="696685" y="2079551"/>
                </a:cubicBezTo>
                <a:cubicBezTo>
                  <a:pt x="707571" y="2086808"/>
                  <a:pt x="716316" y="2100101"/>
                  <a:pt x="729342" y="2101322"/>
                </a:cubicBezTo>
                <a:cubicBezTo>
                  <a:pt x="957113" y="2122675"/>
                  <a:pt x="1187433" y="2108020"/>
                  <a:pt x="1415142" y="2101322"/>
                </a:cubicBezTo>
                <a:cubicBezTo>
                  <a:pt x="1436914" y="2097693"/>
                  <a:pt x="1459316" y="2096778"/>
                  <a:pt x="1480457" y="2090436"/>
                </a:cubicBezTo>
                <a:cubicBezTo>
                  <a:pt x="1496000" y="2085773"/>
                  <a:pt x="1508806" y="2074363"/>
                  <a:pt x="1524000" y="2068665"/>
                </a:cubicBezTo>
                <a:cubicBezTo>
                  <a:pt x="1538008" y="2063412"/>
                  <a:pt x="1553028" y="2061408"/>
                  <a:pt x="1567542" y="2057779"/>
                </a:cubicBezTo>
                <a:cubicBezTo>
                  <a:pt x="1625599" y="2061408"/>
                  <a:pt x="1684255" y="2059593"/>
                  <a:pt x="1741714" y="2068665"/>
                </a:cubicBezTo>
                <a:cubicBezTo>
                  <a:pt x="1754637" y="2070705"/>
                  <a:pt x="1761749" y="2086994"/>
                  <a:pt x="1774371" y="2090436"/>
                </a:cubicBezTo>
                <a:cubicBezTo>
                  <a:pt x="1802595" y="2098133"/>
                  <a:pt x="1832428" y="2097693"/>
                  <a:pt x="1861457" y="2101322"/>
                </a:cubicBezTo>
                <a:cubicBezTo>
                  <a:pt x="2073670" y="2172062"/>
                  <a:pt x="1931619" y="2128751"/>
                  <a:pt x="2471057" y="2101322"/>
                </a:cubicBezTo>
                <a:cubicBezTo>
                  <a:pt x="2493976" y="2100157"/>
                  <a:pt x="2514600" y="2086808"/>
                  <a:pt x="2536371" y="2079551"/>
                </a:cubicBezTo>
                <a:lnTo>
                  <a:pt x="2569028" y="2068665"/>
                </a:lnTo>
                <a:cubicBezTo>
                  <a:pt x="2587171" y="2072294"/>
                  <a:pt x="2606908" y="2071277"/>
                  <a:pt x="2623457" y="2079551"/>
                </a:cubicBezTo>
                <a:cubicBezTo>
                  <a:pt x="2637226" y="2086436"/>
                  <a:pt x="2645229" y="2123094"/>
                  <a:pt x="2656114" y="2112208"/>
                </a:cubicBezTo>
                <a:cubicBezTo>
                  <a:pt x="2667588" y="2100733"/>
                  <a:pt x="2646663" y="2079226"/>
                  <a:pt x="2634342" y="2068665"/>
                </a:cubicBezTo>
                <a:cubicBezTo>
                  <a:pt x="2619506" y="2055948"/>
                  <a:pt x="2598057" y="2054150"/>
                  <a:pt x="2579914" y="2046893"/>
                </a:cubicBezTo>
                <a:cubicBezTo>
                  <a:pt x="2572657" y="2039636"/>
                  <a:pt x="2566156" y="2031533"/>
                  <a:pt x="2558142" y="2025122"/>
                </a:cubicBezTo>
                <a:cubicBezTo>
                  <a:pt x="2547926" y="2016949"/>
                  <a:pt x="2525485" y="2016434"/>
                  <a:pt x="2525485" y="2003351"/>
                </a:cubicBezTo>
                <a:cubicBezTo>
                  <a:pt x="2525485" y="1991876"/>
                  <a:pt x="2547256" y="1996094"/>
                  <a:pt x="2558142" y="1992465"/>
                </a:cubicBezTo>
                <a:cubicBezTo>
                  <a:pt x="2572656" y="1996094"/>
                  <a:pt x="2589237" y="1995052"/>
                  <a:pt x="2601685" y="2003351"/>
                </a:cubicBezTo>
                <a:cubicBezTo>
                  <a:pt x="2629216" y="2021705"/>
                  <a:pt x="2619851" y="2044514"/>
                  <a:pt x="2634342" y="2068665"/>
                </a:cubicBezTo>
                <a:cubicBezTo>
                  <a:pt x="2649284" y="2093568"/>
                  <a:pt x="2663085" y="2092760"/>
                  <a:pt x="2688771" y="2101322"/>
                </a:cubicBezTo>
                <a:cubicBezTo>
                  <a:pt x="2696028" y="2090436"/>
                  <a:pt x="2710542" y="2081748"/>
                  <a:pt x="2710542" y="2068665"/>
                </a:cubicBezTo>
                <a:cubicBezTo>
                  <a:pt x="2710542" y="2055582"/>
                  <a:pt x="2696944" y="2046224"/>
                  <a:pt x="2688771" y="2036008"/>
                </a:cubicBezTo>
                <a:cubicBezTo>
                  <a:pt x="2660018" y="2000066"/>
                  <a:pt x="2658575" y="2012832"/>
                  <a:pt x="2601685" y="2003351"/>
                </a:cubicBezTo>
                <a:cubicBezTo>
                  <a:pt x="2590799" y="1999722"/>
                  <a:pt x="2578365" y="1999134"/>
                  <a:pt x="2569028" y="1992465"/>
                </a:cubicBezTo>
                <a:cubicBezTo>
                  <a:pt x="2552325" y="1980534"/>
                  <a:pt x="2525485" y="1948922"/>
                  <a:pt x="2525485" y="1948922"/>
                </a:cubicBezTo>
                <a:cubicBezTo>
                  <a:pt x="2518228" y="1927151"/>
                  <a:pt x="2519941" y="1899835"/>
                  <a:pt x="2503714" y="1883608"/>
                </a:cubicBezTo>
                <a:lnTo>
                  <a:pt x="2383971" y="1763865"/>
                </a:lnTo>
                <a:lnTo>
                  <a:pt x="2362200" y="1742093"/>
                </a:lnTo>
                <a:cubicBezTo>
                  <a:pt x="2351314" y="1731207"/>
                  <a:pt x="2338081" y="1722245"/>
                  <a:pt x="2329542" y="1709436"/>
                </a:cubicBezTo>
                <a:cubicBezTo>
                  <a:pt x="2279635" y="1634574"/>
                  <a:pt x="2310823" y="1652396"/>
                  <a:pt x="2253342" y="1633236"/>
                </a:cubicBezTo>
                <a:cubicBezTo>
                  <a:pt x="2175760" y="1555654"/>
                  <a:pt x="2263811" y="1639436"/>
                  <a:pt x="2188028" y="1578808"/>
                </a:cubicBezTo>
                <a:cubicBezTo>
                  <a:pt x="2180014" y="1572397"/>
                  <a:pt x="2174271" y="1563447"/>
                  <a:pt x="2166257" y="1557036"/>
                </a:cubicBezTo>
                <a:cubicBezTo>
                  <a:pt x="2097590" y="1502102"/>
                  <a:pt x="2164401" y="1566066"/>
                  <a:pt x="2111828" y="1513493"/>
                </a:cubicBezTo>
                <a:cubicBezTo>
                  <a:pt x="2108199" y="1502607"/>
                  <a:pt x="2107307" y="1490383"/>
                  <a:pt x="2100942" y="1480836"/>
                </a:cubicBezTo>
                <a:cubicBezTo>
                  <a:pt x="2080478" y="1450141"/>
                  <a:pt x="2028922" y="1421936"/>
                  <a:pt x="2002971" y="1404636"/>
                </a:cubicBezTo>
                <a:cubicBezTo>
                  <a:pt x="1992085" y="1397379"/>
                  <a:pt x="1979565" y="1392116"/>
                  <a:pt x="1970314" y="1382865"/>
                </a:cubicBezTo>
                <a:cubicBezTo>
                  <a:pt x="1963057" y="1375608"/>
                  <a:pt x="1956753" y="1367251"/>
                  <a:pt x="1948542" y="1361093"/>
                </a:cubicBezTo>
                <a:cubicBezTo>
                  <a:pt x="1927609" y="1345394"/>
                  <a:pt x="1901730" y="1336053"/>
                  <a:pt x="1883228" y="1317551"/>
                </a:cubicBezTo>
                <a:cubicBezTo>
                  <a:pt x="1859386" y="1293708"/>
                  <a:pt x="1860844" y="1292319"/>
                  <a:pt x="1828800" y="1274008"/>
                </a:cubicBezTo>
                <a:cubicBezTo>
                  <a:pt x="1814711" y="1265957"/>
                  <a:pt x="1799346" y="1260287"/>
                  <a:pt x="1785257" y="1252236"/>
                </a:cubicBezTo>
                <a:cubicBezTo>
                  <a:pt x="1726173" y="1218473"/>
                  <a:pt x="1779816" y="1239537"/>
                  <a:pt x="1719942" y="1219579"/>
                </a:cubicBezTo>
                <a:cubicBezTo>
                  <a:pt x="1691765" y="1191402"/>
                  <a:pt x="1661033" y="1156400"/>
                  <a:pt x="1621971" y="1143379"/>
                </a:cubicBezTo>
                <a:cubicBezTo>
                  <a:pt x="1611085" y="1139750"/>
                  <a:pt x="1599345" y="1138066"/>
                  <a:pt x="1589314" y="1132493"/>
                </a:cubicBezTo>
                <a:cubicBezTo>
                  <a:pt x="1533922" y="1101720"/>
                  <a:pt x="1535260" y="1100211"/>
                  <a:pt x="1502228" y="1067179"/>
                </a:cubicBezTo>
                <a:cubicBezTo>
                  <a:pt x="1498599" y="1023636"/>
                  <a:pt x="1496447" y="979945"/>
                  <a:pt x="1491342" y="936551"/>
                </a:cubicBezTo>
                <a:cubicBezTo>
                  <a:pt x="1489180" y="918175"/>
                  <a:pt x="1494505" y="894163"/>
                  <a:pt x="1480457" y="882122"/>
                </a:cubicBezTo>
                <a:cubicBezTo>
                  <a:pt x="1463699" y="867758"/>
                  <a:pt x="1436914" y="874865"/>
                  <a:pt x="1415142" y="871236"/>
                </a:cubicBezTo>
                <a:cubicBezTo>
                  <a:pt x="1407885" y="860350"/>
                  <a:pt x="1404257" y="845836"/>
                  <a:pt x="1393371" y="838579"/>
                </a:cubicBezTo>
                <a:cubicBezTo>
                  <a:pt x="1276246" y="760495"/>
                  <a:pt x="1415523" y="891979"/>
                  <a:pt x="1317171" y="805922"/>
                </a:cubicBezTo>
                <a:cubicBezTo>
                  <a:pt x="1297861" y="789026"/>
                  <a:pt x="1262742" y="751493"/>
                  <a:pt x="1262742" y="751493"/>
                </a:cubicBezTo>
                <a:cubicBezTo>
                  <a:pt x="1259114" y="740607"/>
                  <a:pt x="1258526" y="728173"/>
                  <a:pt x="1251857" y="718836"/>
                </a:cubicBezTo>
                <a:cubicBezTo>
                  <a:pt x="1251850" y="718826"/>
                  <a:pt x="1197432" y="664412"/>
                  <a:pt x="1186542" y="653522"/>
                </a:cubicBezTo>
                <a:cubicBezTo>
                  <a:pt x="1175656" y="642636"/>
                  <a:pt x="1168490" y="625733"/>
                  <a:pt x="1153885" y="620865"/>
                </a:cubicBezTo>
                <a:cubicBezTo>
                  <a:pt x="1142999" y="617236"/>
                  <a:pt x="1131259" y="615552"/>
                  <a:pt x="1121228" y="609979"/>
                </a:cubicBezTo>
                <a:cubicBezTo>
                  <a:pt x="1098355" y="597272"/>
                  <a:pt x="1074417" y="584938"/>
                  <a:pt x="1055914" y="566436"/>
                </a:cubicBezTo>
                <a:cubicBezTo>
                  <a:pt x="1048657" y="559179"/>
                  <a:pt x="1042943" y="549945"/>
                  <a:pt x="1034142" y="544665"/>
                </a:cubicBezTo>
                <a:cubicBezTo>
                  <a:pt x="1024303" y="538761"/>
                  <a:pt x="1012371" y="537408"/>
                  <a:pt x="1001485" y="533779"/>
                </a:cubicBezTo>
                <a:cubicBezTo>
                  <a:pt x="990599" y="522893"/>
                  <a:pt x="981637" y="509661"/>
                  <a:pt x="968828" y="501122"/>
                </a:cubicBezTo>
                <a:cubicBezTo>
                  <a:pt x="959455" y="494874"/>
                  <a:pt x="898438" y="480803"/>
                  <a:pt x="892628" y="479351"/>
                </a:cubicBezTo>
                <a:cubicBezTo>
                  <a:pt x="881742" y="472094"/>
                  <a:pt x="871673" y="463430"/>
                  <a:pt x="859971" y="457579"/>
                </a:cubicBezTo>
                <a:cubicBezTo>
                  <a:pt x="849708" y="452447"/>
                  <a:pt x="837153" y="452597"/>
                  <a:pt x="827314" y="446693"/>
                </a:cubicBezTo>
                <a:cubicBezTo>
                  <a:pt x="818513" y="441413"/>
                  <a:pt x="813556" y="431333"/>
                  <a:pt x="805542" y="424922"/>
                </a:cubicBezTo>
                <a:cubicBezTo>
                  <a:pt x="795326" y="416749"/>
                  <a:pt x="782818" y="411665"/>
                  <a:pt x="772885" y="403151"/>
                </a:cubicBezTo>
                <a:cubicBezTo>
                  <a:pt x="735392" y="371014"/>
                  <a:pt x="736668" y="357828"/>
                  <a:pt x="696685" y="337836"/>
                </a:cubicBezTo>
                <a:cubicBezTo>
                  <a:pt x="686422" y="332704"/>
                  <a:pt x="674914" y="330579"/>
                  <a:pt x="664028" y="326951"/>
                </a:cubicBezTo>
                <a:cubicBezTo>
                  <a:pt x="653142" y="319694"/>
                  <a:pt x="643073" y="311030"/>
                  <a:pt x="631371" y="305179"/>
                </a:cubicBezTo>
                <a:cubicBezTo>
                  <a:pt x="621108" y="300047"/>
                  <a:pt x="608261" y="300658"/>
                  <a:pt x="598714" y="294293"/>
                </a:cubicBezTo>
                <a:cubicBezTo>
                  <a:pt x="585905" y="285754"/>
                  <a:pt x="576943" y="272522"/>
                  <a:pt x="566057" y="261636"/>
                </a:cubicBezTo>
                <a:cubicBezTo>
                  <a:pt x="562428" y="250750"/>
                  <a:pt x="562056" y="238159"/>
                  <a:pt x="555171" y="228979"/>
                </a:cubicBezTo>
                <a:cubicBezTo>
                  <a:pt x="539776" y="208453"/>
                  <a:pt x="518885" y="192694"/>
                  <a:pt x="500742" y="174551"/>
                </a:cubicBezTo>
                <a:cubicBezTo>
                  <a:pt x="448073" y="121882"/>
                  <a:pt x="489210" y="153632"/>
                  <a:pt x="348342" y="141893"/>
                </a:cubicBezTo>
                <a:cubicBezTo>
                  <a:pt x="266260" y="114534"/>
                  <a:pt x="364251" y="154622"/>
                  <a:pt x="293914" y="98351"/>
                </a:cubicBezTo>
                <a:cubicBezTo>
                  <a:pt x="286664" y="92551"/>
                  <a:pt x="220757" y="77448"/>
                  <a:pt x="217714" y="76579"/>
                </a:cubicBezTo>
                <a:cubicBezTo>
                  <a:pt x="206681" y="73427"/>
                  <a:pt x="196090" y="68845"/>
                  <a:pt x="185057" y="65693"/>
                </a:cubicBezTo>
                <a:cubicBezTo>
                  <a:pt x="89376" y="38356"/>
                  <a:pt x="187157" y="70023"/>
                  <a:pt x="108857" y="43922"/>
                </a:cubicBezTo>
                <a:cubicBezTo>
                  <a:pt x="52231" y="-12704"/>
                  <a:pt x="85442" y="-3647"/>
                  <a:pt x="10885" y="11265"/>
                </a:cubicBezTo>
                <a:cubicBezTo>
                  <a:pt x="34670" y="46941"/>
                  <a:pt x="32657" y="30839"/>
                  <a:pt x="32657" y="54808"/>
                </a:cubicBezTo>
              </a:path>
            </a:pathLst>
          </a:custGeom>
          <a:solidFill>
            <a:srgbClr val="7030A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0" grpId="0"/>
      <p:bldP spid="51" grpId="0"/>
      <p:bldP spid="53" grpId="0"/>
      <p:bldP spid="54" grpId="0"/>
      <p:bldP spid="55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50" grpId="0"/>
      <p:bldP spid="52" grpId="0"/>
      <p:bldP spid="57" grpId="0"/>
      <p:bldP spid="58" grpId="0"/>
      <p:bldP spid="59" grpId="0"/>
      <p:bldP spid="61" grpId="0"/>
      <p:bldP spid="62" grpId="0" animBg="1"/>
    </p:bldLst>
  </p:timing>
</p:sld>
</file>

<file path=ppt/theme/theme1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979</Words>
  <Application>Microsoft Office PowerPoint</Application>
  <PresentationFormat>On-screen Show (4:3)</PresentationFormat>
  <Paragraphs>209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1_سمة Office</vt:lpstr>
      <vt:lpstr>نسق Office</vt:lpstr>
      <vt:lpstr>سمة Office</vt:lpstr>
      <vt:lpstr>بحوث عمليات – الوحدة الثانية البرمجة الخطية- طريقة الرسم البياني د. سالم محمد سالم </vt:lpstr>
      <vt:lpstr>طرق حل نماذج البرمجة الخطية:</vt:lpstr>
      <vt:lpstr>أولاً- طريقة الرسم البياني The Graphical Method:</vt:lpstr>
      <vt:lpstr>PowerPoint Presentation</vt:lpstr>
      <vt:lpstr>الحل الأمثل لنموذج البرمجة الخطية بالرسم البياني: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طرق حل نماذج البرمجة الخطية:</dc:title>
  <dc:creator>hp</dc:creator>
  <cp:lastModifiedBy>salem salem</cp:lastModifiedBy>
  <cp:revision>3</cp:revision>
  <dcterms:created xsi:type="dcterms:W3CDTF">2023-10-05T10:18:26Z</dcterms:created>
  <dcterms:modified xsi:type="dcterms:W3CDTF">2024-08-05T09:02:20Z</dcterms:modified>
</cp:coreProperties>
</file>