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5" r:id="rId3"/>
    <p:sldId id="276" r:id="rId4"/>
    <p:sldId id="283" r:id="rId5"/>
    <p:sldId id="282" r:id="rId6"/>
    <p:sldId id="27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717" autoAdjust="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E4784D-E5D8-4DF4-9BE7-3ACC6270B3DB}" type="datetimeFigureOut">
              <a:rPr lang="en-US" smtClean="0"/>
              <a:pPr/>
              <a:t>3/10/2021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3881D-C254-43C0-83AC-49BE70A939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7EF2894-7468-4140-B9B7-F66E7F7F0172}" type="datetime5">
              <a:rPr lang="en-US" smtClean="0"/>
              <a:pPr/>
              <a:t>10-Mar-21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275F42-C598-493B-B6CF-68609FFA48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1A0DB38-2D56-4B7B-832F-915D384B5214}" type="datetime5">
              <a:rPr lang="en-US" smtClean="0"/>
              <a:pPr/>
              <a:t>10-Mar-21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82BD69-7E5F-4978-BF99-A4466001F3E7}" type="datetime5">
              <a:rPr lang="en-US" smtClean="0"/>
              <a:pPr/>
              <a:t>10-Mar-21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92AA1F7-A526-45FE-B584-38FFAE472878}" type="datetime5">
              <a:rPr lang="en-US" smtClean="0"/>
              <a:pPr/>
              <a:t>10-Mar-21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CCFB67-5134-4BBF-95FE-8481B7201039}" type="datetime5">
              <a:rPr lang="en-US" smtClean="0"/>
              <a:pPr/>
              <a:t>10-Mar-21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25BF0C0-ABBF-4F1D-956E-6131811CF843}" type="datetime5">
              <a:rPr lang="en-US" smtClean="0"/>
              <a:pPr/>
              <a:t>10-Mar-21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E8BF4B-8855-4065-99C9-EF0B8EB6C4EB}" type="datetime5">
              <a:rPr lang="en-US" smtClean="0"/>
              <a:pPr/>
              <a:t>10-Mar-21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91F7BA-C5F7-44EA-A4F1-7CE033CF50EE}" type="datetime5">
              <a:rPr lang="en-US" smtClean="0"/>
              <a:pPr/>
              <a:t>10-Mar-21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D275F42-C598-493B-B6CF-68609FFA487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EDF2A57-B0D3-487D-97CC-625C3218FF2F}" type="datetime5">
              <a:rPr lang="en-US" smtClean="0"/>
              <a:pPr/>
              <a:t>10-Mar-21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170A70B-22D2-4F58-AA78-DEABFA89188F}" type="datetime5">
              <a:rPr lang="en-US" smtClean="0"/>
              <a:pPr/>
              <a:t>10-Mar-21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D275F42-C598-493B-B6CF-68609FFA48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15C8F7-E6EB-4EB1-8B58-CA106EE9759C}" type="datetime5">
              <a:rPr lang="en-US" smtClean="0"/>
              <a:pPr/>
              <a:t>10-Mar-21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275F42-C598-493B-B6CF-68609FFA487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B9BB97D-19EC-4453-97B2-156014B59CA8}" type="datetime5">
              <a:rPr lang="en-US" smtClean="0"/>
              <a:pPr/>
              <a:t>10-Mar-21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275F42-C598-493B-B6CF-68609FFA48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1214422"/>
            <a:ext cx="7772400" cy="1800200"/>
          </a:xfrm>
        </p:spPr>
        <p:txBody>
          <a:bodyPr>
            <a:noAutofit/>
          </a:bodyPr>
          <a:lstStyle/>
          <a:p>
            <a:pPr algn="ctr" rtl="1"/>
            <a:r>
              <a:rPr lang="ar-SA" sz="4400" dirty="0" smtClean="0"/>
              <a:t>البروتينات .....1 </a:t>
            </a:r>
            <a:endParaRPr lang="en-US" sz="4400" dirty="0"/>
          </a:p>
        </p:txBody>
      </p:sp>
      <p:sp>
        <p:nvSpPr>
          <p:cNvPr id="3" name="Subtitle 2"/>
          <p:cNvSpPr>
            <a:spLocks noGrp="1"/>
          </p:cNvSpPr>
          <p:nvPr>
            <p:ph type="subTitle" idx="1"/>
          </p:nvPr>
        </p:nvSpPr>
        <p:spPr>
          <a:xfrm>
            <a:off x="1371600" y="3068960"/>
            <a:ext cx="6400800" cy="1728192"/>
          </a:xfrm>
        </p:spPr>
        <p:txBody>
          <a:bodyPr>
            <a:normAutofit fontScale="85000" lnSpcReduction="10000"/>
          </a:bodyPr>
          <a:lstStyle/>
          <a:p>
            <a:pPr algn="ctr" rtl="1"/>
            <a:r>
              <a:rPr lang="ar-SA" b="1" dirty="0" smtClean="0"/>
              <a:t>ا.د</a:t>
            </a:r>
            <a:r>
              <a:rPr lang="ar-SA" b="1" dirty="0"/>
              <a:t>. محمود </a:t>
            </a:r>
            <a:r>
              <a:rPr lang="ar-SA" b="1" dirty="0" smtClean="0"/>
              <a:t>سليمان عزب</a:t>
            </a:r>
            <a:endParaRPr lang="en-US" b="1" dirty="0"/>
          </a:p>
          <a:p>
            <a:pPr algn="ctr" rtl="1"/>
            <a:r>
              <a:rPr lang="en-US" b="1" dirty="0" smtClean="0"/>
              <a:t>Dr. </a:t>
            </a:r>
            <a:r>
              <a:rPr lang="en-US" b="1" dirty="0"/>
              <a:t>Mahmoud </a:t>
            </a:r>
            <a:r>
              <a:rPr lang="en-US" b="1" dirty="0" err="1" smtClean="0"/>
              <a:t>Solaiman</a:t>
            </a:r>
            <a:r>
              <a:rPr lang="en-US" b="1" dirty="0" smtClean="0"/>
              <a:t> Azab</a:t>
            </a:r>
            <a:endParaRPr lang="en-US" b="1" dirty="0"/>
          </a:p>
          <a:p>
            <a:pPr algn="ctr" rtl="1"/>
            <a:r>
              <a:rPr lang="ar-SA" b="1" dirty="0"/>
              <a:t>جامعة فلسطين التقنية – خضوري </a:t>
            </a:r>
            <a:endParaRPr lang="en-US" b="1" dirty="0"/>
          </a:p>
          <a:p>
            <a:r>
              <a:rPr lang="en-US" sz="2800" b="1" dirty="0" smtClean="0"/>
              <a:t>Palestine Technical University- Khadouri</a:t>
            </a:r>
            <a:endParaRPr lang="en-US" b="1" dirty="0" smtClean="0"/>
          </a:p>
          <a:p>
            <a:endParaRPr lang="en-US" dirty="0"/>
          </a:p>
          <a:p>
            <a:endParaRPr lang="en-US" dirty="0"/>
          </a:p>
        </p:txBody>
      </p:sp>
      <p:sp>
        <p:nvSpPr>
          <p:cNvPr id="4" name="Date Placeholder 3"/>
          <p:cNvSpPr>
            <a:spLocks noGrp="1"/>
          </p:cNvSpPr>
          <p:nvPr>
            <p:ph type="dt" sz="half" idx="10"/>
          </p:nvPr>
        </p:nvSpPr>
        <p:spPr/>
        <p:txBody>
          <a:bodyPr/>
          <a:lstStyle/>
          <a:p>
            <a:fld id="{9B9EB633-4E1C-4018-9FF8-73B4EE5EC7B3}" type="datetime5">
              <a:rPr lang="en-US" smtClean="0"/>
              <a:pPr/>
              <a:t>10-Mar-21</a:t>
            </a:fld>
            <a:endParaRPr lang="en-US"/>
          </a:p>
        </p:txBody>
      </p:sp>
      <p:sp>
        <p:nvSpPr>
          <p:cNvPr id="5" name="Slide Number Placeholder 4"/>
          <p:cNvSpPr>
            <a:spLocks noGrp="1"/>
          </p:cNvSpPr>
          <p:nvPr>
            <p:ph type="sldNum" sz="quarter" idx="12"/>
          </p:nvPr>
        </p:nvSpPr>
        <p:spPr/>
        <p:txBody>
          <a:bodyPr/>
          <a:lstStyle/>
          <a:p>
            <a:fld id="{1D275F42-C598-493B-B6CF-68609FFA487F}" type="slidenum">
              <a:rPr lang="en-US" smtClean="0"/>
              <a:pPr/>
              <a:t>1</a:t>
            </a:fld>
            <a:endParaRPr lang="en-US"/>
          </a:p>
        </p:txBody>
      </p:sp>
      <p:pic>
        <p:nvPicPr>
          <p:cNvPr id="6" name="Picture 1"/>
          <p:cNvPicPr/>
          <p:nvPr/>
        </p:nvPicPr>
        <p:blipFill>
          <a:blip r:embed="rId2" cstate="print"/>
          <a:srcRect/>
          <a:stretch>
            <a:fillRect/>
          </a:stretch>
        </p:blipFill>
        <p:spPr bwMode="auto">
          <a:xfrm>
            <a:off x="6858016" y="142852"/>
            <a:ext cx="1268416" cy="1143008"/>
          </a:xfrm>
          <a:prstGeom prst="rect">
            <a:avLst/>
          </a:prstGeom>
          <a:noFill/>
          <a:ln w="9525">
            <a:noFill/>
            <a:miter lim="800000"/>
            <a:headEnd/>
            <a:tailEnd/>
          </a:ln>
        </p:spPr>
      </p:pic>
      <p:pic>
        <p:nvPicPr>
          <p:cNvPr id="7" name="Picture 1"/>
          <p:cNvPicPr/>
          <p:nvPr/>
        </p:nvPicPr>
        <p:blipFill>
          <a:blip r:embed="rId2" cstate="print"/>
          <a:srcRect/>
          <a:stretch>
            <a:fillRect/>
          </a:stretch>
        </p:blipFill>
        <p:spPr bwMode="auto">
          <a:xfrm>
            <a:off x="357158" y="142852"/>
            <a:ext cx="1357322" cy="1071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42910" y="1071546"/>
            <a:ext cx="8072494" cy="3643338"/>
          </a:xfrm>
        </p:spPr>
        <p:txBody>
          <a:bodyPr>
            <a:noAutofit/>
          </a:bodyPr>
          <a:lstStyle/>
          <a:p>
            <a:pPr rtl="1"/>
            <a:r>
              <a:rPr lang="ar-JO" sz="2000" b="1" dirty="0" smtClean="0"/>
              <a:t>توجد المواد البروتينية في جميع الكائنات الحية النباتية والحيوانية </a:t>
            </a:r>
            <a:r>
              <a:rPr lang="ar-JO" sz="2000" b="1" dirty="0" err="1" smtClean="0"/>
              <a:t>اذ</a:t>
            </a:r>
            <a:r>
              <a:rPr lang="ar-JO" sz="2000" b="1" dirty="0" smtClean="0"/>
              <a:t> تمثل المكونات </a:t>
            </a:r>
            <a:r>
              <a:rPr lang="ar-JO" sz="2000" b="1" dirty="0" err="1" smtClean="0"/>
              <a:t>الاساسية</a:t>
            </a:r>
            <a:r>
              <a:rPr lang="ar-JO" sz="2000" b="1" dirty="0" smtClean="0"/>
              <a:t> </a:t>
            </a:r>
            <a:r>
              <a:rPr lang="ar-JO" sz="2000" b="1" dirty="0" err="1" smtClean="0"/>
              <a:t>للبروتوبلازم</a:t>
            </a:r>
            <a:r>
              <a:rPr lang="ar-JO" sz="2000" b="1" dirty="0" smtClean="0"/>
              <a:t> في الدم واللبن والعضلات والغضاريف كما تدخل في تركيب الشعر </a:t>
            </a:r>
            <a:r>
              <a:rPr lang="ar-JO" sz="2000" b="1" dirty="0" err="1" smtClean="0"/>
              <a:t>والاظافر</a:t>
            </a:r>
            <a:r>
              <a:rPr lang="ar-JO" sz="2000" b="1" dirty="0" smtClean="0"/>
              <a:t> والقرون والجلد والريش والصوف والحرير. وتعد البروتينات مواد عضوية تتكون من </a:t>
            </a:r>
            <a:r>
              <a:rPr lang="ar-JO" sz="2000" b="1" dirty="0" err="1" smtClean="0"/>
              <a:t>الكاربون</a:t>
            </a:r>
            <a:r>
              <a:rPr lang="ar-JO" sz="2000" b="1" dirty="0" smtClean="0"/>
              <a:t>، </a:t>
            </a:r>
            <a:r>
              <a:rPr lang="ar-JO" sz="2000" b="1" dirty="0" err="1" smtClean="0"/>
              <a:t>الاوكسجين</a:t>
            </a:r>
            <a:r>
              <a:rPr lang="ar-JO" sz="2000" b="1" dirty="0" smtClean="0"/>
              <a:t>، الهيدروجين، النتروجين، والكبريت وتحتوي بعض المواد البروتينية الهامة على الفسفور </a:t>
            </a:r>
            <a:r>
              <a:rPr lang="ar-JO" sz="2000" b="1" dirty="0" err="1" smtClean="0"/>
              <a:t>أيضابالاضافة</a:t>
            </a:r>
            <a:r>
              <a:rPr lang="ar-JO" sz="2000" b="1" dirty="0" smtClean="0"/>
              <a:t> الى العناصر السابقة. </a:t>
            </a:r>
            <a:r>
              <a:rPr lang="ar-JO" sz="2000" b="1" dirty="0" err="1" smtClean="0"/>
              <a:t>اذ</a:t>
            </a:r>
            <a:r>
              <a:rPr lang="ar-JO" sz="2000" b="1" dirty="0" smtClean="0"/>
              <a:t> تمثل 15% من مجموع السعرات الحرارية اليومية بالنسبة للغذاء الكلي، كما يشكل البروتين 12-15% من وزن الجسم يوجد في مناطق مختلفة </a:t>
            </a:r>
            <a:r>
              <a:rPr lang="ar-JO" sz="2000" b="1" dirty="0" err="1" smtClean="0"/>
              <a:t>الا</a:t>
            </a:r>
            <a:r>
              <a:rPr lang="ar-JO" sz="2000" b="1" dirty="0" smtClean="0"/>
              <a:t> ان أكبر نسبة موجودة في الجهاز العضلي من 40-65% من وزن الجسم. تتحد هذه المركبات العضوية سابقة الذكر لتكون </a:t>
            </a:r>
            <a:r>
              <a:rPr lang="ar-JO" sz="2000" b="1" dirty="0" err="1" smtClean="0"/>
              <a:t>الاحماض</a:t>
            </a:r>
            <a:r>
              <a:rPr lang="ar-JO" sz="2000" b="1" dirty="0" smtClean="0"/>
              <a:t> </a:t>
            </a:r>
            <a:r>
              <a:rPr lang="ar-JO" sz="2000" b="1" dirty="0" err="1" smtClean="0"/>
              <a:t>الامينية</a:t>
            </a:r>
            <a:r>
              <a:rPr lang="ar-JO" sz="2000" b="1" dirty="0" smtClean="0"/>
              <a:t>:</a:t>
            </a:r>
            <a:endParaRPr lang="en-US" sz="2000" dirty="0" smtClean="0"/>
          </a:p>
          <a:p>
            <a:pPr rtl="1"/>
            <a:r>
              <a:rPr lang="ar-JO" sz="2000" b="1" dirty="0" smtClean="0"/>
              <a:t> </a:t>
            </a:r>
            <a:endParaRPr lang="en-US" sz="2000" dirty="0" smtClean="0"/>
          </a:p>
          <a:p>
            <a:pPr rtl="1"/>
            <a:endParaRPr lang="en-US" sz="2000" dirty="0"/>
          </a:p>
        </p:txBody>
      </p:sp>
      <p:sp>
        <p:nvSpPr>
          <p:cNvPr id="4" name="عنصر نائب للتاريخ 3"/>
          <p:cNvSpPr>
            <a:spLocks noGrp="1"/>
          </p:cNvSpPr>
          <p:nvPr>
            <p:ph type="dt" sz="half" idx="10"/>
          </p:nvPr>
        </p:nvSpPr>
        <p:spPr/>
        <p:txBody>
          <a:bodyPr/>
          <a:lstStyle/>
          <a:p>
            <a:fld id="{B02E0F1F-EDCA-46E7-8119-91E26A2CDF94}" type="datetime5">
              <a:rPr lang="en-US" smtClean="0"/>
              <a:pPr/>
              <a:t>10-Mar-21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14414" y="285728"/>
            <a:ext cx="7072362" cy="5072098"/>
          </a:xfrm>
        </p:spPr>
        <p:txBody>
          <a:bodyPr>
            <a:normAutofit fontScale="85000" lnSpcReduction="20000"/>
          </a:bodyPr>
          <a:lstStyle/>
          <a:p>
            <a:pPr rtl="1"/>
            <a:r>
              <a:rPr lang="ar-JO" b="1" u="sng" dirty="0" err="1" smtClean="0"/>
              <a:t>الاحماض</a:t>
            </a:r>
            <a:r>
              <a:rPr lang="ar-JO" b="1" u="sng" dirty="0" smtClean="0"/>
              <a:t> </a:t>
            </a:r>
            <a:r>
              <a:rPr lang="ar-JO" b="1" u="sng" dirty="0" err="1" smtClean="0"/>
              <a:t>الامينية</a:t>
            </a:r>
            <a:r>
              <a:rPr lang="ar-JO" b="1" u="sng" dirty="0" smtClean="0"/>
              <a:t> :</a:t>
            </a:r>
            <a:endParaRPr lang="en-US" dirty="0" smtClean="0"/>
          </a:p>
          <a:p>
            <a:pPr rtl="1"/>
            <a:r>
              <a:rPr lang="ar-IQ" b="1" dirty="0" smtClean="0"/>
              <a:t>    </a:t>
            </a:r>
            <a:r>
              <a:rPr lang="ar-JO" b="1" dirty="0" smtClean="0"/>
              <a:t>هي مركبات تعد اللبنة </a:t>
            </a:r>
            <a:r>
              <a:rPr lang="ar-JO" b="1" dirty="0" err="1" smtClean="0"/>
              <a:t>الاولى</a:t>
            </a:r>
            <a:r>
              <a:rPr lang="ar-JO" b="1" dirty="0" smtClean="0"/>
              <a:t> التي يتكون منها جزيء البروتين، ويمكن تميز (22) نوعا من </a:t>
            </a:r>
            <a:r>
              <a:rPr lang="ar-JO" b="1" dirty="0" err="1" smtClean="0"/>
              <a:t>الاحماض</a:t>
            </a:r>
            <a:r>
              <a:rPr lang="ar-JO" b="1" dirty="0" smtClean="0"/>
              <a:t> </a:t>
            </a:r>
            <a:r>
              <a:rPr lang="ar-JO" b="1" dirty="0" err="1" smtClean="0"/>
              <a:t>الامينية</a:t>
            </a:r>
            <a:r>
              <a:rPr lang="ar-JO" b="1" dirty="0" smtClean="0"/>
              <a:t> ذات </a:t>
            </a:r>
            <a:r>
              <a:rPr lang="ar-JO" b="1" dirty="0" err="1" smtClean="0"/>
              <a:t>الاهمية</a:t>
            </a:r>
            <a:r>
              <a:rPr lang="ar-JO" b="1" dirty="0" smtClean="0"/>
              <a:t> في تغذية </a:t>
            </a:r>
            <a:r>
              <a:rPr lang="ar-JO" b="1" dirty="0" err="1" smtClean="0"/>
              <a:t>الانسان</a:t>
            </a:r>
            <a:r>
              <a:rPr lang="ar-JO" b="1" dirty="0" smtClean="0"/>
              <a:t> منها (8) أحماض لابد من الحصول عليها عن طريق الطعام أما باقي </a:t>
            </a:r>
            <a:r>
              <a:rPr lang="ar-JO" b="1" dirty="0" err="1" smtClean="0"/>
              <a:t>الاحماض</a:t>
            </a:r>
            <a:r>
              <a:rPr lang="ar-JO" b="1" dirty="0" smtClean="0"/>
              <a:t> </a:t>
            </a:r>
            <a:r>
              <a:rPr lang="ar-JO" b="1" dirty="0" err="1" smtClean="0"/>
              <a:t>الاخرى</a:t>
            </a:r>
            <a:r>
              <a:rPr lang="ar-JO" b="1" dirty="0" smtClean="0"/>
              <a:t> فيمكن للجسم أن يبنيها</a:t>
            </a:r>
            <a:r>
              <a:rPr lang="ar-IQ" b="1" dirty="0" smtClean="0"/>
              <a:t>.</a:t>
            </a:r>
            <a:endParaRPr lang="en-US" dirty="0" smtClean="0"/>
          </a:p>
          <a:p>
            <a:pPr lvl="0" rtl="1"/>
            <a:r>
              <a:rPr lang="ar-JO" b="1" dirty="0" err="1" smtClean="0"/>
              <a:t>الاحماض</a:t>
            </a:r>
            <a:r>
              <a:rPr lang="ar-JO" b="1" dirty="0" smtClean="0"/>
              <a:t> </a:t>
            </a:r>
            <a:r>
              <a:rPr lang="ar-JO" b="1" dirty="0" err="1" smtClean="0"/>
              <a:t>الامينية</a:t>
            </a:r>
            <a:r>
              <a:rPr lang="ar-JO" b="1" dirty="0" smtClean="0"/>
              <a:t> الضرورية:</a:t>
            </a:r>
            <a:endParaRPr lang="en-US" dirty="0" smtClean="0"/>
          </a:p>
          <a:p>
            <a:pPr rtl="1"/>
            <a:r>
              <a:rPr lang="ar-JO" b="1" dirty="0" smtClean="0"/>
              <a:t> وهي تلك </a:t>
            </a:r>
            <a:r>
              <a:rPr lang="ar-JO" b="1" dirty="0" err="1" smtClean="0"/>
              <a:t>الاحماض</a:t>
            </a:r>
            <a:r>
              <a:rPr lang="ar-JO" b="1" dirty="0" smtClean="0"/>
              <a:t> التي لا يمكن الاستغناء عنها ولا يستطيع الجسم </a:t>
            </a:r>
            <a:r>
              <a:rPr lang="ar-JO" b="1" dirty="0" err="1" smtClean="0"/>
              <a:t>انتاجها</a:t>
            </a:r>
            <a:r>
              <a:rPr lang="ar-JO" b="1" dirty="0" smtClean="0"/>
              <a:t> داخل خلاياه بل يجب تناولها مع الوجبات الغذائية عن طريق الطعام المتناول ومن أمثلة هذه </a:t>
            </a:r>
            <a:r>
              <a:rPr lang="ar-JO" b="1" dirty="0" err="1" smtClean="0"/>
              <a:t>الاحماض</a:t>
            </a:r>
            <a:r>
              <a:rPr lang="ar-JO" b="1" dirty="0" smtClean="0"/>
              <a:t> (</a:t>
            </a:r>
            <a:r>
              <a:rPr lang="ar-JO" b="1" dirty="0" err="1" smtClean="0"/>
              <a:t>ليوسين</a:t>
            </a:r>
            <a:r>
              <a:rPr lang="ar-JO" b="1" dirty="0" smtClean="0"/>
              <a:t>، </a:t>
            </a:r>
            <a:r>
              <a:rPr lang="ar-JO" b="1" dirty="0" err="1" smtClean="0"/>
              <a:t>هستيدين</a:t>
            </a:r>
            <a:r>
              <a:rPr lang="ar-JO" b="1" dirty="0" smtClean="0"/>
              <a:t>، فالين، </a:t>
            </a:r>
            <a:r>
              <a:rPr lang="ar-JO" b="1" dirty="0" err="1" smtClean="0"/>
              <a:t>ليسيسين</a:t>
            </a:r>
            <a:r>
              <a:rPr lang="ar-JO" b="1" dirty="0" smtClean="0"/>
              <a:t> </a:t>
            </a:r>
            <a:r>
              <a:rPr lang="ar-IQ" b="1" dirty="0" smtClean="0"/>
              <a:t>...</a:t>
            </a:r>
            <a:r>
              <a:rPr lang="ar-JO" b="1" dirty="0" smtClean="0"/>
              <a:t>الخ)</a:t>
            </a:r>
            <a:r>
              <a:rPr lang="ar-IQ" b="1" dirty="0" smtClean="0"/>
              <a:t>.</a:t>
            </a:r>
            <a:endParaRPr lang="en-US" dirty="0" smtClean="0"/>
          </a:p>
          <a:p>
            <a:pPr rtl="1"/>
            <a:r>
              <a:rPr lang="ar-IQ" b="1" dirty="0" smtClean="0"/>
              <a:t> </a:t>
            </a:r>
            <a:endParaRPr lang="en-US" dirty="0" smtClean="0"/>
          </a:p>
          <a:p>
            <a:pPr rtl="1"/>
            <a:endParaRPr lang="en-US" dirty="0" smtClean="0"/>
          </a:p>
          <a:p>
            <a:pPr lvl="0" rtl="1"/>
            <a:r>
              <a:rPr lang="ar-JO" b="1" dirty="0" err="1" smtClean="0"/>
              <a:t>الاحماض</a:t>
            </a:r>
            <a:r>
              <a:rPr lang="ar-JO" b="1" dirty="0" smtClean="0"/>
              <a:t> </a:t>
            </a:r>
            <a:r>
              <a:rPr lang="ar-JO" b="1" dirty="0" err="1" smtClean="0"/>
              <a:t>الامينية</a:t>
            </a:r>
            <a:r>
              <a:rPr lang="ar-JO" b="1" dirty="0" smtClean="0"/>
              <a:t> </a:t>
            </a:r>
            <a:r>
              <a:rPr lang="ar-JO" b="1" dirty="0" err="1" smtClean="0"/>
              <a:t>غيرالضرورية</a:t>
            </a:r>
            <a:r>
              <a:rPr lang="ar-JO" b="1" dirty="0" smtClean="0"/>
              <a:t>:</a:t>
            </a:r>
            <a:endParaRPr lang="en-US" dirty="0" smtClean="0"/>
          </a:p>
          <a:p>
            <a:pPr rtl="1"/>
            <a:r>
              <a:rPr lang="ar-JO" b="1" dirty="0" smtClean="0"/>
              <a:t> وهي تلك </a:t>
            </a:r>
            <a:r>
              <a:rPr lang="ar-JO" b="1" dirty="0" err="1" smtClean="0"/>
              <a:t>الاحماض</a:t>
            </a:r>
            <a:r>
              <a:rPr lang="ar-JO" b="1" dirty="0" smtClean="0"/>
              <a:t> التي يمكن الاستغناء عنها والتي يستطيع الجسم البشري </a:t>
            </a:r>
            <a:r>
              <a:rPr lang="ar-JO" b="1" dirty="0" err="1" smtClean="0"/>
              <a:t>انتاجها</a:t>
            </a:r>
            <a:r>
              <a:rPr lang="ar-JO" b="1" dirty="0" smtClean="0"/>
              <a:t> بشرط توفر كمية من النتروجين مثل ( لينين، </a:t>
            </a:r>
            <a:r>
              <a:rPr lang="ar-JO" b="1" dirty="0" err="1" smtClean="0"/>
              <a:t>برولين</a:t>
            </a:r>
            <a:r>
              <a:rPr lang="ar-JO" b="1" dirty="0" smtClean="0"/>
              <a:t>، سيرين، </a:t>
            </a:r>
            <a:r>
              <a:rPr lang="ar-JO" b="1" dirty="0" err="1" smtClean="0"/>
              <a:t>سيستين</a:t>
            </a:r>
            <a:r>
              <a:rPr lang="ar-JO" b="1" dirty="0" smtClean="0"/>
              <a:t>)</a:t>
            </a:r>
            <a:r>
              <a:rPr lang="ar-IQ" b="1" dirty="0" smtClean="0"/>
              <a:t>.</a:t>
            </a:r>
            <a:endParaRPr lang="en-US" dirty="0" smtClean="0"/>
          </a:p>
          <a:p>
            <a:pPr rtl="1"/>
            <a:endParaRPr lang="ar-SA" b="1" dirty="0" smtClean="0"/>
          </a:p>
        </p:txBody>
      </p:sp>
      <p:sp>
        <p:nvSpPr>
          <p:cNvPr id="4" name="عنصر نائب للتاريخ 3"/>
          <p:cNvSpPr>
            <a:spLocks noGrp="1"/>
          </p:cNvSpPr>
          <p:nvPr>
            <p:ph type="dt" sz="half" idx="10"/>
          </p:nvPr>
        </p:nvSpPr>
        <p:spPr/>
        <p:txBody>
          <a:bodyPr/>
          <a:lstStyle/>
          <a:p>
            <a:fld id="{2AB65A39-2287-42FF-B8D0-D8AF8CD5C095}" type="datetime5">
              <a:rPr lang="en-US" smtClean="0"/>
              <a:pPr/>
              <a:t>10-Mar-21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785794"/>
            <a:ext cx="7772400" cy="4025517"/>
          </a:xfrm>
        </p:spPr>
        <p:txBody>
          <a:bodyPr>
            <a:normAutofit fontScale="77500" lnSpcReduction="20000"/>
          </a:bodyPr>
          <a:lstStyle/>
          <a:p>
            <a:pPr rtl="1"/>
            <a:r>
              <a:rPr lang="ar-JO" b="1" dirty="0" smtClean="0"/>
              <a:t>  </a:t>
            </a:r>
            <a:r>
              <a:rPr lang="ar-JO" b="1" dirty="0" smtClean="0"/>
              <a:t> </a:t>
            </a:r>
            <a:r>
              <a:rPr lang="ar-JO" b="1" u="sng" dirty="0" err="1" smtClean="0"/>
              <a:t>انواع</a:t>
            </a:r>
            <a:r>
              <a:rPr lang="ar-JO" b="1" u="sng" dirty="0" smtClean="0"/>
              <a:t> البروتينات:</a:t>
            </a:r>
            <a:endParaRPr lang="en-US" dirty="0" smtClean="0"/>
          </a:p>
          <a:p>
            <a:pPr rtl="1"/>
            <a:r>
              <a:rPr lang="ar-JO" b="1" dirty="0" smtClean="0"/>
              <a:t>1—  البروتينات البسيطة :</a:t>
            </a:r>
            <a:endParaRPr lang="en-US" dirty="0" smtClean="0"/>
          </a:p>
          <a:p>
            <a:pPr rtl="1"/>
            <a:r>
              <a:rPr lang="ar-JO" b="1" dirty="0" smtClean="0"/>
              <a:t>وهي البروتينات </a:t>
            </a:r>
            <a:r>
              <a:rPr lang="ar-JO" b="1" dirty="0" err="1" smtClean="0"/>
              <a:t>ا</a:t>
            </a:r>
            <a:r>
              <a:rPr lang="ar-JO" b="1" dirty="0" smtClean="0"/>
              <a:t> لتي تتكون من أحماض </a:t>
            </a:r>
            <a:r>
              <a:rPr lang="ar-JO" b="1" dirty="0" err="1" smtClean="0"/>
              <a:t>أمينية</a:t>
            </a:r>
            <a:r>
              <a:rPr lang="ar-JO" b="1" dirty="0" smtClean="0"/>
              <a:t> أو مشتقاتها ومن أمثلتها...؟</a:t>
            </a:r>
            <a:endParaRPr lang="en-US" dirty="0" smtClean="0"/>
          </a:p>
          <a:p>
            <a:pPr rtl="1"/>
            <a:r>
              <a:rPr lang="ar-JO" b="1" dirty="0" smtClean="0"/>
              <a:t>*</a:t>
            </a:r>
            <a:r>
              <a:rPr lang="ar-JO" b="1" dirty="0" err="1" smtClean="0"/>
              <a:t>البيومينات</a:t>
            </a:r>
            <a:r>
              <a:rPr lang="ar-JO" b="1" dirty="0" smtClean="0"/>
              <a:t>: وهي بروتينات تذوب في الماء </a:t>
            </a:r>
            <a:r>
              <a:rPr lang="ar-JO" b="1" dirty="0" err="1" smtClean="0"/>
              <a:t>وتتخثر</a:t>
            </a:r>
            <a:r>
              <a:rPr lang="ar-JO" b="1" dirty="0" smtClean="0"/>
              <a:t> بالحرارة ويمكن ترسيبها بواسطة محلول الملح المركز ومن أمثلتها </a:t>
            </a:r>
            <a:r>
              <a:rPr lang="ar-JO" b="1" dirty="0" err="1" smtClean="0"/>
              <a:t>لاكتاليومين</a:t>
            </a:r>
            <a:r>
              <a:rPr lang="ar-JO" b="1" dirty="0" smtClean="0"/>
              <a:t> </a:t>
            </a:r>
            <a:endParaRPr lang="en-US" dirty="0" smtClean="0"/>
          </a:p>
          <a:p>
            <a:pPr rtl="1"/>
            <a:r>
              <a:rPr lang="ar-JO" b="1" dirty="0" smtClean="0"/>
              <a:t>*</a:t>
            </a:r>
            <a:r>
              <a:rPr lang="ar-JO" b="1" dirty="0" err="1" smtClean="0"/>
              <a:t>البرولامينات</a:t>
            </a:r>
            <a:r>
              <a:rPr lang="ar-JO" b="1" dirty="0" smtClean="0"/>
              <a:t>:وهي بروتينات تذوب في كحول تركيز70-80% ولكنها لا تذوب في الكحول المطلق والماء والمحاليل المتعادلة مثل زين الذرة </a:t>
            </a:r>
            <a:endParaRPr lang="en-US" dirty="0" smtClean="0"/>
          </a:p>
          <a:p>
            <a:pPr rtl="1"/>
            <a:r>
              <a:rPr lang="ar-JO" b="1" dirty="0" smtClean="0"/>
              <a:t>*</a:t>
            </a:r>
            <a:r>
              <a:rPr lang="ar-JO" b="1" dirty="0" err="1" smtClean="0"/>
              <a:t>البيومينويدات</a:t>
            </a:r>
            <a:r>
              <a:rPr lang="ar-JO" b="1" dirty="0" smtClean="0"/>
              <a:t> :وهي أساسا بروتينات مثل البروتينات البسيطة ,ولكنها لا تذوب في المحاليل المتعادلة </a:t>
            </a:r>
            <a:r>
              <a:rPr lang="ar-JO" b="1" dirty="0" err="1" smtClean="0"/>
              <a:t>والاحماض</a:t>
            </a:r>
            <a:r>
              <a:rPr lang="ar-JO" b="1" dirty="0" smtClean="0"/>
              <a:t> والقلويات المختلفة ومن أمثلتها البروتينات في الأنسجة </a:t>
            </a:r>
            <a:r>
              <a:rPr lang="ar-JO" b="1" dirty="0" err="1" smtClean="0"/>
              <a:t>الدعامية</a:t>
            </a:r>
            <a:r>
              <a:rPr lang="ar-JO" b="1" dirty="0" smtClean="0"/>
              <a:t> </a:t>
            </a:r>
            <a:endParaRPr lang="en-US" dirty="0" smtClean="0"/>
          </a:p>
          <a:p>
            <a:pPr rtl="1"/>
            <a:r>
              <a:rPr lang="ar-JO" b="1" dirty="0" smtClean="0"/>
              <a:t>*</a:t>
            </a:r>
            <a:r>
              <a:rPr lang="ar-JO" b="1" dirty="0" err="1" smtClean="0"/>
              <a:t>البروتامينات</a:t>
            </a:r>
            <a:r>
              <a:rPr lang="ar-JO" b="1" dirty="0" smtClean="0"/>
              <a:t> :وهي </a:t>
            </a:r>
            <a:r>
              <a:rPr lang="ar-JO" b="1" dirty="0" err="1" smtClean="0"/>
              <a:t>يبيتبتدات</a:t>
            </a:r>
            <a:r>
              <a:rPr lang="ar-JO" b="1" dirty="0" smtClean="0"/>
              <a:t> عديدة تذوب في الماء ومحلول </a:t>
            </a:r>
            <a:r>
              <a:rPr lang="ar-JO" b="1" dirty="0" err="1" smtClean="0"/>
              <a:t>الأمونيوم</a:t>
            </a:r>
            <a:r>
              <a:rPr lang="ar-JO" b="1" dirty="0" smtClean="0"/>
              <a:t> ولا </a:t>
            </a:r>
            <a:r>
              <a:rPr lang="ar-JO" b="1" dirty="0" err="1" smtClean="0"/>
              <a:t>تتخثر</a:t>
            </a:r>
            <a:r>
              <a:rPr lang="ar-JO" b="1" dirty="0" smtClean="0"/>
              <a:t> بالحرارة </a:t>
            </a:r>
            <a:endParaRPr lang="en-US" dirty="0" smtClean="0"/>
          </a:p>
          <a:p>
            <a:pPr rtl="1"/>
            <a:r>
              <a:rPr lang="ar-JO" b="1" dirty="0" smtClean="0"/>
              <a:t>ويغلب عليها في تركيبها </a:t>
            </a:r>
            <a:r>
              <a:rPr lang="ar-JO" b="1" dirty="0" err="1" smtClean="0"/>
              <a:t>الاحماض</a:t>
            </a:r>
            <a:r>
              <a:rPr lang="ar-JO" b="1" dirty="0" smtClean="0"/>
              <a:t> </a:t>
            </a:r>
            <a:r>
              <a:rPr lang="ar-JO" b="1" dirty="0" err="1" smtClean="0"/>
              <a:t>الأمينية</a:t>
            </a:r>
            <a:r>
              <a:rPr lang="ar-JO" b="1" dirty="0" smtClean="0"/>
              <a:t> وتوجد في الخلايا .</a:t>
            </a:r>
            <a:endParaRPr lang="en-US" dirty="0" smtClean="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10-Mar-21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928670"/>
            <a:ext cx="7772400" cy="3882641"/>
          </a:xfrm>
        </p:spPr>
        <p:txBody>
          <a:bodyPr>
            <a:normAutofit fontScale="92500" lnSpcReduction="20000"/>
          </a:bodyPr>
          <a:lstStyle/>
          <a:p>
            <a:pPr rtl="1"/>
            <a:r>
              <a:rPr lang="ar-JO" b="1" dirty="0" smtClean="0"/>
              <a:t>2— البروتينات المركبة </a:t>
            </a:r>
            <a:endParaRPr lang="en-US" dirty="0" smtClean="0"/>
          </a:p>
          <a:p>
            <a:pPr rtl="1"/>
            <a:r>
              <a:rPr lang="ar-JO" b="1" dirty="0" smtClean="0"/>
              <a:t>وهي البروتينات </a:t>
            </a:r>
            <a:r>
              <a:rPr lang="ar-JO" b="1" dirty="0" err="1" smtClean="0"/>
              <a:t>التى</a:t>
            </a:r>
            <a:r>
              <a:rPr lang="ar-JO" b="1" dirty="0" smtClean="0"/>
              <a:t> يتحد معها مواد غير بروتينية ومنها </a:t>
            </a:r>
            <a:endParaRPr lang="en-US" dirty="0" smtClean="0"/>
          </a:p>
          <a:p>
            <a:pPr rtl="1"/>
            <a:r>
              <a:rPr lang="ar-JO" b="1" dirty="0" smtClean="0"/>
              <a:t>*</a:t>
            </a:r>
            <a:r>
              <a:rPr lang="ar-JO" b="1" dirty="0" err="1" smtClean="0"/>
              <a:t>الكروموبرتينات</a:t>
            </a:r>
            <a:r>
              <a:rPr lang="ar-JO" b="1" dirty="0" smtClean="0"/>
              <a:t>:وهي بروتينات متحد معها مجموعة </a:t>
            </a:r>
            <a:r>
              <a:rPr lang="ar-JO" b="1" dirty="0" err="1" smtClean="0"/>
              <a:t>كروموفورية</a:t>
            </a:r>
            <a:r>
              <a:rPr lang="ar-JO" b="1" dirty="0" smtClean="0"/>
              <a:t> مثل الهيموجلوبين </a:t>
            </a:r>
            <a:endParaRPr lang="en-US" dirty="0" smtClean="0"/>
          </a:p>
          <a:p>
            <a:pPr rtl="1"/>
            <a:r>
              <a:rPr lang="ar-JO" b="1" dirty="0" smtClean="0"/>
              <a:t>*</a:t>
            </a:r>
            <a:r>
              <a:rPr lang="ar-JO" b="1" dirty="0" err="1" smtClean="0"/>
              <a:t>الليبوبروتينات</a:t>
            </a:r>
            <a:r>
              <a:rPr lang="ar-JO" b="1" dirty="0" smtClean="0"/>
              <a:t> :وهي البروتينات متحد معها </a:t>
            </a:r>
            <a:r>
              <a:rPr lang="ar-JO" b="1" dirty="0" err="1" smtClean="0"/>
              <a:t>جلسريدات</a:t>
            </a:r>
            <a:r>
              <a:rPr lang="ar-JO" b="1" dirty="0" smtClean="0"/>
              <a:t> أو </a:t>
            </a:r>
            <a:r>
              <a:rPr lang="ar-JO" b="1" dirty="0" err="1" smtClean="0"/>
              <a:t>اللبيبدات</a:t>
            </a:r>
            <a:r>
              <a:rPr lang="ar-JO" b="1" dirty="0" smtClean="0"/>
              <a:t> </a:t>
            </a:r>
            <a:endParaRPr lang="en-US" dirty="0" smtClean="0"/>
          </a:p>
          <a:p>
            <a:pPr rtl="1"/>
            <a:r>
              <a:rPr lang="ar-JO" b="1" dirty="0" smtClean="0"/>
              <a:t>*</a:t>
            </a:r>
            <a:r>
              <a:rPr lang="ar-JO" b="1" dirty="0" err="1" smtClean="0"/>
              <a:t>الميتالوبروتينات</a:t>
            </a:r>
            <a:r>
              <a:rPr lang="ar-JO" b="1" dirty="0" smtClean="0"/>
              <a:t> :وهي البروتينات المتحد معها معادن مثل النحاس أو الحديد.</a:t>
            </a:r>
            <a:endParaRPr lang="en-US" dirty="0" smtClean="0"/>
          </a:p>
          <a:p>
            <a:pPr rtl="1"/>
            <a:r>
              <a:rPr lang="ar-JO" b="1" dirty="0" smtClean="0"/>
              <a:t>3— البروتينات المشتقة </a:t>
            </a:r>
            <a:endParaRPr lang="en-US" dirty="0" smtClean="0"/>
          </a:p>
          <a:p>
            <a:pPr rtl="1"/>
            <a:r>
              <a:rPr lang="ar-JO" b="1" dirty="0" smtClean="0"/>
              <a:t>وهي المركبات </a:t>
            </a:r>
            <a:r>
              <a:rPr lang="ar-JO" b="1" dirty="0" err="1" smtClean="0"/>
              <a:t>التى</a:t>
            </a:r>
            <a:r>
              <a:rPr lang="ar-JO" b="1" dirty="0" smtClean="0"/>
              <a:t> تنتج من تحليل البروتينات مثل </a:t>
            </a:r>
            <a:r>
              <a:rPr lang="ar-JO" b="1" dirty="0" err="1" smtClean="0"/>
              <a:t>البيتونات</a:t>
            </a:r>
            <a:r>
              <a:rPr lang="ar-JO" b="1" dirty="0" smtClean="0"/>
              <a:t> </a:t>
            </a:r>
            <a:r>
              <a:rPr lang="ar-JO" b="1" dirty="0" err="1" smtClean="0"/>
              <a:t>والبيبتيدات</a:t>
            </a:r>
            <a:r>
              <a:rPr lang="ar-JO" b="1" dirty="0" smtClean="0"/>
              <a:t> وهي سلاسل </a:t>
            </a:r>
            <a:r>
              <a:rPr lang="ar-JO" b="1" dirty="0" err="1" smtClean="0"/>
              <a:t>ببيتيدية</a:t>
            </a:r>
            <a:r>
              <a:rPr lang="ar-JO" b="1" dirty="0" smtClean="0"/>
              <a:t> تحتوي على اثنين </a:t>
            </a:r>
            <a:r>
              <a:rPr lang="ar-JO" b="1" dirty="0" err="1" smtClean="0"/>
              <a:t>أوأكثر</a:t>
            </a:r>
            <a:r>
              <a:rPr lang="ar-JO" b="1" dirty="0" smtClean="0"/>
              <a:t> من </a:t>
            </a:r>
            <a:r>
              <a:rPr lang="ar-JO" b="1" dirty="0" err="1" smtClean="0"/>
              <a:t>الاحماض</a:t>
            </a:r>
            <a:r>
              <a:rPr lang="ar-JO" b="1" dirty="0" smtClean="0"/>
              <a:t> </a:t>
            </a:r>
            <a:r>
              <a:rPr lang="ar-JO" b="1" dirty="0" err="1" smtClean="0"/>
              <a:t>الامينية</a:t>
            </a:r>
            <a:endParaRPr lang="en-US" dirty="0" smtClean="0"/>
          </a:p>
          <a:p>
            <a:pPr rtl="1"/>
            <a:r>
              <a:rPr lang="ar-JO" b="1" dirty="0" smtClean="0"/>
              <a:t> </a:t>
            </a:r>
            <a:endParaRPr lang="en-US" dirty="0" smtClean="0"/>
          </a:p>
          <a:p>
            <a:pPr rtl="1"/>
            <a:endParaRPr lang="ar-SA" dirty="0"/>
          </a:p>
        </p:txBody>
      </p:sp>
      <p:sp>
        <p:nvSpPr>
          <p:cNvPr id="4" name="عنصر نائب للتاريخ 3"/>
          <p:cNvSpPr>
            <a:spLocks noGrp="1"/>
          </p:cNvSpPr>
          <p:nvPr>
            <p:ph type="dt" sz="half" idx="10"/>
          </p:nvPr>
        </p:nvSpPr>
        <p:spPr/>
        <p:txBody>
          <a:bodyPr/>
          <a:lstStyle/>
          <a:p>
            <a:fld id="{97EF2894-7468-4140-B9B7-F66E7F7F0172}" type="datetime5">
              <a:rPr lang="en-US" smtClean="0"/>
              <a:pPr/>
              <a:t>10-Mar-21</a:t>
            </a:fld>
            <a:endParaRPr lang="en-US"/>
          </a:p>
        </p:txBody>
      </p:sp>
      <p:sp>
        <p:nvSpPr>
          <p:cNvPr id="5" name="عنصر نائب لرقم الشريحة 4"/>
          <p:cNvSpPr>
            <a:spLocks noGrp="1"/>
          </p:cNvSpPr>
          <p:nvPr>
            <p:ph type="sldNum" sz="quarter" idx="12"/>
          </p:nvPr>
        </p:nvSpPr>
        <p:spPr/>
        <p:txBody>
          <a:bodyPr/>
          <a:lstStyle/>
          <a:p>
            <a:fld id="{1D275F42-C598-493B-B6CF-68609FFA487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2497C-4A66-4E7E-9218-5F66E9AC56E6}" type="datetime5">
              <a:rPr lang="en-US" smtClean="0"/>
              <a:pPr/>
              <a:t>10-Mar-21</a:t>
            </a:fld>
            <a:endParaRPr lang="en-US"/>
          </a:p>
        </p:txBody>
      </p:sp>
      <p:sp>
        <p:nvSpPr>
          <p:cNvPr id="3" name="Slide Number Placeholder 2"/>
          <p:cNvSpPr>
            <a:spLocks noGrp="1"/>
          </p:cNvSpPr>
          <p:nvPr>
            <p:ph type="sldNum" sz="quarter" idx="12"/>
          </p:nvPr>
        </p:nvSpPr>
        <p:spPr/>
        <p:txBody>
          <a:bodyPr/>
          <a:lstStyle/>
          <a:p>
            <a:fld id="{1D275F42-C598-493B-B6CF-68609FFA487F}" type="slidenum">
              <a:rPr lang="en-US" smtClean="0"/>
              <a:pPr/>
              <a:t>6</a:t>
            </a:fld>
            <a:endParaRPr lang="en-US"/>
          </a:p>
        </p:txBody>
      </p:sp>
      <p:sp>
        <p:nvSpPr>
          <p:cNvPr id="4" name="Rectangle 3"/>
          <p:cNvSpPr/>
          <p:nvPr/>
        </p:nvSpPr>
        <p:spPr>
          <a:xfrm>
            <a:off x="3779912" y="980728"/>
            <a:ext cx="1975221" cy="923330"/>
          </a:xfrm>
          <a:prstGeom prst="rect">
            <a:avLst/>
          </a:prstGeom>
          <a:noFill/>
        </p:spPr>
        <p:txBody>
          <a:bodyPr wrap="none" lIns="91440" tIns="45720" rIns="91440" bIns="45720">
            <a:spAutoFit/>
          </a:bodyPr>
          <a:lstStyle/>
          <a:p>
            <a:pPr algn="ctr"/>
            <a:r>
              <a:rPr lang="ar-JO" sz="5400" b="1" cap="none" spc="0" dirty="0" smtClean="0">
                <a:ln w="17780" cmpd="sng">
                  <a:solidFill>
                    <a:srgbClr val="FFFFFF"/>
                  </a:solidFill>
                  <a:prstDash val="solid"/>
                  <a:miter lim="800000"/>
                </a:ln>
                <a:solidFill>
                  <a:schemeClr val="accent5">
                    <a:lumMod val="75000"/>
                  </a:schemeClr>
                </a:solidFill>
                <a:effectLst>
                  <a:outerShdw blurRad="50800" algn="tl" rotWithShape="0">
                    <a:srgbClr val="000000"/>
                  </a:outerShdw>
                </a:effectLst>
              </a:rPr>
              <a:t>الخاتمة</a:t>
            </a:r>
            <a:r>
              <a:rPr lang="ar-JO"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ectangle 4"/>
          <p:cNvSpPr/>
          <p:nvPr/>
        </p:nvSpPr>
        <p:spPr>
          <a:xfrm>
            <a:off x="755576" y="2780928"/>
            <a:ext cx="7651454" cy="1754326"/>
          </a:xfrm>
          <a:prstGeom prst="rect">
            <a:avLst/>
          </a:prstGeom>
          <a:noFill/>
        </p:spPr>
        <p:txBody>
          <a:bodyPr wrap="square" lIns="91440" tIns="45720" rIns="91440" bIns="45720">
            <a:spAutoFit/>
          </a:bodyPr>
          <a:lstStyle/>
          <a:p>
            <a:pPr algn="ctr"/>
            <a:r>
              <a:rPr lang="ar-JO" sz="5400" b="1" cap="none" spc="0"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اشكر لكم حسن اصغائكم </a:t>
            </a:r>
          </a:p>
          <a:p>
            <a:pPr algn="ctr"/>
            <a:r>
              <a:rPr lang="ar-JO" sz="5400" b="1" dirty="0" smtClean="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rPr>
              <a:t>والسلام عليكم ورحمة الله وبركاته</a:t>
            </a:r>
            <a:endParaRPr lang="en-US" sz="5400" b="1" cap="none" spc="0" dirty="0">
              <a:ln w="18000">
                <a:solidFill>
                  <a:schemeClr val="accent2">
                    <a:satMod val="140000"/>
                  </a:schemeClr>
                </a:solidFill>
                <a:prstDash val="solid"/>
                <a:miter lim="800000"/>
              </a:ln>
              <a:solidFill>
                <a:schemeClr val="accent4">
                  <a:lumMod val="5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364</TotalTime>
  <Words>224</Words>
  <Application>Microsoft Office PowerPoint</Application>
  <PresentationFormat>عرض على الشاشة (3:4)‏</PresentationFormat>
  <Paragraphs>46</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Concourse</vt:lpstr>
      <vt:lpstr>البروتينات .....1 </vt:lpstr>
      <vt:lpstr>الشريحة 2</vt:lpstr>
      <vt:lpstr>الشريحة 3</vt:lpstr>
      <vt:lpstr>الشريحة 4</vt:lpstr>
      <vt:lpstr>الشريحة 5</vt:lpstr>
      <vt:lpstr>الشريحة 6</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تحليلية للصعوبات التي تواجه طلبة تخصص التربية الرياضية في المساقات العملية في جامعة فلسطين التقنية خضوري  Analytical study of the difficulties facing students in the field of physical education in practical subjects at the Palestine Technical University- Khadouri</dc:title>
  <dc:creator>Customer</dc:creator>
  <cp:lastModifiedBy>almanar</cp:lastModifiedBy>
  <cp:revision>97</cp:revision>
  <dcterms:created xsi:type="dcterms:W3CDTF">2017-10-26T15:09:56Z</dcterms:created>
  <dcterms:modified xsi:type="dcterms:W3CDTF">2021-03-10T04:11:01Z</dcterms:modified>
</cp:coreProperties>
</file>