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7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CA80A9E5-0471-489A-A4A6-210130DD750B}" type="datetimeFigureOut">
              <a:rPr lang="en-US" smtClean="0"/>
              <a:t>7/27/2024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1306181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A80A9E5-0471-489A-A4A6-210130DD750B}" type="datetimeFigureOut">
              <a:rPr lang="en-US" smtClean="0"/>
              <a:t>7/27/2024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3881653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A80A9E5-0471-489A-A4A6-210130DD750B}" type="datetimeFigureOut">
              <a:rPr lang="en-US" smtClean="0"/>
              <a:t>7/27/2024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2186477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775641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690872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779229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635713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618644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411682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814232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805485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A80A9E5-0471-489A-A4A6-210130DD750B}" type="datetimeFigureOut">
              <a:rPr lang="en-US" smtClean="0"/>
              <a:t>7/27/2024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191768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1275251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4864336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21/01/1446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6105512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76133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64288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76006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203977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84199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67908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0862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A80A9E5-0471-489A-A4A6-210130DD750B}" type="datetimeFigureOut">
              <a:rPr lang="en-US" smtClean="0"/>
              <a:t>7/27/2024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42944878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371041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86324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93524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6052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CA80A9E5-0471-489A-A4A6-210130DD750B}" type="datetimeFigureOut">
              <a:rPr lang="en-US" smtClean="0"/>
              <a:t>7/27/2024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382600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CA80A9E5-0471-489A-A4A6-210130DD750B}" type="datetimeFigureOut">
              <a:rPr lang="en-US" smtClean="0"/>
              <a:t>7/27/2024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341106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CA80A9E5-0471-489A-A4A6-210130DD750B}" type="datetimeFigureOut">
              <a:rPr lang="en-US" smtClean="0"/>
              <a:t>7/27/2024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96235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A80A9E5-0471-489A-A4A6-210130DD750B}" type="datetimeFigureOut">
              <a:rPr lang="en-US" smtClean="0"/>
              <a:t>7/27/2024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152703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80A9E5-0471-489A-A4A6-210130DD750B}" type="datetimeFigureOut">
              <a:rPr lang="en-US" smtClean="0"/>
              <a:t>7/27/2024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3683771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A80A9E5-0471-489A-A4A6-210130DD750B}" type="datetimeFigureOut">
              <a:rPr lang="en-US" smtClean="0"/>
              <a:t>7/27/2024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27AA098-4599-42E4-8E65-75F2DE661CC4}" type="slidenum">
              <a:rPr lang="en-US" smtClean="0"/>
              <a:t>‹#›</a:t>
            </a:fld>
            <a:endParaRPr lang="en-US"/>
          </a:p>
        </p:txBody>
      </p:sp>
    </p:spTree>
    <p:extLst>
      <p:ext uri="{BB962C8B-B14F-4D97-AF65-F5344CB8AC3E}">
        <p14:creationId xmlns:p14="http://schemas.microsoft.com/office/powerpoint/2010/main" val="342625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0A9E5-0471-489A-A4A6-210130DD750B}" type="datetimeFigureOut">
              <a:rPr lang="en-US" smtClean="0"/>
              <a:t>7/27/2024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AA098-4599-42E4-8E65-75F2DE661CC4}" type="slidenum">
              <a:rPr lang="en-US" smtClean="0"/>
              <a:t>‹#›</a:t>
            </a:fld>
            <a:endParaRPr lang="en-US"/>
          </a:p>
        </p:txBody>
      </p:sp>
    </p:spTree>
    <p:extLst>
      <p:ext uri="{BB962C8B-B14F-4D97-AF65-F5344CB8AC3E}">
        <p14:creationId xmlns:p14="http://schemas.microsoft.com/office/powerpoint/2010/main" val="973884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21/01/1446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1689651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E7218-6D10-4521-8C70-2929759A4872}" type="datetimeFigureOut">
              <a:rPr lang="en-US" smtClean="0">
                <a:solidFill>
                  <a:prstClr val="black">
                    <a:tint val="75000"/>
                  </a:prstClr>
                </a:solidFill>
              </a:rPr>
              <a:pPr/>
              <a:t>7/27/2024</a:t>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A891F0-0126-44E5-A8E8-71AABAD6C2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59153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25312"/>
            <a:ext cx="7772400" cy="1470025"/>
          </a:xfrm>
        </p:spPr>
        <p:txBody>
          <a:bodyPr/>
          <a:lstStyle/>
          <a:p>
            <a:pPr algn="ctr"/>
            <a:r>
              <a:rPr lang="ar-SA" dirty="0" smtClean="0"/>
              <a:t>مبادئ التمويل – </a:t>
            </a:r>
            <a:r>
              <a:rPr lang="ar-JO" dirty="0" smtClean="0"/>
              <a:t>القيمة الزمنية للنقود</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2029-2023</a:t>
            </a:r>
            <a:endParaRPr lang="en-US" sz="2000" dirty="0"/>
          </a:p>
          <a:p>
            <a:pPr lvl="0" rtl="1"/>
            <a:r>
              <a:rPr lang="ar-JO" sz="2000" dirty="0" smtClean="0"/>
              <a:t>المحاضرة </a:t>
            </a:r>
            <a:r>
              <a:rPr lang="ar-SA" sz="2000" dirty="0" smtClean="0"/>
              <a:t> الثانية</a:t>
            </a:r>
            <a:r>
              <a:rPr lang="ar-JO" sz="2000" dirty="0" smtClean="0"/>
              <a:t>: </a:t>
            </a:r>
            <a:r>
              <a:rPr lang="en-US" sz="2000" dirty="0" smtClean="0"/>
              <a:t>2024-07-29</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rtl="1"/>
            <a:r>
              <a:rPr lang="ar-SA" dirty="0" smtClean="0">
                <a:solidFill>
                  <a:prstClr val="black"/>
                </a:solidFill>
              </a:rPr>
              <a:t>كلية الأعمال والاقتصاد</a:t>
            </a:r>
            <a:endParaRPr lang="en-US" dirty="0">
              <a:solidFill>
                <a:prstClr val="black"/>
              </a:solidFill>
            </a:endParaRPr>
          </a:p>
          <a:p>
            <a:pPr algn="ctr" rtl="1"/>
            <a:r>
              <a:rPr lang="ar-SA" dirty="0" smtClean="0">
                <a:solidFill>
                  <a:prstClr val="black"/>
                </a:solidFill>
              </a:rPr>
              <a:t>قسم العلوم المالية</a:t>
            </a:r>
            <a:endParaRPr lang="en-US" dirty="0">
              <a:solidFill>
                <a:prstClr val="black"/>
              </a:solidFill>
            </a:endParaRPr>
          </a:p>
          <a:p>
            <a:pPr algn="ctr" rtl="1"/>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62298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lstStyle/>
          <a:p>
            <a:pPr marL="0" indent="0" algn="r" rtl="1">
              <a:buNone/>
            </a:pPr>
            <a:r>
              <a:rPr lang="ar-JO" b="1" dirty="0" smtClean="0">
                <a:solidFill>
                  <a:srgbClr val="00B0F0"/>
                </a:solidFill>
              </a:rPr>
              <a:t>الحل:</a:t>
            </a:r>
          </a:p>
          <a:p>
            <a:pPr marL="0" indent="0" algn="r" rtl="1">
              <a:buNone/>
            </a:pPr>
            <a:r>
              <a:rPr lang="ar-JO" dirty="0" smtClean="0"/>
              <a:t>جملة المبلغ = أصل المبلغ ( </a:t>
            </a:r>
            <a:r>
              <a:rPr lang="en-US" dirty="0" smtClean="0"/>
              <a:t>1</a:t>
            </a:r>
            <a:r>
              <a:rPr lang="ar-JO" dirty="0" smtClean="0"/>
              <a:t>+ ع)</a:t>
            </a:r>
            <a:r>
              <a:rPr lang="ar-JO" baseline="30000" dirty="0" smtClean="0"/>
              <a:t>ن</a:t>
            </a:r>
          </a:p>
          <a:p>
            <a:pPr marL="0" indent="0" algn="r" rtl="1">
              <a:buNone/>
            </a:pPr>
            <a:r>
              <a:rPr lang="ar-JO" dirty="0"/>
              <a:t> </a:t>
            </a:r>
            <a:r>
              <a:rPr lang="ar-JO" dirty="0" smtClean="0"/>
              <a:t>             = </a:t>
            </a:r>
            <a:r>
              <a:rPr lang="en-US" dirty="0" smtClean="0"/>
              <a:t>20000</a:t>
            </a:r>
            <a:r>
              <a:rPr lang="ar-JO" dirty="0" smtClean="0"/>
              <a:t> ( </a:t>
            </a:r>
            <a:r>
              <a:rPr lang="en-US" dirty="0" smtClean="0"/>
              <a:t>1</a:t>
            </a:r>
            <a:r>
              <a:rPr lang="ar-JO" dirty="0" smtClean="0"/>
              <a:t>+ </a:t>
            </a:r>
            <a:r>
              <a:rPr lang="en-US" dirty="0" smtClean="0"/>
              <a:t>0.12</a:t>
            </a:r>
            <a:r>
              <a:rPr lang="ar-JO" dirty="0" smtClean="0"/>
              <a:t>)</a:t>
            </a:r>
            <a:r>
              <a:rPr lang="en-US" baseline="30000" dirty="0"/>
              <a:t>5</a:t>
            </a:r>
            <a:endParaRPr lang="ar-JO" baseline="30000" dirty="0"/>
          </a:p>
          <a:p>
            <a:pPr marL="0" indent="0" algn="r" rtl="1">
              <a:buNone/>
            </a:pPr>
            <a:r>
              <a:rPr lang="ar-JO" dirty="0"/>
              <a:t> </a:t>
            </a:r>
            <a:r>
              <a:rPr lang="ar-JO" dirty="0" smtClean="0"/>
              <a:t>             = </a:t>
            </a:r>
            <a:r>
              <a:rPr lang="en-US" dirty="0" smtClean="0"/>
              <a:t>20000</a:t>
            </a:r>
            <a:r>
              <a:rPr lang="ar-JO" dirty="0" smtClean="0"/>
              <a:t> ( </a:t>
            </a:r>
            <a:r>
              <a:rPr lang="en-US" dirty="0" smtClean="0"/>
              <a:t>1.12</a:t>
            </a:r>
            <a:r>
              <a:rPr lang="ar-JO" dirty="0" smtClean="0"/>
              <a:t>)</a:t>
            </a:r>
            <a:r>
              <a:rPr lang="en-US" baseline="30000" dirty="0"/>
              <a:t>5</a:t>
            </a:r>
            <a:endParaRPr lang="ar-JO" baseline="30000" dirty="0"/>
          </a:p>
          <a:p>
            <a:pPr marL="0" indent="0" algn="r" rtl="1">
              <a:buNone/>
            </a:pPr>
            <a:r>
              <a:rPr lang="ar-JO" dirty="0"/>
              <a:t> </a:t>
            </a:r>
            <a:r>
              <a:rPr lang="ar-JO" dirty="0" smtClean="0"/>
              <a:t>             = </a:t>
            </a:r>
            <a:r>
              <a:rPr lang="en-US" dirty="0" smtClean="0"/>
              <a:t>20000</a:t>
            </a:r>
            <a:r>
              <a:rPr lang="ar-JO" dirty="0" smtClean="0"/>
              <a:t> *</a:t>
            </a:r>
            <a:r>
              <a:rPr lang="en-US" dirty="0" smtClean="0"/>
              <a:t>1.762341683</a:t>
            </a:r>
            <a:endParaRPr lang="ar-JO" dirty="0" smtClean="0"/>
          </a:p>
          <a:p>
            <a:pPr marL="0" indent="0" algn="r" rtl="1">
              <a:buNone/>
            </a:pPr>
            <a:r>
              <a:rPr lang="ar-JO" dirty="0"/>
              <a:t> </a:t>
            </a:r>
            <a:r>
              <a:rPr lang="ar-JO" dirty="0" smtClean="0"/>
              <a:t>             = </a:t>
            </a:r>
            <a:r>
              <a:rPr lang="en-US" dirty="0" smtClean="0"/>
              <a:t>35246.83</a:t>
            </a:r>
            <a:r>
              <a:rPr lang="ar-JO" dirty="0" smtClean="0"/>
              <a:t> دينار.</a:t>
            </a:r>
          </a:p>
          <a:p>
            <a:pPr marL="0" indent="0" algn="r" rtl="1">
              <a:buNone/>
            </a:pPr>
            <a:r>
              <a:rPr lang="ar-JO" dirty="0" smtClean="0"/>
              <a:t>معدل التراكم هو جملة دينار واحد يتم استثماره بمعدل فائدة على المدة ن فترة زمنية حيث أن :</a:t>
            </a:r>
          </a:p>
          <a:p>
            <a:pPr marL="0" indent="0" algn="r" rtl="1">
              <a:buNone/>
            </a:pPr>
            <a:r>
              <a:rPr lang="ar-JO" dirty="0" smtClean="0"/>
              <a:t>جملة المبلغ = </a:t>
            </a:r>
            <a:endParaRPr lang="en-US" dirty="0" smtClean="0"/>
          </a:p>
          <a:p>
            <a:pPr marL="0" indent="0" algn="r" rtl="1">
              <a:buNone/>
            </a:pPr>
            <a:r>
              <a:rPr lang="ar-JO" dirty="0" smtClean="0"/>
              <a:t>المبلغ * معدل (معامل) التراكم</a:t>
            </a:r>
            <a:endParaRPr lang="en-US" dirty="0"/>
          </a:p>
        </p:txBody>
      </p:sp>
    </p:spTree>
    <p:extLst>
      <p:ext uri="{BB962C8B-B14F-4D97-AF65-F5344CB8AC3E}">
        <p14:creationId xmlns:p14="http://schemas.microsoft.com/office/powerpoint/2010/main" val="77231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048672"/>
          </a:xfrm>
        </p:spPr>
        <p:txBody>
          <a:bodyPr>
            <a:normAutofit lnSpcReduction="10000"/>
          </a:bodyPr>
          <a:lstStyle/>
          <a:p>
            <a:pPr marL="0" indent="0" algn="r" rtl="1">
              <a:buNone/>
            </a:pPr>
            <a:r>
              <a:rPr lang="ar-JO" b="1" dirty="0" smtClean="0"/>
              <a:t>ويمكن إيجاد ذلك من خلال جدول القيم الإجمالية رقم(</a:t>
            </a:r>
            <a:r>
              <a:rPr lang="en-US" b="1" dirty="0" smtClean="0"/>
              <a:t>1</a:t>
            </a:r>
            <a:r>
              <a:rPr lang="ar-JO" b="1" dirty="0" smtClean="0"/>
              <a:t>) أو باستخدام الآلة الحاسبة.</a:t>
            </a:r>
          </a:p>
          <a:p>
            <a:pPr marL="0" indent="0" algn="r" rtl="1">
              <a:buNone/>
            </a:pPr>
            <a:r>
              <a:rPr lang="ar-JO" b="1" dirty="0" smtClean="0">
                <a:solidFill>
                  <a:srgbClr val="00B0F0"/>
                </a:solidFill>
              </a:rPr>
              <a:t>ويمكن إيجاد الفوائد بطريقتين:</a:t>
            </a:r>
          </a:p>
          <a:p>
            <a:pPr marL="514350" indent="-514350" algn="r" rtl="1">
              <a:buAutoNum type="arabic1Minus"/>
            </a:pPr>
            <a:r>
              <a:rPr lang="ar-JO" dirty="0" smtClean="0"/>
              <a:t>الفوائد = جملة المبلغ – أصل المبلغ.</a:t>
            </a:r>
          </a:p>
          <a:p>
            <a:pPr marL="0" indent="0" algn="r" rtl="1">
              <a:buNone/>
            </a:pPr>
            <a:r>
              <a:rPr lang="ar-JO" dirty="0" smtClean="0"/>
              <a:t>            = </a:t>
            </a:r>
            <a:r>
              <a:rPr lang="en-US" dirty="0" smtClean="0"/>
              <a:t>35246.8</a:t>
            </a:r>
            <a:r>
              <a:rPr lang="ar-SA" dirty="0"/>
              <a:t> </a:t>
            </a:r>
            <a:r>
              <a:rPr lang="ar-SA" dirty="0" smtClean="0"/>
              <a:t>– </a:t>
            </a:r>
            <a:r>
              <a:rPr lang="en-US" dirty="0" smtClean="0"/>
              <a:t>20000</a:t>
            </a:r>
          </a:p>
          <a:p>
            <a:pPr marL="0" indent="0" algn="r" rtl="1">
              <a:buNone/>
            </a:pPr>
            <a:r>
              <a:rPr lang="en-US" dirty="0"/>
              <a:t> </a:t>
            </a:r>
            <a:r>
              <a:rPr lang="en-US" dirty="0" smtClean="0"/>
              <a:t> </a:t>
            </a:r>
            <a:r>
              <a:rPr lang="ar-SA" dirty="0" smtClean="0"/>
              <a:t>          = </a:t>
            </a:r>
            <a:r>
              <a:rPr lang="en-US" dirty="0" smtClean="0"/>
              <a:t>15246.8</a:t>
            </a:r>
            <a:r>
              <a:rPr lang="ar-SA" dirty="0" smtClean="0"/>
              <a:t> دينار.</a:t>
            </a:r>
          </a:p>
          <a:p>
            <a:pPr marL="0" indent="0" algn="r" rtl="1">
              <a:buNone/>
            </a:pPr>
            <a:r>
              <a:rPr lang="ar-SA" dirty="0" smtClean="0"/>
              <a:t>ب- الفوائد = </a:t>
            </a:r>
            <a:r>
              <a:rPr lang="en-US" dirty="0" smtClean="0"/>
              <a:t>}</a:t>
            </a:r>
            <a:r>
              <a:rPr lang="ar-JO" dirty="0" smtClean="0"/>
              <a:t>معامل (معدل) التراكم -</a:t>
            </a:r>
            <a:r>
              <a:rPr lang="en-US" dirty="0" smtClean="0"/>
              <a:t> 1</a:t>
            </a:r>
            <a:r>
              <a:rPr lang="ar-SA" dirty="0" smtClean="0"/>
              <a:t> </a:t>
            </a:r>
            <a:r>
              <a:rPr lang="en-US" dirty="0" smtClean="0"/>
              <a:t>{</a:t>
            </a:r>
            <a:r>
              <a:rPr lang="ar-SA" dirty="0" smtClean="0"/>
              <a:t>* أصل المبلغ</a:t>
            </a:r>
          </a:p>
          <a:p>
            <a:pPr marL="0" indent="0" algn="r" rtl="1">
              <a:buNone/>
            </a:pPr>
            <a:r>
              <a:rPr lang="ar-SA" dirty="0"/>
              <a:t> </a:t>
            </a:r>
            <a:r>
              <a:rPr lang="ar-SA" dirty="0" smtClean="0"/>
              <a:t>            = ( (</a:t>
            </a:r>
            <a:r>
              <a:rPr lang="en-US" dirty="0" smtClean="0"/>
              <a:t>1</a:t>
            </a:r>
            <a:r>
              <a:rPr lang="ar-SA" dirty="0" smtClean="0"/>
              <a:t>+</a:t>
            </a:r>
            <a:r>
              <a:rPr lang="en-US" dirty="0" smtClean="0"/>
              <a:t> </a:t>
            </a:r>
            <a:r>
              <a:rPr lang="ar-SA" dirty="0" smtClean="0"/>
              <a:t> </a:t>
            </a:r>
            <a:r>
              <a:rPr lang="en-US" dirty="0" smtClean="0"/>
              <a:t>0.12</a:t>
            </a:r>
            <a:r>
              <a:rPr lang="ar-SA" dirty="0" smtClean="0"/>
              <a:t>)</a:t>
            </a:r>
            <a:r>
              <a:rPr lang="en-US" baseline="30000" dirty="0" smtClean="0"/>
              <a:t>5</a:t>
            </a:r>
            <a:r>
              <a:rPr lang="ar-SA" dirty="0" smtClean="0"/>
              <a:t> – </a:t>
            </a:r>
            <a:r>
              <a:rPr lang="en-US" dirty="0" smtClean="0"/>
              <a:t>1</a:t>
            </a:r>
            <a:r>
              <a:rPr lang="ar-SA" dirty="0" smtClean="0"/>
              <a:t>) * </a:t>
            </a:r>
            <a:r>
              <a:rPr lang="en-US" dirty="0" smtClean="0"/>
              <a:t>20000</a:t>
            </a:r>
          </a:p>
          <a:p>
            <a:pPr marL="0" indent="0" algn="r" rtl="1">
              <a:buNone/>
            </a:pPr>
            <a:r>
              <a:rPr lang="en-US" dirty="0"/>
              <a:t> </a:t>
            </a:r>
            <a:r>
              <a:rPr lang="en-US" dirty="0" smtClean="0"/>
              <a:t>   </a:t>
            </a:r>
            <a:r>
              <a:rPr lang="ar-SA" dirty="0" smtClean="0"/>
              <a:t>          = ( </a:t>
            </a:r>
            <a:r>
              <a:rPr lang="en-US" dirty="0" smtClean="0"/>
              <a:t>1.76254</a:t>
            </a:r>
            <a:r>
              <a:rPr lang="ar-JO" dirty="0"/>
              <a:t> </a:t>
            </a:r>
            <a:r>
              <a:rPr lang="ar-JO" dirty="0" smtClean="0"/>
              <a:t>– </a:t>
            </a:r>
            <a:r>
              <a:rPr lang="en-US" dirty="0" smtClean="0"/>
              <a:t>1</a:t>
            </a:r>
            <a:r>
              <a:rPr lang="ar-SA" dirty="0" smtClean="0"/>
              <a:t>) * </a:t>
            </a:r>
            <a:r>
              <a:rPr lang="en-US" dirty="0" smtClean="0"/>
              <a:t>20000</a:t>
            </a:r>
            <a:endParaRPr lang="ar-SA" dirty="0" smtClean="0"/>
          </a:p>
          <a:p>
            <a:pPr marL="0" indent="0" algn="r" rtl="1">
              <a:buNone/>
            </a:pPr>
            <a:r>
              <a:rPr lang="ar-SA" dirty="0"/>
              <a:t> </a:t>
            </a:r>
            <a:r>
              <a:rPr lang="ar-SA" dirty="0" smtClean="0"/>
              <a:t>             = </a:t>
            </a:r>
            <a:r>
              <a:rPr lang="en-US" dirty="0" smtClean="0"/>
              <a:t>0.76254</a:t>
            </a:r>
            <a:r>
              <a:rPr lang="ar-SA" dirty="0" smtClean="0"/>
              <a:t> * </a:t>
            </a:r>
            <a:r>
              <a:rPr lang="en-US" dirty="0" smtClean="0"/>
              <a:t>20000</a:t>
            </a:r>
          </a:p>
          <a:p>
            <a:pPr marL="0" indent="0" algn="r" rtl="1">
              <a:buNone/>
            </a:pPr>
            <a:r>
              <a:rPr lang="en-US" dirty="0"/>
              <a:t> </a:t>
            </a:r>
            <a:r>
              <a:rPr lang="en-US" dirty="0" smtClean="0"/>
              <a:t> </a:t>
            </a:r>
            <a:r>
              <a:rPr lang="ar-JO" dirty="0" smtClean="0"/>
              <a:t>         </a:t>
            </a:r>
            <a:r>
              <a:rPr lang="en-US" dirty="0" smtClean="0"/>
              <a:t>    </a:t>
            </a:r>
            <a:r>
              <a:rPr lang="ar-JO" dirty="0" smtClean="0"/>
              <a:t>=</a:t>
            </a:r>
            <a:r>
              <a:rPr lang="en-US" dirty="0" smtClean="0"/>
              <a:t> 15246.8</a:t>
            </a:r>
            <a:r>
              <a:rPr lang="ar-SA" dirty="0" smtClean="0"/>
              <a:t> دينار.</a:t>
            </a:r>
            <a:r>
              <a:rPr lang="en-US" dirty="0" smtClean="0"/>
              <a:t> </a:t>
            </a:r>
            <a:r>
              <a:rPr lang="ar-SA" dirty="0" smtClean="0"/>
              <a:t> </a:t>
            </a:r>
            <a:r>
              <a:rPr lang="en-US" dirty="0" smtClean="0"/>
              <a:t> </a:t>
            </a:r>
            <a:endParaRPr lang="ar-SA" dirty="0" smtClean="0"/>
          </a:p>
        </p:txBody>
      </p:sp>
    </p:spTree>
    <p:extLst>
      <p:ext uri="{BB962C8B-B14F-4D97-AF65-F5344CB8AC3E}">
        <p14:creationId xmlns:p14="http://schemas.microsoft.com/office/powerpoint/2010/main" val="1573622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192688"/>
          </a:xfrm>
        </p:spPr>
        <p:txBody>
          <a:bodyPr/>
          <a:lstStyle/>
          <a:p>
            <a:pPr marL="0" indent="0" algn="r" rtl="1">
              <a:buNone/>
            </a:pPr>
            <a:r>
              <a:rPr lang="ar-SA" b="1" dirty="0" smtClean="0">
                <a:solidFill>
                  <a:srgbClr val="00B0F0"/>
                </a:solidFill>
              </a:rPr>
              <a:t>مثال (</a:t>
            </a:r>
            <a:r>
              <a:rPr lang="en-US" b="1" dirty="0" smtClean="0">
                <a:solidFill>
                  <a:srgbClr val="00B0F0"/>
                </a:solidFill>
              </a:rPr>
              <a:t>2</a:t>
            </a:r>
            <a:r>
              <a:rPr lang="ar-SA" b="1" dirty="0" smtClean="0">
                <a:solidFill>
                  <a:srgbClr val="00B0F0"/>
                </a:solidFill>
              </a:rPr>
              <a:t>) ص </a:t>
            </a:r>
            <a:r>
              <a:rPr lang="en-US" b="1" dirty="0" smtClean="0">
                <a:solidFill>
                  <a:srgbClr val="00B0F0"/>
                </a:solidFill>
              </a:rPr>
              <a:t>39</a:t>
            </a:r>
            <a:r>
              <a:rPr lang="ar-SA" b="1" dirty="0" smtClean="0">
                <a:solidFill>
                  <a:srgbClr val="00B0F0"/>
                </a:solidFill>
              </a:rPr>
              <a:t>:</a:t>
            </a:r>
          </a:p>
          <a:p>
            <a:pPr marL="0" indent="0" algn="r" rtl="1">
              <a:buNone/>
            </a:pPr>
            <a:r>
              <a:rPr lang="ar-SA" dirty="0" smtClean="0"/>
              <a:t>اقترض أحد الأشخاص مبلغ </a:t>
            </a:r>
            <a:r>
              <a:rPr lang="en-US" dirty="0" smtClean="0"/>
              <a:t>1000</a:t>
            </a:r>
            <a:r>
              <a:rPr lang="ar-SA" dirty="0" smtClean="0"/>
              <a:t> دينار بمعدل فائدة مركب </a:t>
            </a:r>
            <a:r>
              <a:rPr lang="en-US" dirty="0" smtClean="0"/>
              <a:t>10</a:t>
            </a:r>
            <a:r>
              <a:rPr lang="ar-SA" dirty="0" smtClean="0"/>
              <a:t>% سنويا لمدة </a:t>
            </a:r>
            <a:r>
              <a:rPr lang="en-US" dirty="0" smtClean="0"/>
              <a:t>4</a:t>
            </a:r>
            <a:r>
              <a:rPr lang="ar-SA" dirty="0" smtClean="0"/>
              <a:t> سنوات</a:t>
            </a:r>
            <a:r>
              <a:rPr lang="ar-JO" dirty="0" smtClean="0"/>
              <a:t>،</a:t>
            </a:r>
          </a:p>
          <a:p>
            <a:pPr marL="0" indent="0" algn="r" rtl="1">
              <a:buNone/>
            </a:pPr>
            <a:r>
              <a:rPr lang="ar-SA" dirty="0" smtClean="0"/>
              <a:t> فما مصروف الفائدة عن كل سنة؟</a:t>
            </a:r>
          </a:p>
          <a:p>
            <a:pPr marL="0" indent="0" algn="r" rtl="1">
              <a:buNone/>
            </a:pPr>
            <a:r>
              <a:rPr lang="ar-SA" dirty="0" smtClean="0"/>
              <a:t>فائدة السنة الأولى = </a:t>
            </a:r>
            <a:r>
              <a:rPr lang="en-US" dirty="0" smtClean="0"/>
              <a:t>1000</a:t>
            </a:r>
            <a:r>
              <a:rPr lang="ar-SA" dirty="0" smtClean="0"/>
              <a:t>* </a:t>
            </a:r>
            <a:r>
              <a:rPr lang="en-US" dirty="0" smtClean="0"/>
              <a:t>0.1</a:t>
            </a:r>
            <a:r>
              <a:rPr lang="ar-SA" dirty="0" smtClean="0"/>
              <a:t> = </a:t>
            </a:r>
            <a:r>
              <a:rPr lang="en-US" dirty="0" smtClean="0"/>
              <a:t>100</a:t>
            </a:r>
            <a:r>
              <a:rPr lang="ar-SA" dirty="0" smtClean="0"/>
              <a:t> دينار.</a:t>
            </a:r>
          </a:p>
          <a:p>
            <a:pPr marL="0" indent="0" algn="r" rtl="1">
              <a:buNone/>
            </a:pPr>
            <a:r>
              <a:rPr lang="ar-SA" dirty="0" smtClean="0"/>
              <a:t>فائدة السنة الثانية = </a:t>
            </a:r>
            <a:r>
              <a:rPr lang="en-US" dirty="0" smtClean="0"/>
              <a:t>1100</a:t>
            </a:r>
            <a:r>
              <a:rPr lang="ar-SA" dirty="0" smtClean="0"/>
              <a:t>* </a:t>
            </a:r>
            <a:r>
              <a:rPr lang="en-US" dirty="0" smtClean="0"/>
              <a:t>0.1</a:t>
            </a:r>
            <a:r>
              <a:rPr lang="ar-SA" dirty="0" smtClean="0"/>
              <a:t> = </a:t>
            </a:r>
            <a:r>
              <a:rPr lang="en-US" dirty="0" smtClean="0"/>
              <a:t>110</a:t>
            </a:r>
            <a:r>
              <a:rPr lang="ar-SA" dirty="0" smtClean="0"/>
              <a:t> دينار.</a:t>
            </a:r>
          </a:p>
          <a:p>
            <a:pPr marL="0" indent="0" algn="r" rtl="1">
              <a:buNone/>
            </a:pPr>
            <a:r>
              <a:rPr lang="ar-SA" dirty="0" smtClean="0"/>
              <a:t>فائدة السنة الثالثة = </a:t>
            </a:r>
            <a:r>
              <a:rPr lang="en-US" dirty="0" smtClean="0"/>
              <a:t>1210</a:t>
            </a:r>
            <a:r>
              <a:rPr lang="ar-SA" dirty="0" smtClean="0"/>
              <a:t>* </a:t>
            </a:r>
            <a:r>
              <a:rPr lang="en-US" dirty="0" smtClean="0"/>
              <a:t>0.1</a:t>
            </a:r>
            <a:r>
              <a:rPr lang="ar-SA" dirty="0" smtClean="0"/>
              <a:t> = </a:t>
            </a:r>
            <a:r>
              <a:rPr lang="en-US" dirty="0" smtClean="0"/>
              <a:t>121</a:t>
            </a:r>
            <a:r>
              <a:rPr lang="ar-SA" dirty="0" smtClean="0"/>
              <a:t> دينار.</a:t>
            </a:r>
          </a:p>
          <a:p>
            <a:pPr marL="0" indent="0" algn="r" rtl="1">
              <a:buNone/>
            </a:pPr>
            <a:r>
              <a:rPr lang="ar-SA" dirty="0" smtClean="0"/>
              <a:t>فائدة السنة الرابعة = </a:t>
            </a:r>
            <a:r>
              <a:rPr lang="en-US" dirty="0" smtClean="0"/>
              <a:t>1331</a:t>
            </a:r>
            <a:r>
              <a:rPr lang="ar-SA" dirty="0" smtClean="0"/>
              <a:t>* </a:t>
            </a:r>
            <a:r>
              <a:rPr lang="en-US" dirty="0" smtClean="0"/>
              <a:t>0.1</a:t>
            </a:r>
            <a:r>
              <a:rPr lang="ar-SA" dirty="0" smtClean="0"/>
              <a:t> = </a:t>
            </a:r>
            <a:r>
              <a:rPr lang="en-US" dirty="0" smtClean="0"/>
              <a:t>133.5</a:t>
            </a:r>
            <a:r>
              <a:rPr lang="ar-SA" dirty="0" smtClean="0"/>
              <a:t> دينار.</a:t>
            </a:r>
          </a:p>
        </p:txBody>
      </p:sp>
    </p:spTree>
    <p:extLst>
      <p:ext uri="{BB962C8B-B14F-4D97-AF65-F5344CB8AC3E}">
        <p14:creationId xmlns:p14="http://schemas.microsoft.com/office/powerpoint/2010/main" val="11572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120680"/>
          </a:xfrm>
        </p:spPr>
        <p:txBody>
          <a:bodyPr>
            <a:normAutofit fontScale="85000" lnSpcReduction="10000"/>
          </a:bodyPr>
          <a:lstStyle/>
          <a:p>
            <a:pPr marL="0" indent="0" algn="r" rtl="1">
              <a:buNone/>
            </a:pPr>
            <a:r>
              <a:rPr lang="ar-SA" b="1" dirty="0" smtClean="0"/>
              <a:t>لو طلب ايجاد مصروف الفائدة عن سنة واحدة فقط ولتكن السنة الثالثة :</a:t>
            </a:r>
          </a:p>
          <a:p>
            <a:pPr marL="0" indent="0" algn="r" rtl="1">
              <a:buNone/>
            </a:pPr>
            <a:r>
              <a:rPr lang="ar-SA" dirty="0" smtClean="0"/>
              <a:t>جملة المبلغ في السنة الثانية = </a:t>
            </a:r>
            <a:r>
              <a:rPr lang="en-US" dirty="0" smtClean="0"/>
              <a:t>1000</a:t>
            </a:r>
            <a:r>
              <a:rPr lang="ar-SA" dirty="0" smtClean="0"/>
              <a:t> ( </a:t>
            </a:r>
            <a:r>
              <a:rPr lang="en-US" dirty="0" smtClean="0"/>
              <a:t>1</a:t>
            </a:r>
            <a:r>
              <a:rPr lang="ar-SA" dirty="0" smtClean="0"/>
              <a:t>+ </a:t>
            </a:r>
            <a:r>
              <a:rPr lang="en-US" dirty="0" smtClean="0"/>
              <a:t>0.1</a:t>
            </a:r>
            <a:r>
              <a:rPr lang="ar-SA" dirty="0" smtClean="0"/>
              <a:t>)</a:t>
            </a:r>
            <a:r>
              <a:rPr lang="en-US" baseline="30000" dirty="0" smtClean="0"/>
              <a:t>2</a:t>
            </a:r>
            <a:endParaRPr lang="ar-SA" baseline="30000" dirty="0" smtClean="0"/>
          </a:p>
          <a:p>
            <a:pPr marL="0" indent="0" algn="r" rtl="1">
              <a:buNone/>
            </a:pPr>
            <a:r>
              <a:rPr lang="ar-SA" dirty="0"/>
              <a:t> </a:t>
            </a:r>
            <a:r>
              <a:rPr lang="ar-SA" dirty="0" smtClean="0"/>
              <a:t>                               = </a:t>
            </a:r>
            <a:r>
              <a:rPr lang="en-US" dirty="0" smtClean="0"/>
              <a:t>1000</a:t>
            </a:r>
            <a:r>
              <a:rPr lang="ar-SA" dirty="0" smtClean="0"/>
              <a:t>(</a:t>
            </a:r>
            <a:r>
              <a:rPr lang="en-US" dirty="0" smtClean="0"/>
              <a:t>1.1</a:t>
            </a:r>
            <a:r>
              <a:rPr lang="ar-SA" dirty="0" smtClean="0"/>
              <a:t>)</a:t>
            </a:r>
            <a:r>
              <a:rPr lang="en-US" baseline="30000" dirty="0"/>
              <a:t>2</a:t>
            </a:r>
            <a:endParaRPr lang="ar-SA" baseline="30000" dirty="0"/>
          </a:p>
          <a:p>
            <a:pPr marL="0" indent="0" algn="r" rtl="1">
              <a:buNone/>
            </a:pPr>
            <a:r>
              <a:rPr lang="ar-SA" dirty="0"/>
              <a:t> </a:t>
            </a:r>
            <a:r>
              <a:rPr lang="ar-SA" dirty="0" smtClean="0"/>
              <a:t>                               = </a:t>
            </a:r>
            <a:r>
              <a:rPr lang="en-US" dirty="0" smtClean="0"/>
              <a:t>1000</a:t>
            </a:r>
            <a:r>
              <a:rPr lang="ar-SA" dirty="0" smtClean="0"/>
              <a:t> * </a:t>
            </a:r>
            <a:r>
              <a:rPr lang="en-US" dirty="0" smtClean="0"/>
              <a:t>1.21</a:t>
            </a:r>
            <a:endParaRPr lang="ar-SA" dirty="0" smtClean="0"/>
          </a:p>
          <a:p>
            <a:pPr marL="0" indent="0" algn="r" rtl="1">
              <a:buNone/>
            </a:pPr>
            <a:r>
              <a:rPr lang="ar-SA" dirty="0"/>
              <a:t> </a:t>
            </a:r>
            <a:r>
              <a:rPr lang="ar-SA" dirty="0" smtClean="0"/>
              <a:t>                               = </a:t>
            </a:r>
            <a:r>
              <a:rPr lang="en-US" dirty="0" smtClean="0"/>
              <a:t>1210</a:t>
            </a:r>
            <a:r>
              <a:rPr lang="ar-SA" dirty="0" smtClean="0"/>
              <a:t> دينار.</a:t>
            </a:r>
          </a:p>
          <a:p>
            <a:pPr marL="0" indent="0" algn="r" rtl="1">
              <a:buNone/>
            </a:pPr>
            <a:r>
              <a:rPr lang="ar-SA" dirty="0" smtClean="0"/>
              <a:t>جملة المبلغ في السنة الثالثة  = </a:t>
            </a:r>
            <a:r>
              <a:rPr lang="en-US" dirty="0" smtClean="0"/>
              <a:t>1000</a:t>
            </a:r>
            <a:r>
              <a:rPr lang="ar-SA" dirty="0" smtClean="0"/>
              <a:t> ( </a:t>
            </a:r>
            <a:r>
              <a:rPr lang="en-US" dirty="0" smtClean="0"/>
              <a:t>1</a:t>
            </a:r>
            <a:r>
              <a:rPr lang="ar-SA" dirty="0" smtClean="0"/>
              <a:t>+ </a:t>
            </a:r>
            <a:r>
              <a:rPr lang="en-US" dirty="0" smtClean="0"/>
              <a:t>0.1</a:t>
            </a:r>
            <a:r>
              <a:rPr lang="ar-SA" dirty="0" smtClean="0"/>
              <a:t>)</a:t>
            </a:r>
            <a:r>
              <a:rPr lang="en-US" baseline="30000" dirty="0"/>
              <a:t>3</a:t>
            </a:r>
            <a:endParaRPr lang="ar-SA" baseline="30000" dirty="0"/>
          </a:p>
          <a:p>
            <a:pPr marL="0" indent="0" algn="r" rtl="1">
              <a:buNone/>
            </a:pPr>
            <a:r>
              <a:rPr lang="ar-SA" dirty="0" smtClean="0"/>
              <a:t>                                = </a:t>
            </a:r>
            <a:r>
              <a:rPr lang="en-US" dirty="0" smtClean="0"/>
              <a:t>1000</a:t>
            </a:r>
            <a:r>
              <a:rPr lang="ar-SA" dirty="0" smtClean="0"/>
              <a:t> (</a:t>
            </a:r>
            <a:r>
              <a:rPr lang="en-US" dirty="0" smtClean="0"/>
              <a:t>1.1</a:t>
            </a:r>
            <a:r>
              <a:rPr lang="ar-SA" dirty="0" smtClean="0"/>
              <a:t>)</a:t>
            </a:r>
            <a:r>
              <a:rPr lang="en-US" baseline="30000" dirty="0"/>
              <a:t>3</a:t>
            </a:r>
            <a:endParaRPr lang="ar-SA" baseline="30000" dirty="0"/>
          </a:p>
          <a:p>
            <a:pPr marL="0" indent="0" algn="r" rtl="1">
              <a:buNone/>
            </a:pPr>
            <a:r>
              <a:rPr lang="ar-SA" dirty="0" smtClean="0"/>
              <a:t>                                = </a:t>
            </a:r>
            <a:r>
              <a:rPr lang="en-US" dirty="0" smtClean="0"/>
              <a:t>1000</a:t>
            </a:r>
            <a:r>
              <a:rPr lang="ar-SA" dirty="0" smtClean="0"/>
              <a:t> * </a:t>
            </a:r>
            <a:r>
              <a:rPr lang="en-US" dirty="0" smtClean="0"/>
              <a:t>1.331</a:t>
            </a:r>
            <a:endParaRPr lang="ar-SA" dirty="0" smtClean="0"/>
          </a:p>
          <a:p>
            <a:pPr marL="0" indent="0" algn="r" rtl="1">
              <a:buNone/>
            </a:pPr>
            <a:r>
              <a:rPr lang="ar-SA" dirty="0" smtClean="0"/>
              <a:t>                                = </a:t>
            </a:r>
            <a:r>
              <a:rPr lang="en-US" dirty="0" smtClean="0"/>
              <a:t>1331</a:t>
            </a:r>
            <a:r>
              <a:rPr lang="ar-SA" dirty="0" smtClean="0"/>
              <a:t> دينار.</a:t>
            </a:r>
          </a:p>
          <a:p>
            <a:pPr marL="0" indent="0" algn="r" rtl="1">
              <a:buNone/>
            </a:pPr>
            <a:r>
              <a:rPr lang="ar-SA" dirty="0" smtClean="0"/>
              <a:t>الفائدة عن السنة الثالثة =</a:t>
            </a:r>
          </a:p>
          <a:p>
            <a:pPr marL="0" indent="0" algn="r" rtl="1">
              <a:buNone/>
            </a:pPr>
            <a:r>
              <a:rPr lang="ar-SA" dirty="0"/>
              <a:t> </a:t>
            </a:r>
            <a:r>
              <a:rPr lang="ar-SA" dirty="0" smtClean="0"/>
              <a:t>         = جملة المبلغ في السنة الثالثة - جملة المبلغ في السنة الثانية</a:t>
            </a:r>
          </a:p>
          <a:p>
            <a:pPr marL="0" indent="0" algn="r" rtl="1">
              <a:buNone/>
            </a:pPr>
            <a:r>
              <a:rPr lang="ar-SA" dirty="0" smtClean="0"/>
              <a:t>          = </a:t>
            </a:r>
            <a:r>
              <a:rPr lang="en-US" dirty="0" smtClean="0"/>
              <a:t>1331</a:t>
            </a:r>
            <a:r>
              <a:rPr lang="ar-SA" dirty="0" smtClean="0"/>
              <a:t> – </a:t>
            </a:r>
            <a:r>
              <a:rPr lang="en-US" dirty="0" smtClean="0"/>
              <a:t>1210</a:t>
            </a:r>
            <a:r>
              <a:rPr lang="ar-SA" dirty="0" smtClean="0"/>
              <a:t> </a:t>
            </a:r>
          </a:p>
          <a:p>
            <a:pPr marL="0" indent="0" algn="r" rtl="1">
              <a:buNone/>
            </a:pPr>
            <a:r>
              <a:rPr lang="ar-SA" dirty="0"/>
              <a:t> </a:t>
            </a:r>
            <a:r>
              <a:rPr lang="ar-SA" dirty="0" smtClean="0"/>
              <a:t>      </a:t>
            </a:r>
            <a:r>
              <a:rPr lang="en-US" dirty="0" smtClean="0"/>
              <a:t>   </a:t>
            </a:r>
            <a:r>
              <a:rPr lang="ar-SA" dirty="0" smtClean="0"/>
              <a:t> = </a:t>
            </a:r>
            <a:r>
              <a:rPr lang="en-US" dirty="0" smtClean="0"/>
              <a:t>121</a:t>
            </a:r>
            <a:r>
              <a:rPr lang="ar-SA" dirty="0" smtClean="0"/>
              <a:t> دينار.</a:t>
            </a:r>
          </a:p>
          <a:p>
            <a:pPr marL="0" indent="0" algn="r" rtl="1">
              <a:buNone/>
            </a:pPr>
            <a:endParaRPr lang="ar-SA" dirty="0" smtClean="0"/>
          </a:p>
          <a:p>
            <a:pPr marL="0" indent="0" algn="r" rtl="1">
              <a:buNone/>
            </a:pPr>
            <a:endParaRPr lang="en-US" dirty="0"/>
          </a:p>
        </p:txBody>
      </p:sp>
    </p:spTree>
    <p:extLst>
      <p:ext uri="{BB962C8B-B14F-4D97-AF65-F5344CB8AC3E}">
        <p14:creationId xmlns:p14="http://schemas.microsoft.com/office/powerpoint/2010/main" val="399201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3"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3"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264696"/>
          </a:xfrm>
        </p:spPr>
        <p:txBody>
          <a:bodyPr/>
          <a:lstStyle/>
          <a:p>
            <a:pPr marL="0" indent="0" algn="r" rtl="1">
              <a:buNone/>
            </a:pPr>
            <a:r>
              <a:rPr lang="ar-JO" b="1" dirty="0" smtClean="0">
                <a:solidFill>
                  <a:srgbClr val="00B0F0"/>
                </a:solidFill>
              </a:rPr>
              <a:t>مثال (</a:t>
            </a:r>
            <a:r>
              <a:rPr lang="en-US" b="1" dirty="0" smtClean="0">
                <a:solidFill>
                  <a:srgbClr val="00B0F0"/>
                </a:solidFill>
              </a:rPr>
              <a:t>3</a:t>
            </a:r>
            <a:r>
              <a:rPr lang="ar-JO" b="1" dirty="0" smtClean="0">
                <a:solidFill>
                  <a:srgbClr val="00B0F0"/>
                </a:solidFill>
              </a:rPr>
              <a:t>) ص</a:t>
            </a:r>
            <a:r>
              <a:rPr lang="en-US" b="1" dirty="0" smtClean="0">
                <a:solidFill>
                  <a:srgbClr val="00B0F0"/>
                </a:solidFill>
              </a:rPr>
              <a:t>40</a:t>
            </a:r>
            <a:endParaRPr lang="ar-JO" b="1" dirty="0" smtClean="0">
              <a:solidFill>
                <a:srgbClr val="00B0F0"/>
              </a:solidFill>
            </a:endParaRPr>
          </a:p>
          <a:p>
            <a:pPr marL="0" indent="0" algn="r" rtl="1">
              <a:buNone/>
            </a:pPr>
            <a:r>
              <a:rPr lang="ar-JO" dirty="0" smtClean="0"/>
              <a:t>أودع أحد الأشخاص مبلغ </a:t>
            </a:r>
            <a:r>
              <a:rPr lang="en-US" dirty="0" smtClean="0"/>
              <a:t>50000</a:t>
            </a:r>
            <a:r>
              <a:rPr lang="ar-JO" dirty="0" smtClean="0"/>
              <a:t> دينار في أحد البنوك التجارية بمعدل فائدة مركب سنوي يساوي </a:t>
            </a:r>
            <a:r>
              <a:rPr lang="en-US" dirty="0" smtClean="0"/>
              <a:t>12</a:t>
            </a:r>
            <a:r>
              <a:rPr lang="ar-JO" dirty="0" smtClean="0"/>
              <a:t>% ولمدة </a:t>
            </a:r>
            <a:r>
              <a:rPr lang="en-US" dirty="0" smtClean="0"/>
              <a:t>10</a:t>
            </a:r>
            <a:r>
              <a:rPr lang="ar-JO" dirty="0" smtClean="0"/>
              <a:t> سنوات. </a:t>
            </a:r>
          </a:p>
          <a:p>
            <a:pPr marL="0" indent="0" algn="r" rtl="1">
              <a:buNone/>
            </a:pPr>
            <a:r>
              <a:rPr lang="ar-JO" b="1" dirty="0" smtClean="0"/>
              <a:t>والمطلوب: </a:t>
            </a:r>
            <a:r>
              <a:rPr lang="ar-JO" dirty="0" smtClean="0"/>
              <a:t>إيجاد جملة ما يستحق لهذا الشخص في نهاية المدة </a:t>
            </a:r>
            <a:r>
              <a:rPr lang="ar-JO" b="1" dirty="0" smtClean="0"/>
              <a:t>إذا كانت الفوائد تضاف:</a:t>
            </a:r>
          </a:p>
          <a:p>
            <a:pPr marL="0" indent="0" algn="r" rtl="1">
              <a:buNone/>
            </a:pPr>
            <a:r>
              <a:rPr lang="en-US" dirty="0" smtClean="0"/>
              <a:t>1</a:t>
            </a:r>
            <a:r>
              <a:rPr lang="ar-JO" dirty="0" smtClean="0"/>
              <a:t>- سنويا.</a:t>
            </a:r>
          </a:p>
          <a:p>
            <a:pPr marL="0" indent="0" algn="r" rtl="1">
              <a:buNone/>
            </a:pPr>
            <a:r>
              <a:rPr lang="en-US" dirty="0"/>
              <a:t>2</a:t>
            </a:r>
            <a:r>
              <a:rPr lang="ar-JO" dirty="0" smtClean="0"/>
              <a:t>- ربع سنوي.</a:t>
            </a:r>
          </a:p>
          <a:p>
            <a:pPr marL="0" indent="0" algn="r" rtl="1">
              <a:buNone/>
            </a:pPr>
            <a:r>
              <a:rPr lang="en-US" dirty="0" smtClean="0"/>
              <a:t>3</a:t>
            </a:r>
            <a:r>
              <a:rPr lang="ar-JO" dirty="0" smtClean="0"/>
              <a:t>- شهريا.</a:t>
            </a:r>
          </a:p>
          <a:p>
            <a:pPr marL="0" indent="0" algn="r" rtl="1">
              <a:buNone/>
            </a:pPr>
            <a:endParaRPr lang="ar-JO" dirty="0"/>
          </a:p>
          <a:p>
            <a:pPr marL="0" indent="0" algn="r" rtl="1">
              <a:buNone/>
            </a:pPr>
            <a:endParaRPr lang="ar-JO" dirty="0" smtClean="0"/>
          </a:p>
        </p:txBody>
      </p:sp>
    </p:spTree>
    <p:extLst>
      <p:ext uri="{BB962C8B-B14F-4D97-AF65-F5344CB8AC3E}">
        <p14:creationId xmlns:p14="http://schemas.microsoft.com/office/powerpoint/2010/main" val="265946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92688"/>
          </a:xfrm>
        </p:spPr>
        <p:txBody>
          <a:bodyPr>
            <a:normAutofit fontScale="85000" lnSpcReduction="20000"/>
          </a:bodyPr>
          <a:lstStyle/>
          <a:p>
            <a:pPr marL="0" indent="0" algn="r" rtl="1">
              <a:buNone/>
            </a:pPr>
            <a:r>
              <a:rPr lang="ar-SA" b="1" dirty="0" smtClean="0">
                <a:solidFill>
                  <a:srgbClr val="00B0F0"/>
                </a:solidFill>
              </a:rPr>
              <a:t>الحل:</a:t>
            </a:r>
          </a:p>
          <a:p>
            <a:pPr marL="0" indent="0" algn="r" rtl="1">
              <a:buNone/>
            </a:pPr>
            <a:r>
              <a:rPr lang="en-US" b="1" dirty="0" smtClean="0"/>
              <a:t>1</a:t>
            </a:r>
            <a:r>
              <a:rPr lang="ar-SA" b="1" dirty="0" smtClean="0"/>
              <a:t>- إذا كانت الفوائد تضاف سنويا:</a:t>
            </a:r>
          </a:p>
          <a:p>
            <a:pPr marL="0" indent="0" algn="r" rtl="1">
              <a:buNone/>
            </a:pPr>
            <a:r>
              <a:rPr lang="ar-SA" dirty="0" smtClean="0"/>
              <a:t>جملة المبلغ = أ ( </a:t>
            </a:r>
            <a:r>
              <a:rPr lang="en-US" dirty="0" smtClean="0"/>
              <a:t>1</a:t>
            </a:r>
            <a:r>
              <a:rPr lang="ar-SA" dirty="0" smtClean="0"/>
              <a:t> + ع)</a:t>
            </a:r>
            <a:r>
              <a:rPr lang="ar-SA" baseline="30000" dirty="0" smtClean="0"/>
              <a:t>ن</a:t>
            </a:r>
          </a:p>
          <a:p>
            <a:pPr marL="0" indent="0" algn="r" rtl="1">
              <a:buNone/>
            </a:pPr>
            <a:r>
              <a:rPr lang="ar-SA" dirty="0" smtClean="0"/>
              <a:t>             = </a:t>
            </a:r>
            <a:r>
              <a:rPr lang="en-US" dirty="0" smtClean="0"/>
              <a:t>50000</a:t>
            </a:r>
            <a:r>
              <a:rPr lang="ar-SA" dirty="0" smtClean="0"/>
              <a:t> ( 1+ </a:t>
            </a:r>
            <a:r>
              <a:rPr lang="en-US" dirty="0" smtClean="0"/>
              <a:t>0.12</a:t>
            </a:r>
            <a:r>
              <a:rPr lang="ar-SA" dirty="0" smtClean="0"/>
              <a:t>)</a:t>
            </a:r>
            <a:r>
              <a:rPr lang="en-US" baseline="30000" dirty="0" smtClean="0"/>
              <a:t>10</a:t>
            </a:r>
            <a:endParaRPr lang="ar-SA" baseline="30000" dirty="0"/>
          </a:p>
          <a:p>
            <a:pPr marL="0" indent="0" algn="r" rtl="1">
              <a:buNone/>
            </a:pPr>
            <a:r>
              <a:rPr lang="ar-SA" dirty="0"/>
              <a:t> </a:t>
            </a:r>
            <a:r>
              <a:rPr lang="ar-SA" dirty="0" smtClean="0"/>
              <a:t>            = </a:t>
            </a:r>
            <a:r>
              <a:rPr lang="en-US" dirty="0" smtClean="0"/>
              <a:t>50000</a:t>
            </a:r>
            <a:r>
              <a:rPr lang="ar-SA" dirty="0" smtClean="0"/>
              <a:t> * </a:t>
            </a:r>
            <a:r>
              <a:rPr lang="en-US" dirty="0" smtClean="0"/>
              <a:t>3.1058</a:t>
            </a:r>
            <a:endParaRPr lang="ar-SA" dirty="0" smtClean="0"/>
          </a:p>
          <a:p>
            <a:pPr marL="0" indent="0" algn="r" rtl="1">
              <a:buNone/>
            </a:pPr>
            <a:r>
              <a:rPr lang="ar-SA" dirty="0" smtClean="0"/>
              <a:t>             = </a:t>
            </a:r>
            <a:r>
              <a:rPr lang="en-US" dirty="0" smtClean="0"/>
              <a:t>155292</a:t>
            </a:r>
            <a:r>
              <a:rPr lang="ar-SA" dirty="0" smtClean="0"/>
              <a:t> دينار.</a:t>
            </a:r>
          </a:p>
          <a:p>
            <a:pPr marL="0" indent="0" algn="r" rtl="1">
              <a:buNone/>
            </a:pPr>
            <a:r>
              <a:rPr lang="ar-SA" dirty="0" smtClean="0"/>
              <a:t>مجموع الفوائد = </a:t>
            </a:r>
            <a:r>
              <a:rPr lang="en-US" dirty="0" smtClean="0"/>
              <a:t>155292</a:t>
            </a:r>
            <a:r>
              <a:rPr lang="ar-SA" dirty="0" smtClean="0"/>
              <a:t> – </a:t>
            </a:r>
            <a:r>
              <a:rPr lang="en-US" dirty="0" smtClean="0"/>
              <a:t>50000</a:t>
            </a:r>
            <a:r>
              <a:rPr lang="ar-SA" dirty="0" smtClean="0"/>
              <a:t>                 </a:t>
            </a:r>
            <a:endParaRPr lang="en-US" dirty="0" smtClean="0"/>
          </a:p>
          <a:p>
            <a:pPr marL="0" indent="0" algn="r" rtl="1">
              <a:buNone/>
            </a:pPr>
            <a:r>
              <a:rPr lang="en-US" dirty="0"/>
              <a:t> </a:t>
            </a:r>
            <a:r>
              <a:rPr lang="en-US" dirty="0" smtClean="0"/>
              <a:t>                   </a:t>
            </a:r>
            <a:r>
              <a:rPr lang="ar-SA" dirty="0" smtClean="0"/>
              <a:t>= </a:t>
            </a:r>
            <a:r>
              <a:rPr lang="en-US" dirty="0" smtClean="0"/>
              <a:t>105292</a:t>
            </a:r>
            <a:r>
              <a:rPr lang="ar-SA" dirty="0" smtClean="0"/>
              <a:t> دينار.</a:t>
            </a:r>
          </a:p>
          <a:p>
            <a:pPr algn="r" rtl="1">
              <a:buFontTx/>
              <a:buChar char="-"/>
            </a:pPr>
            <a:r>
              <a:rPr lang="ar-SA" b="1" dirty="0" smtClean="0">
                <a:solidFill>
                  <a:srgbClr val="00B0F0"/>
                </a:solidFill>
              </a:rPr>
              <a:t>لو كانت الفائدة البسيطة:</a:t>
            </a:r>
          </a:p>
          <a:p>
            <a:pPr marL="0" indent="0" algn="r" rtl="1">
              <a:buNone/>
            </a:pPr>
            <a:r>
              <a:rPr lang="ar-SA" dirty="0" smtClean="0"/>
              <a:t>جملة المبلغ = أ ( </a:t>
            </a:r>
            <a:r>
              <a:rPr lang="en-US" dirty="0" smtClean="0"/>
              <a:t>1</a:t>
            </a:r>
            <a:r>
              <a:rPr lang="ar-SA" dirty="0" smtClean="0"/>
              <a:t> + ع * ن )</a:t>
            </a:r>
          </a:p>
          <a:p>
            <a:pPr marL="0" indent="0" algn="r" rtl="1">
              <a:buNone/>
            </a:pPr>
            <a:r>
              <a:rPr lang="ar-SA" dirty="0"/>
              <a:t> </a:t>
            </a:r>
            <a:r>
              <a:rPr lang="ar-SA" dirty="0" smtClean="0"/>
              <a:t>             = </a:t>
            </a:r>
            <a:r>
              <a:rPr lang="en-US" dirty="0" smtClean="0"/>
              <a:t>50000</a:t>
            </a:r>
            <a:r>
              <a:rPr lang="ar-SA" dirty="0" smtClean="0"/>
              <a:t> ( </a:t>
            </a:r>
            <a:r>
              <a:rPr lang="en-US" dirty="0" smtClean="0"/>
              <a:t>1</a:t>
            </a:r>
            <a:r>
              <a:rPr lang="ar-SA" dirty="0" smtClean="0"/>
              <a:t> + </a:t>
            </a:r>
            <a:r>
              <a:rPr lang="en-US" dirty="0" smtClean="0"/>
              <a:t>0.12</a:t>
            </a:r>
            <a:r>
              <a:rPr lang="ar-SA" dirty="0" smtClean="0"/>
              <a:t> *</a:t>
            </a:r>
            <a:r>
              <a:rPr lang="en-US" dirty="0" smtClean="0"/>
              <a:t>10</a:t>
            </a:r>
            <a:r>
              <a:rPr lang="ar-SA" dirty="0" smtClean="0"/>
              <a:t> )</a:t>
            </a:r>
          </a:p>
          <a:p>
            <a:pPr marL="0" indent="0" algn="r" rtl="1">
              <a:buNone/>
            </a:pPr>
            <a:r>
              <a:rPr lang="ar-SA" dirty="0"/>
              <a:t> </a:t>
            </a:r>
            <a:r>
              <a:rPr lang="ar-SA" dirty="0" smtClean="0"/>
              <a:t>             = </a:t>
            </a:r>
            <a:r>
              <a:rPr lang="en-US" dirty="0" smtClean="0"/>
              <a:t>50000</a:t>
            </a:r>
            <a:r>
              <a:rPr lang="ar-SA" dirty="0" smtClean="0"/>
              <a:t> * </a:t>
            </a:r>
            <a:r>
              <a:rPr lang="en-US" dirty="0" smtClean="0"/>
              <a:t>2.2</a:t>
            </a:r>
            <a:endParaRPr lang="ar-SA" dirty="0" smtClean="0"/>
          </a:p>
          <a:p>
            <a:pPr marL="0" indent="0" algn="r" rtl="1">
              <a:buNone/>
            </a:pPr>
            <a:r>
              <a:rPr lang="ar-SA" dirty="0"/>
              <a:t> </a:t>
            </a:r>
            <a:r>
              <a:rPr lang="ar-SA" dirty="0" smtClean="0"/>
              <a:t>             = </a:t>
            </a:r>
            <a:r>
              <a:rPr lang="en-US" dirty="0" smtClean="0"/>
              <a:t>110000</a:t>
            </a:r>
            <a:r>
              <a:rPr lang="ar-SA" dirty="0" smtClean="0"/>
              <a:t> دينار. </a:t>
            </a:r>
            <a:endParaRPr lang="en-US" dirty="0" smtClean="0"/>
          </a:p>
          <a:p>
            <a:pPr marL="0" indent="0" algn="r" rtl="1">
              <a:buNone/>
            </a:pPr>
            <a:r>
              <a:rPr lang="ar-SA" dirty="0"/>
              <a:t>مجموع الفوائد = </a:t>
            </a:r>
            <a:r>
              <a:rPr lang="en-US" dirty="0" smtClean="0"/>
              <a:t>110000</a:t>
            </a:r>
            <a:r>
              <a:rPr lang="ar-SA" dirty="0" smtClean="0"/>
              <a:t> </a:t>
            </a:r>
            <a:r>
              <a:rPr lang="ar-SA" dirty="0"/>
              <a:t>– </a:t>
            </a:r>
            <a:r>
              <a:rPr lang="en-US" dirty="0"/>
              <a:t>50000</a:t>
            </a:r>
            <a:r>
              <a:rPr lang="ar-SA" dirty="0"/>
              <a:t>                 </a:t>
            </a:r>
            <a:endParaRPr lang="en-US" dirty="0"/>
          </a:p>
          <a:p>
            <a:pPr marL="0" indent="0" algn="r" rtl="1">
              <a:buNone/>
            </a:pPr>
            <a:r>
              <a:rPr lang="en-US" dirty="0"/>
              <a:t>                    </a:t>
            </a:r>
            <a:r>
              <a:rPr lang="ar-SA" dirty="0"/>
              <a:t>= </a:t>
            </a:r>
            <a:r>
              <a:rPr lang="en-US" dirty="0" smtClean="0"/>
              <a:t>60000</a:t>
            </a:r>
            <a:r>
              <a:rPr lang="ar-SA" dirty="0" smtClean="0"/>
              <a:t> </a:t>
            </a:r>
            <a:r>
              <a:rPr lang="ar-SA" dirty="0"/>
              <a:t>دينار.</a:t>
            </a:r>
            <a:endParaRPr lang="en-US" dirty="0"/>
          </a:p>
        </p:txBody>
      </p:sp>
    </p:spTree>
    <p:extLst>
      <p:ext uri="{BB962C8B-B14F-4D97-AF65-F5344CB8AC3E}">
        <p14:creationId xmlns:p14="http://schemas.microsoft.com/office/powerpoint/2010/main" val="130014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3"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3"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3"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92688"/>
          </a:xfrm>
        </p:spPr>
        <p:txBody>
          <a:bodyPr>
            <a:normAutofit fontScale="77500" lnSpcReduction="20000"/>
          </a:bodyPr>
          <a:lstStyle/>
          <a:p>
            <a:pPr marL="0" indent="0" algn="r" rtl="1">
              <a:buNone/>
            </a:pPr>
            <a:r>
              <a:rPr lang="en-US" b="1" dirty="0" smtClean="0"/>
              <a:t>2</a:t>
            </a:r>
            <a:r>
              <a:rPr lang="ar-SA" b="1" dirty="0" smtClean="0"/>
              <a:t>- اذا كانت الفوائد تضاف ربع سنوي:</a:t>
            </a:r>
          </a:p>
          <a:p>
            <a:pPr marL="0" indent="0" algn="r" rtl="1">
              <a:buNone/>
            </a:pPr>
            <a:r>
              <a:rPr lang="ar-SA" dirty="0" smtClean="0"/>
              <a:t>الفائدة الربع سنوية = </a:t>
            </a:r>
            <a:r>
              <a:rPr lang="en-US" dirty="0" smtClean="0"/>
              <a:t>12</a:t>
            </a:r>
            <a:r>
              <a:rPr lang="ar-SA" dirty="0" smtClean="0"/>
              <a:t>% ÷ </a:t>
            </a:r>
            <a:r>
              <a:rPr lang="en-US" dirty="0" smtClean="0"/>
              <a:t>4</a:t>
            </a:r>
            <a:endParaRPr lang="ar-SA" dirty="0" smtClean="0"/>
          </a:p>
          <a:p>
            <a:pPr marL="0" indent="0" algn="r" rtl="1">
              <a:buNone/>
            </a:pPr>
            <a:r>
              <a:rPr lang="ar-SA" dirty="0"/>
              <a:t> </a:t>
            </a:r>
            <a:r>
              <a:rPr lang="ar-SA" dirty="0" smtClean="0"/>
              <a:t>                     = </a:t>
            </a:r>
            <a:r>
              <a:rPr lang="en-US" dirty="0" smtClean="0"/>
              <a:t>3</a:t>
            </a:r>
            <a:r>
              <a:rPr lang="ar-SA" dirty="0" smtClean="0"/>
              <a:t>%</a:t>
            </a:r>
          </a:p>
          <a:p>
            <a:pPr marL="0" indent="0" algn="r" rtl="1">
              <a:buNone/>
            </a:pPr>
            <a:r>
              <a:rPr lang="ar-SA" dirty="0" smtClean="0"/>
              <a:t>عدد الفترات الزمنية التي تضاف على أساسها الفائدة هي </a:t>
            </a:r>
          </a:p>
          <a:p>
            <a:pPr marL="0" indent="0" algn="r" rtl="1">
              <a:buNone/>
            </a:pPr>
            <a:r>
              <a:rPr lang="ar-SA" dirty="0"/>
              <a:t> </a:t>
            </a:r>
            <a:r>
              <a:rPr lang="ar-SA" dirty="0" smtClean="0"/>
              <a:t>                    = </a:t>
            </a:r>
            <a:r>
              <a:rPr lang="en-US" dirty="0" smtClean="0"/>
              <a:t>10</a:t>
            </a:r>
            <a:r>
              <a:rPr lang="ar-SA" dirty="0" smtClean="0"/>
              <a:t> *</a:t>
            </a:r>
            <a:r>
              <a:rPr lang="en-US" dirty="0" smtClean="0"/>
              <a:t>4</a:t>
            </a:r>
            <a:endParaRPr lang="ar-SA" dirty="0" smtClean="0"/>
          </a:p>
          <a:p>
            <a:pPr marL="0" indent="0" algn="r" rtl="1">
              <a:buNone/>
            </a:pPr>
            <a:r>
              <a:rPr lang="ar-SA" dirty="0"/>
              <a:t> </a:t>
            </a:r>
            <a:r>
              <a:rPr lang="ar-SA" dirty="0" smtClean="0"/>
              <a:t>                    = </a:t>
            </a:r>
            <a:r>
              <a:rPr lang="en-US" dirty="0" smtClean="0"/>
              <a:t>40</a:t>
            </a:r>
            <a:r>
              <a:rPr lang="ar-SA" dirty="0" smtClean="0"/>
              <a:t> فترة.</a:t>
            </a:r>
          </a:p>
          <a:p>
            <a:pPr marL="0" indent="0" algn="r" rtl="1">
              <a:buNone/>
            </a:pPr>
            <a:r>
              <a:rPr lang="ar-SA" dirty="0" smtClean="0"/>
              <a:t>أو جملة المبلغ = أ ( </a:t>
            </a:r>
            <a:r>
              <a:rPr lang="en-US" dirty="0" smtClean="0"/>
              <a:t>1</a:t>
            </a:r>
            <a:r>
              <a:rPr lang="ar-SA" dirty="0" smtClean="0"/>
              <a:t> + ع/م )</a:t>
            </a:r>
            <a:r>
              <a:rPr lang="ar-SA" baseline="30000" dirty="0" smtClean="0"/>
              <a:t>ن*م</a:t>
            </a:r>
            <a:r>
              <a:rPr lang="ar-SA" dirty="0" smtClean="0"/>
              <a:t>   ، </a:t>
            </a:r>
            <a:r>
              <a:rPr lang="en-US" dirty="0" smtClean="0"/>
              <a:t>          </a:t>
            </a:r>
            <a:r>
              <a:rPr lang="ar-SA" dirty="0" smtClean="0"/>
              <a:t>م: عدد المرات.</a:t>
            </a:r>
          </a:p>
          <a:p>
            <a:pPr marL="0" indent="0" algn="r" rtl="1">
              <a:buNone/>
            </a:pPr>
            <a:r>
              <a:rPr lang="ar-SA" dirty="0"/>
              <a:t> </a:t>
            </a:r>
            <a:r>
              <a:rPr lang="ar-SA" dirty="0" smtClean="0"/>
              <a:t>                = </a:t>
            </a:r>
            <a:r>
              <a:rPr lang="en-US" dirty="0" smtClean="0"/>
              <a:t>50000</a:t>
            </a:r>
            <a:r>
              <a:rPr lang="ar-SA" dirty="0" smtClean="0"/>
              <a:t> ( </a:t>
            </a:r>
            <a:r>
              <a:rPr lang="en-US" dirty="0" smtClean="0"/>
              <a:t>1</a:t>
            </a:r>
            <a:r>
              <a:rPr lang="ar-SA" dirty="0" smtClean="0"/>
              <a:t> + </a:t>
            </a:r>
            <a:r>
              <a:rPr lang="en-US" dirty="0" smtClean="0"/>
              <a:t>0.03</a:t>
            </a:r>
            <a:r>
              <a:rPr lang="ar-SA" dirty="0" smtClean="0"/>
              <a:t>)</a:t>
            </a:r>
            <a:r>
              <a:rPr lang="en-US" baseline="30000" dirty="0"/>
              <a:t>40</a:t>
            </a:r>
            <a:endParaRPr lang="ar-SA" baseline="30000" dirty="0"/>
          </a:p>
          <a:p>
            <a:pPr marL="0" indent="0" algn="r" rtl="1">
              <a:buNone/>
            </a:pPr>
            <a:r>
              <a:rPr lang="ar-SA" dirty="0"/>
              <a:t> </a:t>
            </a:r>
            <a:r>
              <a:rPr lang="ar-SA" dirty="0" smtClean="0"/>
              <a:t>                = </a:t>
            </a:r>
            <a:r>
              <a:rPr lang="en-US" dirty="0" smtClean="0"/>
              <a:t>50000</a:t>
            </a:r>
            <a:r>
              <a:rPr lang="ar-SA" dirty="0" smtClean="0"/>
              <a:t> * </a:t>
            </a:r>
            <a:r>
              <a:rPr lang="en-US" dirty="0" smtClean="0"/>
              <a:t>3.26203</a:t>
            </a:r>
            <a:endParaRPr lang="ar-SA" dirty="0" smtClean="0"/>
          </a:p>
          <a:p>
            <a:pPr marL="0" indent="0" algn="r" rtl="1">
              <a:buNone/>
            </a:pPr>
            <a:r>
              <a:rPr lang="ar-SA" dirty="0"/>
              <a:t> </a:t>
            </a:r>
            <a:r>
              <a:rPr lang="ar-SA" dirty="0" smtClean="0"/>
              <a:t>                = </a:t>
            </a:r>
            <a:r>
              <a:rPr lang="en-US" dirty="0" smtClean="0"/>
              <a:t>163101.89</a:t>
            </a:r>
            <a:r>
              <a:rPr lang="ar-SA" dirty="0" smtClean="0"/>
              <a:t> دينار.</a:t>
            </a:r>
          </a:p>
          <a:p>
            <a:pPr marL="0" indent="0" algn="r" rtl="1">
              <a:buNone/>
            </a:pPr>
            <a:r>
              <a:rPr lang="ar-SA" dirty="0" smtClean="0"/>
              <a:t>الفوائد = </a:t>
            </a:r>
            <a:r>
              <a:rPr lang="en-US" dirty="0" smtClean="0"/>
              <a:t>163101.89</a:t>
            </a:r>
            <a:r>
              <a:rPr lang="ar-SA" dirty="0" smtClean="0"/>
              <a:t> – </a:t>
            </a:r>
            <a:r>
              <a:rPr lang="en-US" dirty="0" smtClean="0"/>
              <a:t>50000</a:t>
            </a:r>
            <a:endParaRPr lang="ar-SA" dirty="0" smtClean="0"/>
          </a:p>
          <a:p>
            <a:pPr marL="0" indent="0" algn="r" rtl="1">
              <a:buNone/>
            </a:pPr>
            <a:r>
              <a:rPr lang="ar-SA" dirty="0" smtClean="0"/>
              <a:t>        = </a:t>
            </a:r>
            <a:r>
              <a:rPr lang="en-US" dirty="0" smtClean="0"/>
              <a:t>113101.3</a:t>
            </a:r>
            <a:r>
              <a:rPr lang="ar-SA" dirty="0" smtClean="0"/>
              <a:t> دينار.</a:t>
            </a:r>
          </a:p>
          <a:p>
            <a:pPr marL="0" indent="0" algn="r" rtl="1">
              <a:buNone/>
            </a:pPr>
            <a:r>
              <a:rPr lang="ar-SA" dirty="0" smtClean="0"/>
              <a:t>أو الفوائد = </a:t>
            </a:r>
            <a:r>
              <a:rPr lang="en-US" dirty="0" smtClean="0"/>
              <a:t>50000</a:t>
            </a:r>
            <a:r>
              <a:rPr lang="ar-SA" dirty="0" smtClean="0"/>
              <a:t> * (( </a:t>
            </a:r>
            <a:r>
              <a:rPr lang="en-US" dirty="0" smtClean="0"/>
              <a:t>1</a:t>
            </a:r>
            <a:r>
              <a:rPr lang="ar-SA" dirty="0" smtClean="0"/>
              <a:t> + </a:t>
            </a:r>
            <a:r>
              <a:rPr lang="en-US" dirty="0" smtClean="0"/>
              <a:t>0.03</a:t>
            </a:r>
            <a:r>
              <a:rPr lang="ar-SA" dirty="0" smtClean="0"/>
              <a:t>)</a:t>
            </a:r>
            <a:r>
              <a:rPr lang="en-US" baseline="30000" dirty="0"/>
              <a:t>40</a:t>
            </a:r>
            <a:r>
              <a:rPr lang="ar-SA" dirty="0" smtClean="0"/>
              <a:t> -</a:t>
            </a:r>
            <a:r>
              <a:rPr lang="en-US" dirty="0" smtClean="0"/>
              <a:t>1</a:t>
            </a:r>
            <a:r>
              <a:rPr lang="ar-SA" dirty="0" smtClean="0"/>
              <a:t>) </a:t>
            </a:r>
          </a:p>
          <a:p>
            <a:pPr marL="0" indent="0" algn="r" rtl="1">
              <a:buNone/>
            </a:pPr>
            <a:r>
              <a:rPr lang="ar-SA" dirty="0"/>
              <a:t> </a:t>
            </a:r>
            <a:r>
              <a:rPr lang="ar-SA" dirty="0" smtClean="0"/>
              <a:t>          = </a:t>
            </a:r>
            <a:r>
              <a:rPr lang="en-US" dirty="0" smtClean="0"/>
              <a:t>50000</a:t>
            </a:r>
            <a:r>
              <a:rPr lang="ar-SA" dirty="0" smtClean="0"/>
              <a:t> * (</a:t>
            </a:r>
            <a:r>
              <a:rPr lang="en-US" dirty="0" smtClean="0"/>
              <a:t>3.26203</a:t>
            </a:r>
            <a:r>
              <a:rPr lang="ar-SA" dirty="0" smtClean="0"/>
              <a:t> -</a:t>
            </a:r>
            <a:r>
              <a:rPr lang="en-US" dirty="0" smtClean="0"/>
              <a:t>1</a:t>
            </a:r>
            <a:r>
              <a:rPr lang="ar-SA" dirty="0" smtClean="0"/>
              <a:t>)</a:t>
            </a:r>
          </a:p>
          <a:p>
            <a:pPr marL="0" indent="0" algn="r" rtl="1">
              <a:buNone/>
            </a:pPr>
            <a:r>
              <a:rPr lang="ar-SA" dirty="0"/>
              <a:t> </a:t>
            </a:r>
            <a:r>
              <a:rPr lang="ar-SA" dirty="0" smtClean="0"/>
              <a:t>          = </a:t>
            </a:r>
            <a:r>
              <a:rPr lang="en-US" dirty="0" smtClean="0"/>
              <a:t>50000</a:t>
            </a:r>
            <a:r>
              <a:rPr lang="ar-SA" dirty="0" smtClean="0"/>
              <a:t> * </a:t>
            </a:r>
            <a:r>
              <a:rPr lang="en-US" dirty="0" smtClean="0"/>
              <a:t>2.26203</a:t>
            </a:r>
            <a:endParaRPr lang="ar-SA" dirty="0" smtClean="0"/>
          </a:p>
          <a:p>
            <a:pPr marL="0" indent="0" algn="r" rtl="1">
              <a:buNone/>
            </a:pPr>
            <a:r>
              <a:rPr lang="ar-SA" dirty="0"/>
              <a:t> </a:t>
            </a:r>
            <a:r>
              <a:rPr lang="ar-SA" dirty="0" smtClean="0"/>
              <a:t>          = </a:t>
            </a:r>
            <a:r>
              <a:rPr lang="en-US" dirty="0" smtClean="0"/>
              <a:t>113101.3</a:t>
            </a:r>
            <a:r>
              <a:rPr lang="ar-SA" dirty="0" smtClean="0"/>
              <a:t> دينار.</a:t>
            </a:r>
          </a:p>
        </p:txBody>
      </p:sp>
    </p:spTree>
    <p:extLst>
      <p:ext uri="{BB962C8B-B14F-4D97-AF65-F5344CB8AC3E}">
        <p14:creationId xmlns:p14="http://schemas.microsoft.com/office/powerpoint/2010/main" val="793743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9"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9"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9"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9"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9"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264696"/>
          </a:xfrm>
        </p:spPr>
        <p:txBody>
          <a:bodyPr>
            <a:normAutofit fontScale="92500" lnSpcReduction="10000"/>
          </a:bodyPr>
          <a:lstStyle/>
          <a:p>
            <a:pPr marL="0" indent="0" algn="r" rtl="1">
              <a:buNone/>
            </a:pPr>
            <a:r>
              <a:rPr lang="en-US" b="1" dirty="0" smtClean="0"/>
              <a:t>3</a:t>
            </a:r>
            <a:r>
              <a:rPr lang="ar-SA" b="1" dirty="0" smtClean="0"/>
              <a:t>- إذا كانت الفوائد تضاف شهريا:</a:t>
            </a:r>
          </a:p>
          <a:p>
            <a:pPr marL="0" indent="0" algn="r" rtl="1">
              <a:buNone/>
            </a:pPr>
            <a:r>
              <a:rPr lang="ar-SA" dirty="0" smtClean="0"/>
              <a:t>الجملة = أصل المبلغ * معدل التراكم</a:t>
            </a:r>
          </a:p>
          <a:p>
            <a:pPr marL="0" indent="0" algn="r" rtl="1">
              <a:buNone/>
            </a:pPr>
            <a:r>
              <a:rPr lang="ar-SA" dirty="0" smtClean="0"/>
              <a:t>الفائدة الشهرية = </a:t>
            </a:r>
            <a:r>
              <a:rPr lang="en-US" dirty="0" smtClean="0"/>
              <a:t>12</a:t>
            </a:r>
            <a:r>
              <a:rPr lang="ar-SA" dirty="0" smtClean="0"/>
              <a:t>% ÷ </a:t>
            </a:r>
            <a:r>
              <a:rPr lang="en-US" dirty="0" smtClean="0"/>
              <a:t>12</a:t>
            </a:r>
            <a:r>
              <a:rPr lang="ar-SA" dirty="0" smtClean="0"/>
              <a:t> </a:t>
            </a:r>
          </a:p>
          <a:p>
            <a:pPr marL="0" indent="0" algn="r" rtl="1">
              <a:buNone/>
            </a:pPr>
            <a:r>
              <a:rPr lang="ar-SA" dirty="0"/>
              <a:t> </a:t>
            </a:r>
            <a:r>
              <a:rPr lang="ar-SA" dirty="0" smtClean="0"/>
              <a:t>                = </a:t>
            </a:r>
            <a:r>
              <a:rPr lang="en-US" dirty="0" smtClean="0"/>
              <a:t>1</a:t>
            </a:r>
            <a:r>
              <a:rPr lang="ar-SA" dirty="0" smtClean="0"/>
              <a:t>%</a:t>
            </a:r>
          </a:p>
          <a:p>
            <a:pPr marL="0" indent="0" algn="r" rtl="1">
              <a:buNone/>
            </a:pPr>
            <a:r>
              <a:rPr lang="ar-SA" dirty="0" smtClean="0"/>
              <a:t>عدد الفترات الزمنية = </a:t>
            </a:r>
            <a:r>
              <a:rPr lang="en-US" dirty="0" smtClean="0"/>
              <a:t>12</a:t>
            </a:r>
            <a:r>
              <a:rPr lang="ar-SA" dirty="0" smtClean="0"/>
              <a:t> * </a:t>
            </a:r>
            <a:r>
              <a:rPr lang="en-US" dirty="0" smtClean="0"/>
              <a:t>10</a:t>
            </a:r>
            <a:endParaRPr lang="ar-SA" dirty="0" smtClean="0"/>
          </a:p>
          <a:p>
            <a:pPr marL="0" indent="0" algn="r" rtl="1">
              <a:buNone/>
            </a:pPr>
            <a:r>
              <a:rPr lang="ar-SA" dirty="0"/>
              <a:t> </a:t>
            </a:r>
            <a:r>
              <a:rPr lang="ar-SA" dirty="0" smtClean="0"/>
              <a:t>                       = </a:t>
            </a:r>
            <a:r>
              <a:rPr lang="en-US" dirty="0" smtClean="0"/>
              <a:t>120</a:t>
            </a:r>
            <a:r>
              <a:rPr lang="ar-SA" dirty="0" smtClean="0"/>
              <a:t> شهرا</a:t>
            </a:r>
          </a:p>
          <a:p>
            <a:pPr marL="0" indent="0" algn="r" rtl="1">
              <a:buNone/>
            </a:pPr>
            <a:r>
              <a:rPr lang="ar-SA" dirty="0" smtClean="0"/>
              <a:t>جملة المبلغ = </a:t>
            </a:r>
            <a:r>
              <a:rPr lang="en-US" dirty="0" smtClean="0"/>
              <a:t>50000</a:t>
            </a:r>
            <a:r>
              <a:rPr lang="ar-SA" dirty="0" smtClean="0"/>
              <a:t> ( </a:t>
            </a:r>
            <a:r>
              <a:rPr lang="en-US" dirty="0" smtClean="0"/>
              <a:t>1</a:t>
            </a:r>
            <a:r>
              <a:rPr lang="ar-SA" dirty="0" smtClean="0"/>
              <a:t> + </a:t>
            </a:r>
            <a:r>
              <a:rPr lang="en-US" dirty="0" smtClean="0"/>
              <a:t>0.01</a:t>
            </a:r>
            <a:r>
              <a:rPr lang="ar-SA" dirty="0" smtClean="0"/>
              <a:t>)</a:t>
            </a:r>
            <a:r>
              <a:rPr lang="en-US" baseline="30000" dirty="0" smtClean="0"/>
              <a:t>120</a:t>
            </a:r>
            <a:endParaRPr lang="ar-SA" baseline="30000" dirty="0" smtClean="0"/>
          </a:p>
          <a:p>
            <a:pPr marL="0" indent="0" algn="r" rtl="1">
              <a:buNone/>
            </a:pPr>
            <a:r>
              <a:rPr lang="ar-SA" dirty="0"/>
              <a:t> </a:t>
            </a:r>
            <a:r>
              <a:rPr lang="ar-SA" dirty="0" smtClean="0"/>
              <a:t>             = </a:t>
            </a:r>
            <a:r>
              <a:rPr lang="en-US" dirty="0" smtClean="0"/>
              <a:t>50000</a:t>
            </a:r>
            <a:r>
              <a:rPr lang="ar-SA" dirty="0" smtClean="0"/>
              <a:t> * </a:t>
            </a:r>
            <a:r>
              <a:rPr lang="en-US" smtClean="0"/>
              <a:t>3.300389</a:t>
            </a:r>
            <a:endParaRPr lang="ar-SA" dirty="0" smtClean="0"/>
          </a:p>
          <a:p>
            <a:pPr marL="0" indent="0" algn="r" rtl="1">
              <a:buNone/>
            </a:pPr>
            <a:r>
              <a:rPr lang="ar-SA" dirty="0"/>
              <a:t> </a:t>
            </a:r>
            <a:r>
              <a:rPr lang="ar-SA" dirty="0" smtClean="0"/>
              <a:t>             = </a:t>
            </a:r>
            <a:r>
              <a:rPr lang="en-US" dirty="0" smtClean="0"/>
              <a:t>165019.34</a:t>
            </a:r>
            <a:r>
              <a:rPr lang="ar-SA" dirty="0" smtClean="0"/>
              <a:t> دينار.</a:t>
            </a:r>
          </a:p>
          <a:p>
            <a:pPr marL="0" indent="0" algn="r" rtl="1">
              <a:buNone/>
            </a:pPr>
            <a:r>
              <a:rPr lang="ar-SA" dirty="0" smtClean="0"/>
              <a:t>الفوائد = </a:t>
            </a:r>
            <a:r>
              <a:rPr lang="en-US" dirty="0" smtClean="0"/>
              <a:t>165019.34</a:t>
            </a:r>
            <a:r>
              <a:rPr lang="ar-SA" dirty="0" smtClean="0"/>
              <a:t> – </a:t>
            </a:r>
            <a:r>
              <a:rPr lang="en-US" dirty="0" smtClean="0"/>
              <a:t>50000</a:t>
            </a:r>
            <a:r>
              <a:rPr lang="ar-SA" dirty="0" smtClean="0"/>
              <a:t> </a:t>
            </a:r>
          </a:p>
          <a:p>
            <a:pPr marL="0" indent="0" algn="r" rtl="1">
              <a:buNone/>
            </a:pPr>
            <a:r>
              <a:rPr lang="ar-SA" dirty="0"/>
              <a:t> </a:t>
            </a:r>
            <a:r>
              <a:rPr lang="ar-SA" dirty="0" smtClean="0"/>
              <a:t>       = </a:t>
            </a:r>
            <a:r>
              <a:rPr lang="en-US" dirty="0" smtClean="0"/>
              <a:t>115019.34</a:t>
            </a:r>
            <a:r>
              <a:rPr lang="ar-SA" dirty="0" smtClean="0"/>
              <a:t> دينار.</a:t>
            </a:r>
          </a:p>
          <a:p>
            <a:pPr marL="0" indent="0" algn="r" rtl="1">
              <a:buNone/>
            </a:pPr>
            <a:r>
              <a:rPr lang="ar-SA" dirty="0" smtClean="0"/>
              <a:t>تزداد الفوائد كلما زاد عدد الفترات التي تضاف على أساسها الفوائد.</a:t>
            </a:r>
            <a:endParaRPr lang="en-US" dirty="0"/>
          </a:p>
        </p:txBody>
      </p:sp>
    </p:spTree>
    <p:extLst>
      <p:ext uri="{BB962C8B-B14F-4D97-AF65-F5344CB8AC3E}">
        <p14:creationId xmlns:p14="http://schemas.microsoft.com/office/powerpoint/2010/main" val="186614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6"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pPr algn="r"/>
            <a:r>
              <a:rPr lang="ar-JO" b="1" dirty="0" smtClean="0">
                <a:solidFill>
                  <a:srgbClr val="0070C0"/>
                </a:solidFill>
              </a:rPr>
              <a:t>جداول القيمة الزمنية للنقود:</a:t>
            </a:r>
            <a:endParaRPr lang="en-US"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lstStyle/>
          <a:p>
            <a:pPr marL="0" indent="0" algn="ctr">
              <a:buNone/>
            </a:pPr>
            <a:r>
              <a:rPr lang="ar-JO" b="1" dirty="0" smtClean="0">
                <a:solidFill>
                  <a:srgbClr val="00B0F0"/>
                </a:solidFill>
              </a:rPr>
              <a:t>جدول رقم (</a:t>
            </a:r>
            <a:r>
              <a:rPr lang="en-US" b="1" dirty="0" smtClean="0">
                <a:solidFill>
                  <a:srgbClr val="00B0F0"/>
                </a:solidFill>
              </a:rPr>
              <a:t>1</a:t>
            </a:r>
            <a:r>
              <a:rPr lang="ar-JO" b="1" dirty="0" smtClean="0">
                <a:solidFill>
                  <a:srgbClr val="00B0F0"/>
                </a:solidFill>
              </a:rPr>
              <a:t>): </a:t>
            </a:r>
          </a:p>
          <a:p>
            <a:pPr marL="0" indent="0" algn="ctr">
              <a:buNone/>
            </a:pPr>
            <a:r>
              <a:rPr lang="ar-JO" b="1" dirty="0" smtClean="0"/>
              <a:t>معدل (معامل) التراكم للدفعات غير المنتظمة (</a:t>
            </a:r>
            <a:r>
              <a:rPr lang="en-US" b="1" dirty="0" smtClean="0"/>
              <a:t>1</a:t>
            </a:r>
            <a:r>
              <a:rPr lang="ar-JO" b="1" dirty="0" smtClean="0"/>
              <a:t> + ع)</a:t>
            </a:r>
            <a:r>
              <a:rPr lang="ar-JO" b="1" baseline="30000" dirty="0" smtClean="0"/>
              <a:t>ن  </a:t>
            </a:r>
          </a:p>
          <a:p>
            <a:pPr marL="0" indent="0">
              <a:buNone/>
            </a:pPr>
            <a:endParaRPr lang="ar-JO" dirty="0"/>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419208"/>
            <a:ext cx="8424935" cy="4034127"/>
          </a:xfrm>
          <a:prstGeom prst="rect">
            <a:avLst/>
          </a:prstGeom>
        </p:spPr>
      </p:pic>
    </p:spTree>
    <p:extLst>
      <p:ext uri="{BB962C8B-B14F-4D97-AF65-F5344CB8AC3E}">
        <p14:creationId xmlns:p14="http://schemas.microsoft.com/office/powerpoint/2010/main" val="248187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anim calcmode="lin" valueType="num">
                                      <p:cBhvr>
                                        <p:cTn id="26" dur="2000" fill="hold"/>
                                        <p:tgtEl>
                                          <p:spTgt spid="6"/>
                                        </p:tgtEl>
                                        <p:attrNameLst>
                                          <p:attrName>ppt_w</p:attrName>
                                        </p:attrNameLst>
                                      </p:cBhvr>
                                      <p:tavLst>
                                        <p:tav tm="0" fmla="#ppt_w*sin(2.5*pi*$)">
                                          <p:val>
                                            <p:fltVal val="0"/>
                                          </p:val>
                                        </p:tav>
                                        <p:tav tm="100000">
                                          <p:val>
                                            <p:fltVal val="1"/>
                                          </p:val>
                                        </p:tav>
                                      </p:tavLst>
                                    </p:anim>
                                    <p:anim calcmode="lin" valueType="num">
                                      <p:cBhvr>
                                        <p:cTn id="27"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pPr algn="r"/>
            <a:r>
              <a:rPr lang="ar-JO" b="1" dirty="0" smtClean="0">
                <a:solidFill>
                  <a:srgbClr val="0070C0"/>
                </a:solidFill>
              </a:rPr>
              <a:t>جداول القيمة الزمنية للنقود:</a:t>
            </a:r>
            <a:endParaRPr lang="en-US"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lstStyle/>
          <a:p>
            <a:pPr marL="0" indent="0" algn="ctr">
              <a:buNone/>
            </a:pPr>
            <a:r>
              <a:rPr lang="ar-JO" b="1" dirty="0" smtClean="0">
                <a:solidFill>
                  <a:srgbClr val="00B0F0"/>
                </a:solidFill>
              </a:rPr>
              <a:t>جدول رقم (</a:t>
            </a:r>
            <a:r>
              <a:rPr lang="en-US" b="1" dirty="0" smtClean="0">
                <a:solidFill>
                  <a:srgbClr val="00B0F0"/>
                </a:solidFill>
              </a:rPr>
              <a:t>2</a:t>
            </a:r>
            <a:r>
              <a:rPr lang="ar-JO" b="1" dirty="0" smtClean="0">
                <a:solidFill>
                  <a:srgbClr val="00B0F0"/>
                </a:solidFill>
              </a:rPr>
              <a:t>): </a:t>
            </a:r>
          </a:p>
          <a:p>
            <a:pPr marL="0" indent="0" algn="ctr">
              <a:buNone/>
            </a:pPr>
            <a:r>
              <a:rPr lang="ar-JO" b="1" dirty="0" smtClean="0"/>
              <a:t>معدل (معامل) التراكم للدفعات المنتظمة {(</a:t>
            </a:r>
            <a:r>
              <a:rPr lang="en-US" b="1" dirty="0" smtClean="0"/>
              <a:t>1</a:t>
            </a:r>
            <a:r>
              <a:rPr lang="ar-JO" b="1" dirty="0" smtClean="0"/>
              <a:t> + ع)</a:t>
            </a:r>
            <a:r>
              <a:rPr lang="ar-JO" b="1" baseline="30000" dirty="0" smtClean="0"/>
              <a:t>ن </a:t>
            </a:r>
            <a:r>
              <a:rPr lang="en-US" b="1" dirty="0" smtClean="0"/>
              <a:t>–</a:t>
            </a:r>
            <a:r>
              <a:rPr lang="ar-JO" b="1" baseline="30000" dirty="0" smtClean="0"/>
              <a:t> </a:t>
            </a:r>
            <a:r>
              <a:rPr lang="en-US" b="1" dirty="0" smtClean="0"/>
              <a:t>1</a:t>
            </a:r>
            <a:r>
              <a:rPr lang="ar-JO" b="1" dirty="0" smtClean="0"/>
              <a:t>}/ع</a:t>
            </a:r>
            <a:endParaRPr lang="ar-JO" b="1" dirty="0"/>
          </a:p>
          <a:p>
            <a:pPr marL="0" indent="0">
              <a:buNone/>
            </a:pPr>
            <a:endParaRPr lang="ar-JO" dirty="0"/>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2204864"/>
            <a:ext cx="8208912" cy="5144218"/>
          </a:xfrm>
          <a:prstGeom prst="rect">
            <a:avLst/>
          </a:prstGeom>
        </p:spPr>
      </p:pic>
    </p:spTree>
    <p:extLst>
      <p:ext uri="{BB962C8B-B14F-4D97-AF65-F5344CB8AC3E}">
        <p14:creationId xmlns:p14="http://schemas.microsoft.com/office/powerpoint/2010/main" val="357393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2000"/>
                                        <p:tgtEl>
                                          <p:spTgt spid="5"/>
                                        </p:tgtEl>
                                      </p:cBhvr>
                                    </p:animEffect>
                                    <p:anim calcmode="lin" valueType="num">
                                      <p:cBhvr>
                                        <p:cTn id="26" dur="2000" fill="hold"/>
                                        <p:tgtEl>
                                          <p:spTgt spid="5"/>
                                        </p:tgtEl>
                                        <p:attrNameLst>
                                          <p:attrName>ppt_w</p:attrName>
                                        </p:attrNameLst>
                                      </p:cBhvr>
                                      <p:tavLst>
                                        <p:tav tm="0" fmla="#ppt_w*sin(2.5*pi*$)">
                                          <p:val>
                                            <p:fltVal val="0"/>
                                          </p:val>
                                        </p:tav>
                                        <p:tav tm="100000">
                                          <p:val>
                                            <p:fltVal val="1"/>
                                          </p:val>
                                        </p:tav>
                                      </p:tavLst>
                                    </p:anim>
                                    <p:anim calcmode="lin" valueType="num">
                                      <p:cBhvr>
                                        <p:cTn id="27"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rtl="1"/>
            <a:r>
              <a:rPr lang="ar-JO" sz="3600" b="1" dirty="0">
                <a:solidFill>
                  <a:srgbClr val="002060"/>
                </a:solidFill>
              </a:rPr>
              <a:t>أهداف</a:t>
            </a:r>
            <a:r>
              <a:rPr lang="en-US" sz="3600" b="1" dirty="0">
                <a:solidFill>
                  <a:srgbClr val="002060"/>
                </a:solidFill>
              </a:rPr>
              <a:t> </a:t>
            </a:r>
            <a:r>
              <a:rPr lang="ar-JO" sz="3600" b="1" dirty="0" smtClean="0">
                <a:solidFill>
                  <a:srgbClr val="002060"/>
                </a:solidFill>
              </a:rPr>
              <a:t>المحاضرة </a:t>
            </a:r>
            <a:r>
              <a:rPr lang="ar-JO" sz="3600" b="1" dirty="0" smtClean="0">
                <a:solidFill>
                  <a:srgbClr val="002060"/>
                </a:solidFill>
              </a:rPr>
              <a:t>ال</a:t>
            </a:r>
            <a:r>
              <a:rPr lang="ar-SA" sz="3600" b="1" dirty="0" smtClean="0">
                <a:solidFill>
                  <a:srgbClr val="002060"/>
                </a:solidFill>
              </a:rPr>
              <a:t>ث</a:t>
            </a:r>
            <a:r>
              <a:rPr lang="ar-JO" sz="3600" b="1" dirty="0" smtClean="0">
                <a:solidFill>
                  <a:srgbClr val="002060"/>
                </a:solidFill>
              </a:rPr>
              <a:t>ا</a:t>
            </a:r>
            <a:r>
              <a:rPr lang="ar-SA" sz="3600" b="1" dirty="0" err="1" smtClean="0">
                <a:solidFill>
                  <a:srgbClr val="002060"/>
                </a:solidFill>
              </a:rPr>
              <a:t>ني</a:t>
            </a:r>
            <a:r>
              <a:rPr lang="ar-JO" sz="3600" b="1" dirty="0" smtClean="0">
                <a:solidFill>
                  <a:srgbClr val="002060"/>
                </a:solidFill>
              </a:rPr>
              <a:t>ة</a:t>
            </a:r>
            <a:r>
              <a:rPr lang="ar-JO" sz="3600" b="1" dirty="0" smtClean="0">
                <a:solidFill>
                  <a:srgbClr val="002060"/>
                </a:solidFill>
              </a:rPr>
              <a:t>:</a:t>
            </a:r>
            <a:endParaRPr lang="en-US" sz="3600" b="1" dirty="0">
              <a:solidFill>
                <a:srgbClr val="002060"/>
              </a:solidFill>
            </a:endParaRPr>
          </a:p>
        </p:txBody>
      </p:sp>
      <p:sp>
        <p:nvSpPr>
          <p:cNvPr id="3" name="عنصر نائب للمحتوى 2"/>
          <p:cNvSpPr>
            <a:spLocks noGrp="1"/>
          </p:cNvSpPr>
          <p:nvPr>
            <p:ph idx="1"/>
          </p:nvPr>
        </p:nvSpPr>
        <p:spPr>
          <a:xfrm>
            <a:off x="457200" y="908720"/>
            <a:ext cx="8229600" cy="5217443"/>
          </a:xfrm>
        </p:spPr>
        <p:txBody>
          <a:bodyPr>
            <a:normAutofit fontScale="85000" lnSpcReduction="10000"/>
          </a:bodyPr>
          <a:lstStyle/>
          <a:p>
            <a:pPr marL="0" indent="0" algn="r" rtl="1">
              <a:buNone/>
            </a:pPr>
            <a:r>
              <a:rPr lang="ar-JO" b="1" dirty="0" smtClean="0"/>
              <a:t>في نهاية هذه المحاضرة يتوقع أن يكون الطالب:</a:t>
            </a:r>
          </a:p>
          <a:p>
            <a:pPr marL="0" indent="0" algn="r" rtl="1">
              <a:buNone/>
            </a:pPr>
            <a:r>
              <a:rPr lang="en-US" dirty="0" smtClean="0"/>
              <a:t>1</a:t>
            </a:r>
            <a:r>
              <a:rPr lang="ar-SA" dirty="0" smtClean="0"/>
              <a:t>- قادر </a:t>
            </a:r>
            <a:r>
              <a:rPr lang="ar-JO" dirty="0" smtClean="0"/>
              <a:t>على ا</a:t>
            </a:r>
            <a:r>
              <a:rPr lang="ar-SA" dirty="0" smtClean="0"/>
              <a:t>لتفريق بين الفائدة البسيطة والفائدة المركبة.</a:t>
            </a:r>
          </a:p>
          <a:p>
            <a:pPr marL="0" indent="0" algn="r" rtl="1">
              <a:buNone/>
            </a:pPr>
            <a:r>
              <a:rPr lang="en-US" dirty="0" smtClean="0"/>
              <a:t>2</a:t>
            </a:r>
            <a:r>
              <a:rPr lang="ar-SA" dirty="0" smtClean="0"/>
              <a:t>- أن يميز بين معدل الفائدة الاسمي ومعدل الفائدة الحقيقي (الفعلي).</a:t>
            </a:r>
          </a:p>
          <a:p>
            <a:pPr marL="0" indent="0" algn="r" rtl="1">
              <a:buNone/>
            </a:pPr>
            <a:r>
              <a:rPr lang="en-US" dirty="0" smtClean="0"/>
              <a:t>3</a:t>
            </a:r>
            <a:r>
              <a:rPr lang="ar-SA" dirty="0" smtClean="0"/>
              <a:t>- فهم القانون الأساسي للفائدة المركبة.</a:t>
            </a:r>
          </a:p>
          <a:p>
            <a:pPr marL="0" indent="0" algn="r" rtl="1">
              <a:buNone/>
            </a:pPr>
            <a:r>
              <a:rPr lang="en-US" dirty="0" smtClean="0"/>
              <a:t>4</a:t>
            </a:r>
            <a:r>
              <a:rPr lang="ar-SA" dirty="0" smtClean="0"/>
              <a:t>- لديه لقدرة على إيجاد القيمة الإجمالية( القيمة المستقبلية) لمبلغ دينار واحد(دفعة غير منتظمة) سواء كانت الفوائد سنويا</a:t>
            </a:r>
            <a:r>
              <a:rPr lang="ar-JO" dirty="0" smtClean="0"/>
              <a:t>ً</a:t>
            </a:r>
            <a:r>
              <a:rPr lang="ar-SA" dirty="0" smtClean="0"/>
              <a:t> أو شهريا</a:t>
            </a:r>
            <a:r>
              <a:rPr lang="ar-JO" dirty="0" smtClean="0"/>
              <a:t>ً</a:t>
            </a:r>
            <a:r>
              <a:rPr lang="ar-SA" dirty="0" smtClean="0"/>
              <a:t> أو يوميا</a:t>
            </a:r>
            <a:r>
              <a:rPr lang="ar-JO" dirty="0" smtClean="0"/>
              <a:t>ً</a:t>
            </a:r>
            <a:r>
              <a:rPr lang="ar-SA" dirty="0" smtClean="0"/>
              <a:t>. </a:t>
            </a:r>
            <a:endParaRPr lang="ar-SA" dirty="0" smtClean="0"/>
          </a:p>
          <a:p>
            <a:pPr marL="0" lvl="0" indent="0" algn="r" rtl="1">
              <a:buNone/>
            </a:pPr>
            <a:r>
              <a:rPr lang="en-US" dirty="0" smtClean="0">
                <a:solidFill>
                  <a:prstClr val="black"/>
                </a:solidFill>
              </a:rPr>
              <a:t>5</a:t>
            </a:r>
            <a:r>
              <a:rPr lang="ar-JO" dirty="0" smtClean="0">
                <a:solidFill>
                  <a:prstClr val="black"/>
                </a:solidFill>
              </a:rPr>
              <a:t>- </a:t>
            </a:r>
            <a:r>
              <a:rPr lang="ar-JO" dirty="0">
                <a:solidFill>
                  <a:prstClr val="black"/>
                </a:solidFill>
              </a:rPr>
              <a:t>أن يصبح بمقدور الطالب استخدام جداول القيمة الزمنية للنقود.</a:t>
            </a:r>
          </a:p>
          <a:p>
            <a:pPr marL="0" lvl="0" indent="0" algn="r" rtl="1">
              <a:buNone/>
            </a:pPr>
            <a:r>
              <a:rPr lang="en-US" dirty="0" smtClean="0">
                <a:solidFill>
                  <a:prstClr val="black"/>
                </a:solidFill>
              </a:rPr>
              <a:t>6</a:t>
            </a:r>
            <a:r>
              <a:rPr lang="ar-JO" dirty="0" smtClean="0">
                <a:solidFill>
                  <a:prstClr val="black"/>
                </a:solidFill>
              </a:rPr>
              <a:t>- </a:t>
            </a:r>
            <a:r>
              <a:rPr lang="ar-JO" dirty="0">
                <a:solidFill>
                  <a:prstClr val="black"/>
                </a:solidFill>
              </a:rPr>
              <a:t>أن يستطيع الطالب حساب جملة المبلغ والفائدة إذا كانت الدفعات منتظمة وكانت الدفعة مؤكدة (حولية) عادية.</a:t>
            </a:r>
          </a:p>
          <a:p>
            <a:pPr marL="0" lvl="0" indent="0" algn="r" rtl="1">
              <a:buNone/>
            </a:pPr>
            <a:r>
              <a:rPr lang="en-US" dirty="0" smtClean="0">
                <a:solidFill>
                  <a:prstClr val="black"/>
                </a:solidFill>
              </a:rPr>
              <a:t>7</a:t>
            </a:r>
            <a:r>
              <a:rPr lang="ar-JO" dirty="0" smtClean="0">
                <a:solidFill>
                  <a:prstClr val="black"/>
                </a:solidFill>
              </a:rPr>
              <a:t>- </a:t>
            </a:r>
            <a:r>
              <a:rPr lang="ar-JO" dirty="0">
                <a:solidFill>
                  <a:prstClr val="black"/>
                </a:solidFill>
              </a:rPr>
              <a:t>أن يصبح لدى الطالب القدرة على حساب جملة المبلغ والفائدة إذا كانت الدفعات منتظمة وكانت الدفعة مؤكدة (حولية) فورية.</a:t>
            </a:r>
          </a:p>
          <a:p>
            <a:pPr marL="0" indent="0" algn="r" rtl="1">
              <a:buNone/>
            </a:pPr>
            <a:endParaRPr lang="en-US" dirty="0"/>
          </a:p>
        </p:txBody>
      </p:sp>
    </p:spTree>
    <p:extLst>
      <p:ext uri="{BB962C8B-B14F-4D97-AF65-F5344CB8AC3E}">
        <p14:creationId xmlns:p14="http://schemas.microsoft.com/office/powerpoint/2010/main" val="414239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rtl="1"/>
            <a:r>
              <a:rPr lang="ar-JO" sz="3600" b="1" dirty="0" smtClean="0">
                <a:solidFill>
                  <a:srgbClr val="0070C0"/>
                </a:solidFill>
              </a:rPr>
              <a:t>القيمة الإجمالية للدفعات المنتظمة الحولية:</a:t>
            </a:r>
            <a:endParaRPr lang="en-US" sz="3600" dirty="0">
              <a:solidFill>
                <a:srgbClr val="0070C0"/>
              </a:solidFill>
            </a:endParaRPr>
          </a:p>
        </p:txBody>
      </p:sp>
      <p:sp>
        <p:nvSpPr>
          <p:cNvPr id="3" name="عنصر نائب للمحتوى 2"/>
          <p:cNvSpPr>
            <a:spLocks noGrp="1"/>
          </p:cNvSpPr>
          <p:nvPr>
            <p:ph idx="1"/>
          </p:nvPr>
        </p:nvSpPr>
        <p:spPr>
          <a:xfrm>
            <a:off x="457200" y="980728"/>
            <a:ext cx="8229600" cy="5760640"/>
          </a:xfrm>
        </p:spPr>
        <p:txBody>
          <a:bodyPr>
            <a:normAutofit lnSpcReduction="10000"/>
          </a:bodyPr>
          <a:lstStyle/>
          <a:p>
            <a:pPr marL="0" indent="0" algn="r" rtl="1">
              <a:buNone/>
            </a:pPr>
            <a:r>
              <a:rPr lang="ar-JO" b="1" dirty="0" smtClean="0"/>
              <a:t>في حال كان الإيداع أو سداد القروض على شكل دفعات متساوية وعلى فترات زمنية منتظمة وبصفة دورية:</a:t>
            </a:r>
          </a:p>
          <a:p>
            <a:pPr marL="514350" indent="-514350" algn="r" rtl="1">
              <a:buAutoNum type="arabic1Minus"/>
            </a:pPr>
            <a:r>
              <a:rPr lang="ar-JO" dirty="0" smtClean="0"/>
              <a:t>إذا كان في أول كل فترة زمنية تسمى بالدفعات الفورية.</a:t>
            </a:r>
          </a:p>
          <a:p>
            <a:pPr marL="514350" indent="-514350" algn="r" rtl="1">
              <a:buAutoNum type="arabic1Minus"/>
            </a:pPr>
            <a:r>
              <a:rPr lang="ar-JO" dirty="0"/>
              <a:t> </a:t>
            </a:r>
            <a:r>
              <a:rPr lang="ar-JO" dirty="0" smtClean="0"/>
              <a:t>إذا كانت في نهاية كل فترة زمنية تسمى بالدفعات العادية.</a:t>
            </a:r>
          </a:p>
          <a:p>
            <a:pPr marL="0" indent="0" algn="r" rtl="1">
              <a:buNone/>
            </a:pPr>
            <a:r>
              <a:rPr lang="ar-JO" b="1" dirty="0" smtClean="0">
                <a:solidFill>
                  <a:srgbClr val="00B0F0"/>
                </a:solidFill>
              </a:rPr>
              <a:t>هناك ثلاث أنواع من الدفعات:</a:t>
            </a:r>
          </a:p>
          <a:p>
            <a:pPr marL="0" indent="0" algn="r" rtl="1">
              <a:buNone/>
            </a:pPr>
            <a:r>
              <a:rPr lang="en-US" b="1" dirty="0" smtClean="0"/>
              <a:t>1</a:t>
            </a:r>
            <a:r>
              <a:rPr lang="ar-JO" b="1" dirty="0" smtClean="0"/>
              <a:t>- الدفعات المؤكدة: </a:t>
            </a:r>
            <a:r>
              <a:rPr lang="ar-JO" dirty="0" smtClean="0"/>
              <a:t>حيث أن تاريخ بداية وانتهاء الإيداع والسداد للدفعات معروف ومؤكد.</a:t>
            </a:r>
          </a:p>
          <a:p>
            <a:pPr marL="0" indent="0" algn="r" rtl="1">
              <a:buNone/>
            </a:pPr>
            <a:r>
              <a:rPr lang="en-US" b="1" dirty="0" smtClean="0"/>
              <a:t>2</a:t>
            </a:r>
            <a:r>
              <a:rPr lang="ar-JO" b="1" dirty="0" smtClean="0"/>
              <a:t>- الدفعات غير المؤكدة: </a:t>
            </a:r>
            <a:r>
              <a:rPr lang="ar-JO" dirty="0" smtClean="0"/>
              <a:t>حيث أن تاريخ بداية وانتهاء الإيداع والسداد للدفعات مجهول تماما مثل دراسات التأمين.</a:t>
            </a:r>
          </a:p>
          <a:p>
            <a:pPr marL="0" indent="0" algn="r" rtl="1">
              <a:buNone/>
            </a:pPr>
            <a:r>
              <a:rPr lang="en-US" b="1" dirty="0" smtClean="0"/>
              <a:t>3</a:t>
            </a:r>
            <a:r>
              <a:rPr lang="ar-JO" b="1" dirty="0" smtClean="0"/>
              <a:t>- الدفعات</a:t>
            </a:r>
            <a:r>
              <a:rPr lang="en-US" b="1" dirty="0" smtClean="0"/>
              <a:t> </a:t>
            </a:r>
            <a:r>
              <a:rPr lang="ar-JO" b="1" dirty="0" smtClean="0"/>
              <a:t>الدائمة</a:t>
            </a:r>
            <a:r>
              <a:rPr lang="en-US" dirty="0" smtClean="0"/>
              <a:t>:</a:t>
            </a:r>
            <a:r>
              <a:rPr lang="ar-JO" dirty="0" smtClean="0"/>
              <a:t> وهي التي لها بداية محددة ولكن ليس لها نهاية محددة. </a:t>
            </a:r>
          </a:p>
        </p:txBody>
      </p:sp>
    </p:spTree>
    <p:extLst>
      <p:ext uri="{BB962C8B-B14F-4D97-AF65-F5344CB8AC3E}">
        <p14:creationId xmlns:p14="http://schemas.microsoft.com/office/powerpoint/2010/main" val="197606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rtl="1"/>
            <a:r>
              <a:rPr lang="ar-JO" sz="3600" b="1" dirty="0" smtClean="0">
                <a:solidFill>
                  <a:srgbClr val="0070C0"/>
                </a:solidFill>
              </a:rPr>
              <a:t>جملة الدفعات المؤكدة (الحولية) المنتظمة:</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lstStyle/>
          <a:p>
            <a:pPr marL="514350" indent="-514350" algn="r" rtl="1">
              <a:buAutoNum type="arabic1Minus"/>
            </a:pPr>
            <a:r>
              <a:rPr lang="ar-JO" b="1" dirty="0" smtClean="0">
                <a:solidFill>
                  <a:srgbClr val="00B0F0"/>
                </a:solidFill>
              </a:rPr>
              <a:t>جملة الدفعات العادية:</a:t>
            </a:r>
          </a:p>
          <a:p>
            <a:pPr marL="0" indent="0" algn="r" rtl="1">
              <a:buNone/>
            </a:pPr>
            <a:r>
              <a:rPr lang="ar-JO" dirty="0" smtClean="0"/>
              <a:t>يتم فيها تحصيل مبلغ الدفعة آخر كل فترة زمنية التي قد تكون سنوية أو شهرية أو يومية أو غير ذلك، ويمكن إيجاد معامل القيمة الحالية عن طريق الجداول (جدول رقم </a:t>
            </a:r>
            <a:r>
              <a:rPr lang="en-US" dirty="0" smtClean="0"/>
              <a:t>2</a:t>
            </a:r>
            <a:r>
              <a:rPr lang="ar-JO" dirty="0" smtClean="0"/>
              <a:t>)</a:t>
            </a:r>
          </a:p>
          <a:p>
            <a:pPr marL="0" indent="0" algn="r" rtl="1">
              <a:buNone/>
            </a:pPr>
            <a:r>
              <a:rPr lang="ar-JO" dirty="0" smtClean="0"/>
              <a:t>أو جملة الدفعات = قيمة الدفعة * معدل التراكم.</a:t>
            </a:r>
          </a:p>
          <a:p>
            <a:pPr marL="0" indent="0" algn="r" rtl="1">
              <a:buNone/>
            </a:pPr>
            <a:r>
              <a:rPr lang="ar-JO" dirty="0" smtClean="0"/>
              <a:t>جملة الدفعات العادية = قيمة الدفعة * </a:t>
            </a:r>
            <a:r>
              <a:rPr lang="ar-SA" dirty="0" smtClean="0"/>
              <a:t>( </a:t>
            </a:r>
            <a:r>
              <a:rPr lang="ar-JO" dirty="0" smtClean="0"/>
              <a:t>(</a:t>
            </a:r>
            <a:r>
              <a:rPr lang="en-US" dirty="0" smtClean="0"/>
              <a:t>1</a:t>
            </a:r>
            <a:r>
              <a:rPr lang="ar-JO" dirty="0" smtClean="0"/>
              <a:t>+ع)</a:t>
            </a:r>
            <a:r>
              <a:rPr lang="ar-JO" baseline="30000" dirty="0" smtClean="0"/>
              <a:t>ن</a:t>
            </a:r>
            <a:r>
              <a:rPr lang="ar-JO" dirty="0" smtClean="0"/>
              <a:t> - </a:t>
            </a:r>
            <a:r>
              <a:rPr lang="en-US" dirty="0" smtClean="0"/>
              <a:t>1</a:t>
            </a:r>
            <a:r>
              <a:rPr lang="ar-SA" dirty="0" smtClean="0"/>
              <a:t>)</a:t>
            </a:r>
            <a:r>
              <a:rPr lang="ar-JO" dirty="0" smtClean="0"/>
              <a:t>/ع </a:t>
            </a:r>
            <a:endParaRPr lang="en-US" dirty="0"/>
          </a:p>
        </p:txBody>
      </p:sp>
    </p:spTree>
    <p:extLst>
      <p:ext uri="{BB962C8B-B14F-4D97-AF65-F5344CB8AC3E}">
        <p14:creationId xmlns:p14="http://schemas.microsoft.com/office/powerpoint/2010/main" val="371475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264696"/>
          </a:xfrm>
        </p:spPr>
        <p:txBody>
          <a:bodyPr>
            <a:normAutofit fontScale="77500" lnSpcReduction="20000"/>
          </a:bodyPr>
          <a:lstStyle/>
          <a:p>
            <a:pPr marL="0" indent="0" algn="r" rtl="1">
              <a:buNone/>
            </a:pPr>
            <a:r>
              <a:rPr lang="ar-JO" b="1" dirty="0" smtClean="0">
                <a:solidFill>
                  <a:srgbClr val="00B0F0"/>
                </a:solidFill>
              </a:rPr>
              <a:t>مثال (</a:t>
            </a:r>
            <a:r>
              <a:rPr lang="en-US" b="1" dirty="0" smtClean="0">
                <a:solidFill>
                  <a:srgbClr val="00B0F0"/>
                </a:solidFill>
              </a:rPr>
              <a:t>1</a:t>
            </a:r>
            <a:r>
              <a:rPr lang="ar-JO" b="1" dirty="0" smtClean="0">
                <a:solidFill>
                  <a:srgbClr val="00B0F0"/>
                </a:solidFill>
              </a:rPr>
              <a:t>) ص</a:t>
            </a:r>
            <a:r>
              <a:rPr lang="en-US" b="1" dirty="0" smtClean="0">
                <a:solidFill>
                  <a:srgbClr val="00B0F0"/>
                </a:solidFill>
              </a:rPr>
              <a:t>42</a:t>
            </a:r>
            <a:endParaRPr lang="ar-JO" b="1" dirty="0" smtClean="0">
              <a:solidFill>
                <a:srgbClr val="00B0F0"/>
              </a:solidFill>
            </a:endParaRPr>
          </a:p>
          <a:p>
            <a:pPr marL="0" indent="0" algn="r" rtl="1">
              <a:buNone/>
            </a:pPr>
            <a:r>
              <a:rPr lang="ar-JO" dirty="0" smtClean="0"/>
              <a:t>اتفق أحد الأشخاص مع إحدى شركات التأمين على إيداع مبلغ </a:t>
            </a:r>
            <a:r>
              <a:rPr lang="en-US" dirty="0" smtClean="0"/>
              <a:t>500</a:t>
            </a:r>
            <a:r>
              <a:rPr lang="ar-JO" dirty="0" smtClean="0"/>
              <a:t> دينار في نهاية كل سنة ولمدة </a:t>
            </a:r>
            <a:r>
              <a:rPr lang="en-US" dirty="0" smtClean="0"/>
              <a:t>10</a:t>
            </a:r>
            <a:r>
              <a:rPr lang="ar-JO" dirty="0" smtClean="0"/>
              <a:t> سنوات، فإذا علمت أن معدل الفائدة المركبة السائد في السوق يساوي </a:t>
            </a:r>
            <a:r>
              <a:rPr lang="en-US" dirty="0" smtClean="0"/>
              <a:t>8</a:t>
            </a:r>
            <a:r>
              <a:rPr lang="ar-JO" dirty="0" smtClean="0"/>
              <a:t>% سنويا.</a:t>
            </a:r>
          </a:p>
          <a:p>
            <a:pPr marL="0" indent="0" algn="r" rtl="1">
              <a:buNone/>
            </a:pPr>
            <a:r>
              <a:rPr lang="ar-JO" b="1" dirty="0" smtClean="0"/>
              <a:t>المطلوب: </a:t>
            </a:r>
            <a:r>
              <a:rPr lang="ar-JO" dirty="0" smtClean="0"/>
              <a:t>حساب جملة ما يستحقه هذا الشخص في نهاية المدة وحساب مجموع الفوائد.</a:t>
            </a:r>
          </a:p>
          <a:p>
            <a:pPr marL="0" indent="0" algn="r" rtl="1">
              <a:buNone/>
            </a:pPr>
            <a:r>
              <a:rPr lang="ar-JO" b="1" dirty="0" smtClean="0">
                <a:solidFill>
                  <a:srgbClr val="00B0F0"/>
                </a:solidFill>
              </a:rPr>
              <a:t>الحل: </a:t>
            </a:r>
            <a:r>
              <a:rPr lang="ar-JO" dirty="0" smtClean="0"/>
              <a:t>جملة الدفعات = قيمة الدفعة * ( (</a:t>
            </a:r>
            <a:r>
              <a:rPr lang="en-US" dirty="0" smtClean="0"/>
              <a:t>1</a:t>
            </a:r>
            <a:r>
              <a:rPr lang="ar-JO" dirty="0" smtClean="0"/>
              <a:t>+ع)</a:t>
            </a:r>
            <a:r>
              <a:rPr lang="ar-JO" baseline="30000" dirty="0" smtClean="0"/>
              <a:t>ن</a:t>
            </a:r>
            <a:r>
              <a:rPr lang="ar-JO" dirty="0" smtClean="0"/>
              <a:t> – </a:t>
            </a:r>
            <a:r>
              <a:rPr lang="en-US" dirty="0" smtClean="0"/>
              <a:t>1</a:t>
            </a:r>
            <a:r>
              <a:rPr lang="ar-JO" dirty="0" smtClean="0"/>
              <a:t> )/ع</a:t>
            </a:r>
          </a:p>
          <a:p>
            <a:pPr marL="0" indent="0" algn="r" rtl="1">
              <a:buNone/>
            </a:pPr>
            <a:r>
              <a:rPr lang="ar-SA" dirty="0" smtClean="0"/>
              <a:t>                       </a:t>
            </a:r>
            <a:r>
              <a:rPr lang="ar-JO" dirty="0" smtClean="0"/>
              <a:t>= </a:t>
            </a:r>
            <a:r>
              <a:rPr lang="en-US" dirty="0" smtClean="0"/>
              <a:t>500</a:t>
            </a:r>
            <a:r>
              <a:rPr lang="ar-JO" dirty="0" smtClean="0"/>
              <a:t> * ( </a:t>
            </a:r>
            <a:r>
              <a:rPr lang="en-US" dirty="0" smtClean="0"/>
              <a:t>1</a:t>
            </a:r>
            <a:r>
              <a:rPr lang="ar-JO" dirty="0" smtClean="0"/>
              <a:t>+ </a:t>
            </a:r>
            <a:r>
              <a:rPr lang="en-US" dirty="0" smtClean="0"/>
              <a:t>0.08</a:t>
            </a:r>
            <a:r>
              <a:rPr lang="ar-JO" dirty="0" smtClean="0"/>
              <a:t>)</a:t>
            </a:r>
            <a:r>
              <a:rPr lang="en-US" baseline="30000" dirty="0" smtClean="0"/>
              <a:t>10</a:t>
            </a:r>
            <a:r>
              <a:rPr lang="ar-JO" dirty="0" smtClean="0"/>
              <a:t> – </a:t>
            </a:r>
            <a:r>
              <a:rPr lang="en-US" dirty="0" smtClean="0"/>
              <a:t>1</a:t>
            </a:r>
            <a:r>
              <a:rPr lang="ar-JO" dirty="0" smtClean="0"/>
              <a:t> / </a:t>
            </a:r>
            <a:r>
              <a:rPr lang="en-US" dirty="0" smtClean="0"/>
              <a:t>0.08</a:t>
            </a:r>
            <a:endParaRPr lang="ar-JO" dirty="0" smtClean="0"/>
          </a:p>
          <a:p>
            <a:pPr marL="0" indent="0" algn="r" rtl="1">
              <a:buNone/>
            </a:pPr>
            <a:r>
              <a:rPr lang="ar-SA" dirty="0" smtClean="0"/>
              <a:t>                       </a:t>
            </a:r>
            <a:r>
              <a:rPr lang="ar-JO" dirty="0" smtClean="0"/>
              <a:t>= </a:t>
            </a:r>
            <a:r>
              <a:rPr lang="en-US" dirty="0" smtClean="0"/>
              <a:t>500</a:t>
            </a:r>
            <a:r>
              <a:rPr lang="ar-JO" dirty="0" smtClean="0"/>
              <a:t> * ( </a:t>
            </a:r>
            <a:r>
              <a:rPr lang="en-US" dirty="0" smtClean="0"/>
              <a:t>1.08</a:t>
            </a:r>
            <a:r>
              <a:rPr lang="ar-JO" dirty="0" smtClean="0"/>
              <a:t>)</a:t>
            </a:r>
            <a:r>
              <a:rPr lang="en-US" baseline="30000" dirty="0" smtClean="0"/>
              <a:t>10</a:t>
            </a:r>
            <a:r>
              <a:rPr lang="ar-JO" dirty="0" smtClean="0"/>
              <a:t> – </a:t>
            </a:r>
            <a:r>
              <a:rPr lang="en-US" dirty="0" smtClean="0"/>
              <a:t>1</a:t>
            </a:r>
            <a:r>
              <a:rPr lang="ar-JO" dirty="0" smtClean="0"/>
              <a:t>/ </a:t>
            </a:r>
            <a:r>
              <a:rPr lang="en-US" dirty="0" smtClean="0"/>
              <a:t>0.08</a:t>
            </a:r>
          </a:p>
          <a:p>
            <a:pPr marL="0" indent="0" algn="r" rtl="1">
              <a:buNone/>
            </a:pPr>
            <a:r>
              <a:rPr lang="en-US" dirty="0" smtClean="0"/>
              <a:t>   </a:t>
            </a:r>
            <a:r>
              <a:rPr lang="ar-JO" dirty="0" smtClean="0"/>
              <a:t>                     = </a:t>
            </a:r>
            <a:r>
              <a:rPr lang="en-US" dirty="0" smtClean="0"/>
              <a:t>500</a:t>
            </a:r>
            <a:r>
              <a:rPr lang="ar-JO" dirty="0" smtClean="0"/>
              <a:t> * </a:t>
            </a:r>
            <a:r>
              <a:rPr lang="en-US" dirty="0" smtClean="0"/>
              <a:t>2.1589</a:t>
            </a:r>
            <a:r>
              <a:rPr lang="ar-JO" dirty="0" smtClean="0"/>
              <a:t> – </a:t>
            </a:r>
            <a:r>
              <a:rPr lang="en-US" dirty="0" smtClean="0"/>
              <a:t>1</a:t>
            </a:r>
            <a:r>
              <a:rPr lang="ar-JO" dirty="0" smtClean="0"/>
              <a:t> / </a:t>
            </a:r>
            <a:r>
              <a:rPr lang="en-US" dirty="0" smtClean="0"/>
              <a:t>0.08</a:t>
            </a:r>
            <a:endParaRPr lang="ar-JO" dirty="0" smtClean="0"/>
          </a:p>
          <a:p>
            <a:pPr marL="0" indent="0" algn="r" rtl="1">
              <a:buNone/>
            </a:pPr>
            <a:r>
              <a:rPr lang="ar-JO" dirty="0"/>
              <a:t> </a:t>
            </a:r>
            <a:r>
              <a:rPr lang="ar-JO" dirty="0" smtClean="0"/>
              <a:t>                      = </a:t>
            </a:r>
            <a:r>
              <a:rPr lang="en-US" dirty="0" smtClean="0"/>
              <a:t>500</a:t>
            </a:r>
            <a:r>
              <a:rPr lang="ar-JO" dirty="0" smtClean="0"/>
              <a:t> * </a:t>
            </a:r>
            <a:r>
              <a:rPr lang="en-US" dirty="0" smtClean="0"/>
              <a:t>1.1589</a:t>
            </a:r>
            <a:r>
              <a:rPr lang="ar-JO" dirty="0" smtClean="0"/>
              <a:t> / </a:t>
            </a:r>
            <a:r>
              <a:rPr lang="en-US" dirty="0" smtClean="0"/>
              <a:t>0.08</a:t>
            </a:r>
            <a:endParaRPr lang="ar-JO" dirty="0" smtClean="0"/>
          </a:p>
          <a:p>
            <a:pPr marL="0" indent="0" algn="r" rtl="1">
              <a:buNone/>
            </a:pPr>
            <a:r>
              <a:rPr lang="ar-JO" dirty="0"/>
              <a:t> </a:t>
            </a:r>
            <a:r>
              <a:rPr lang="ar-JO" dirty="0" smtClean="0"/>
              <a:t>                     </a:t>
            </a:r>
            <a:r>
              <a:rPr lang="ar-SA" dirty="0" smtClean="0"/>
              <a:t> </a:t>
            </a:r>
            <a:r>
              <a:rPr lang="ar-JO" dirty="0" smtClean="0"/>
              <a:t>= </a:t>
            </a:r>
            <a:r>
              <a:rPr lang="en-US" dirty="0" smtClean="0"/>
              <a:t>500</a:t>
            </a:r>
            <a:r>
              <a:rPr lang="ar-JO" dirty="0" smtClean="0"/>
              <a:t> * </a:t>
            </a:r>
            <a:r>
              <a:rPr lang="en-US" dirty="0" smtClean="0"/>
              <a:t>14.4862</a:t>
            </a:r>
            <a:endParaRPr lang="ar-JO" dirty="0" smtClean="0"/>
          </a:p>
          <a:p>
            <a:pPr marL="0" indent="0" algn="r" rtl="1">
              <a:buNone/>
            </a:pPr>
            <a:r>
              <a:rPr lang="ar-JO" dirty="0"/>
              <a:t> </a:t>
            </a:r>
            <a:r>
              <a:rPr lang="ar-JO" dirty="0" smtClean="0"/>
              <a:t>                      = </a:t>
            </a:r>
            <a:r>
              <a:rPr lang="en-US" dirty="0" smtClean="0"/>
              <a:t>7243.5</a:t>
            </a:r>
            <a:endParaRPr lang="ar-SA" dirty="0" smtClean="0"/>
          </a:p>
          <a:p>
            <a:pPr marL="0" indent="0" algn="r" rtl="1">
              <a:buNone/>
            </a:pPr>
            <a:r>
              <a:rPr lang="ar-SA" dirty="0"/>
              <a:t> </a:t>
            </a:r>
            <a:r>
              <a:rPr lang="ar-SA" dirty="0" smtClean="0"/>
              <a:t>              الفوائد = جملة الدفعات – قيمة الدفعات</a:t>
            </a:r>
          </a:p>
          <a:p>
            <a:pPr marL="0" indent="0" algn="r" rtl="1">
              <a:buNone/>
            </a:pPr>
            <a:r>
              <a:rPr lang="ar-SA" dirty="0"/>
              <a:t> </a:t>
            </a:r>
            <a:r>
              <a:rPr lang="ar-SA" dirty="0" smtClean="0"/>
              <a:t>                      = </a:t>
            </a:r>
            <a:r>
              <a:rPr lang="en-US" dirty="0" smtClean="0"/>
              <a:t>7243.5</a:t>
            </a:r>
            <a:r>
              <a:rPr lang="ar-SA" dirty="0" smtClean="0"/>
              <a:t> – (</a:t>
            </a:r>
            <a:r>
              <a:rPr lang="en-US" dirty="0" smtClean="0"/>
              <a:t>500</a:t>
            </a:r>
            <a:r>
              <a:rPr lang="ar-SA" dirty="0" smtClean="0"/>
              <a:t> * </a:t>
            </a:r>
            <a:r>
              <a:rPr lang="en-US" dirty="0" smtClean="0"/>
              <a:t>10</a:t>
            </a:r>
            <a:r>
              <a:rPr lang="ar-SA" dirty="0" smtClean="0"/>
              <a:t>)</a:t>
            </a:r>
          </a:p>
          <a:p>
            <a:pPr marL="0" indent="0" algn="r" rtl="1">
              <a:buNone/>
            </a:pPr>
            <a:r>
              <a:rPr lang="ar-SA" dirty="0" smtClean="0"/>
              <a:t>                       = </a:t>
            </a:r>
            <a:r>
              <a:rPr lang="en-US" dirty="0" smtClean="0"/>
              <a:t>7243.5</a:t>
            </a:r>
            <a:r>
              <a:rPr lang="ar-SA" dirty="0" smtClean="0"/>
              <a:t> – </a:t>
            </a:r>
            <a:r>
              <a:rPr lang="en-US" dirty="0" smtClean="0"/>
              <a:t>5000</a:t>
            </a:r>
            <a:endParaRPr lang="ar-SA" dirty="0" smtClean="0"/>
          </a:p>
          <a:p>
            <a:pPr marL="0" indent="0" algn="r" rtl="1">
              <a:buNone/>
            </a:pPr>
            <a:r>
              <a:rPr lang="ar-SA" dirty="0"/>
              <a:t> </a:t>
            </a:r>
            <a:r>
              <a:rPr lang="ar-SA" dirty="0" smtClean="0"/>
              <a:t>                      = </a:t>
            </a:r>
            <a:r>
              <a:rPr lang="en-US" dirty="0" smtClean="0"/>
              <a:t>2243.5</a:t>
            </a:r>
            <a:r>
              <a:rPr lang="ar-SA" dirty="0" smtClean="0"/>
              <a:t> دينار.</a:t>
            </a:r>
          </a:p>
          <a:p>
            <a:pPr marL="0" indent="0" algn="r" rtl="1">
              <a:buNone/>
            </a:pPr>
            <a:endParaRPr lang="ar-JO" dirty="0" smtClean="0"/>
          </a:p>
        </p:txBody>
      </p:sp>
    </p:spTree>
    <p:extLst>
      <p:ext uri="{BB962C8B-B14F-4D97-AF65-F5344CB8AC3E}">
        <p14:creationId xmlns:p14="http://schemas.microsoft.com/office/powerpoint/2010/main" val="24586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3"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3"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85000" lnSpcReduction="20000"/>
          </a:bodyPr>
          <a:lstStyle/>
          <a:p>
            <a:pPr marL="0" indent="0" algn="r" rtl="1">
              <a:buNone/>
            </a:pPr>
            <a:r>
              <a:rPr lang="ar-SA" b="1" dirty="0" smtClean="0">
                <a:solidFill>
                  <a:srgbClr val="00B0F0"/>
                </a:solidFill>
              </a:rPr>
              <a:t>مثال (</a:t>
            </a:r>
            <a:r>
              <a:rPr lang="en-US" b="1" dirty="0" smtClean="0">
                <a:solidFill>
                  <a:srgbClr val="00B0F0"/>
                </a:solidFill>
              </a:rPr>
              <a:t>2</a:t>
            </a:r>
            <a:r>
              <a:rPr lang="ar-SA" b="1" dirty="0" smtClean="0">
                <a:solidFill>
                  <a:srgbClr val="00B0F0"/>
                </a:solidFill>
              </a:rPr>
              <a:t>) ص</a:t>
            </a:r>
            <a:r>
              <a:rPr lang="en-US" b="1" dirty="0" smtClean="0">
                <a:solidFill>
                  <a:srgbClr val="00B0F0"/>
                </a:solidFill>
              </a:rPr>
              <a:t>42</a:t>
            </a:r>
            <a:r>
              <a:rPr lang="ar-SA" b="1" dirty="0" smtClean="0">
                <a:solidFill>
                  <a:srgbClr val="00B0F0"/>
                </a:solidFill>
              </a:rPr>
              <a:t>:</a:t>
            </a:r>
          </a:p>
          <a:p>
            <a:pPr marL="0" indent="0" algn="r" rtl="1">
              <a:buNone/>
            </a:pPr>
            <a:r>
              <a:rPr lang="ar-SA" dirty="0" smtClean="0"/>
              <a:t>أحد الأشخاص كان يودع </a:t>
            </a:r>
            <a:r>
              <a:rPr lang="en-US" dirty="0" smtClean="0"/>
              <a:t>200</a:t>
            </a:r>
            <a:r>
              <a:rPr lang="ar-SA" dirty="0" smtClean="0"/>
              <a:t> دينار نهاية كل شهر ولمدة </a:t>
            </a:r>
            <a:r>
              <a:rPr lang="en-US" dirty="0" smtClean="0"/>
              <a:t>10</a:t>
            </a:r>
            <a:r>
              <a:rPr lang="ar-SA" dirty="0" smtClean="0"/>
              <a:t> شهور، وبمعدل فائدة مركب </a:t>
            </a:r>
            <a:r>
              <a:rPr lang="en-US" dirty="0" smtClean="0"/>
              <a:t>12</a:t>
            </a:r>
            <a:r>
              <a:rPr lang="ar-SA" dirty="0" smtClean="0"/>
              <a:t>% سنويا.</a:t>
            </a:r>
          </a:p>
          <a:p>
            <a:pPr marL="0" indent="0" algn="r" rtl="1">
              <a:buNone/>
            </a:pPr>
            <a:r>
              <a:rPr lang="ar-SA" b="1" dirty="0" smtClean="0"/>
              <a:t>والمطلوب: </a:t>
            </a:r>
            <a:r>
              <a:rPr lang="ar-SA" dirty="0" smtClean="0"/>
              <a:t>إيجاد جملة ما يستحق لهذا الشخص في نهاية المدة.</a:t>
            </a:r>
          </a:p>
          <a:p>
            <a:pPr marL="0" indent="0" algn="r" rtl="1">
              <a:buNone/>
            </a:pPr>
            <a:r>
              <a:rPr lang="ar-SA" b="1" dirty="0" smtClean="0"/>
              <a:t>الحل: </a:t>
            </a:r>
          </a:p>
          <a:p>
            <a:pPr marL="0" indent="0" algn="r" rtl="1">
              <a:buNone/>
            </a:pPr>
            <a:r>
              <a:rPr lang="ar-SA" dirty="0" smtClean="0"/>
              <a:t>بما أن معدل الفائدة سنويا والفترة الزمنية شهريا، إذا يجب إيجاد الفائدة الشهرية = </a:t>
            </a:r>
            <a:r>
              <a:rPr lang="en-US" dirty="0" smtClean="0"/>
              <a:t>12</a:t>
            </a:r>
            <a:r>
              <a:rPr lang="ar-SA" dirty="0" smtClean="0"/>
              <a:t>% ÷ </a:t>
            </a:r>
            <a:r>
              <a:rPr lang="en-US" dirty="0" smtClean="0"/>
              <a:t>12</a:t>
            </a:r>
            <a:r>
              <a:rPr lang="ar-SA" dirty="0" smtClean="0"/>
              <a:t> = </a:t>
            </a:r>
            <a:r>
              <a:rPr lang="en-US" dirty="0" smtClean="0"/>
              <a:t>1</a:t>
            </a:r>
            <a:r>
              <a:rPr lang="ar-SA" dirty="0" smtClean="0"/>
              <a:t>%</a:t>
            </a:r>
          </a:p>
          <a:p>
            <a:pPr marL="0" indent="0" algn="r" rtl="1">
              <a:buNone/>
            </a:pPr>
            <a:r>
              <a:rPr lang="ar-SA" dirty="0" smtClean="0"/>
              <a:t>جملة الدفعات = </a:t>
            </a:r>
            <a:r>
              <a:rPr lang="ar-JO" dirty="0" smtClean="0"/>
              <a:t>قيمة الدفعة * ( (</a:t>
            </a:r>
            <a:r>
              <a:rPr lang="en-US" dirty="0" smtClean="0"/>
              <a:t>1</a:t>
            </a:r>
            <a:r>
              <a:rPr lang="ar-JO" dirty="0" smtClean="0"/>
              <a:t>+ع)</a:t>
            </a:r>
            <a:r>
              <a:rPr lang="ar-JO" baseline="30000" dirty="0" smtClean="0"/>
              <a:t>ن</a:t>
            </a:r>
            <a:r>
              <a:rPr lang="ar-JO" dirty="0" smtClean="0"/>
              <a:t> – </a:t>
            </a:r>
            <a:r>
              <a:rPr lang="en-US" dirty="0" smtClean="0"/>
              <a:t>1</a:t>
            </a:r>
            <a:r>
              <a:rPr lang="ar-JO" dirty="0" smtClean="0"/>
              <a:t> )/ع</a:t>
            </a:r>
          </a:p>
          <a:p>
            <a:pPr marL="0" indent="0" algn="r" rtl="1">
              <a:buNone/>
            </a:pPr>
            <a:r>
              <a:rPr lang="ar-SA" dirty="0" smtClean="0"/>
              <a:t>                </a:t>
            </a:r>
            <a:r>
              <a:rPr lang="ar-JO" dirty="0" smtClean="0"/>
              <a:t>= </a:t>
            </a:r>
            <a:r>
              <a:rPr lang="en-US" dirty="0" smtClean="0"/>
              <a:t>200</a:t>
            </a:r>
            <a:r>
              <a:rPr lang="ar-JO" dirty="0" smtClean="0"/>
              <a:t> * ( </a:t>
            </a:r>
            <a:r>
              <a:rPr lang="en-US" dirty="0" smtClean="0"/>
              <a:t>1</a:t>
            </a:r>
            <a:r>
              <a:rPr lang="ar-JO" dirty="0" smtClean="0"/>
              <a:t>+ </a:t>
            </a:r>
            <a:r>
              <a:rPr lang="en-US" dirty="0" smtClean="0"/>
              <a:t>0.01</a:t>
            </a:r>
            <a:r>
              <a:rPr lang="ar-JO" dirty="0" smtClean="0"/>
              <a:t>)</a:t>
            </a:r>
            <a:r>
              <a:rPr lang="en-US" baseline="30000" dirty="0" smtClean="0"/>
              <a:t>10</a:t>
            </a:r>
            <a:r>
              <a:rPr lang="ar-JO" dirty="0" smtClean="0"/>
              <a:t> – </a:t>
            </a:r>
            <a:r>
              <a:rPr lang="en-US" dirty="0" smtClean="0"/>
              <a:t>1</a:t>
            </a:r>
            <a:r>
              <a:rPr lang="ar-JO" dirty="0" smtClean="0"/>
              <a:t> / </a:t>
            </a:r>
            <a:r>
              <a:rPr lang="en-US" dirty="0" smtClean="0"/>
              <a:t>0.01</a:t>
            </a:r>
            <a:endParaRPr lang="ar-JO" dirty="0" smtClean="0"/>
          </a:p>
          <a:p>
            <a:pPr marL="0" indent="0" algn="r" rtl="1">
              <a:buNone/>
            </a:pPr>
            <a:r>
              <a:rPr lang="en-US" dirty="0" smtClean="0"/>
              <a:t>                    </a:t>
            </a:r>
            <a:r>
              <a:rPr lang="ar-JO" dirty="0" smtClean="0"/>
              <a:t>= </a:t>
            </a:r>
            <a:r>
              <a:rPr lang="en-US" dirty="0" smtClean="0"/>
              <a:t>200</a:t>
            </a:r>
            <a:r>
              <a:rPr lang="ar-JO" dirty="0" smtClean="0"/>
              <a:t> * </a:t>
            </a:r>
            <a:r>
              <a:rPr lang="en-US" dirty="0" smtClean="0"/>
              <a:t>1.1046</a:t>
            </a:r>
            <a:r>
              <a:rPr lang="ar-JO" dirty="0" smtClean="0"/>
              <a:t>– </a:t>
            </a:r>
            <a:r>
              <a:rPr lang="en-US" dirty="0" smtClean="0"/>
              <a:t>1</a:t>
            </a:r>
            <a:r>
              <a:rPr lang="ar-JO" dirty="0" smtClean="0"/>
              <a:t>/ </a:t>
            </a:r>
            <a:r>
              <a:rPr lang="en-US" dirty="0" smtClean="0"/>
              <a:t>0.01</a:t>
            </a:r>
          </a:p>
          <a:p>
            <a:pPr marL="0" indent="0" algn="r" rtl="1">
              <a:buNone/>
            </a:pPr>
            <a:r>
              <a:rPr lang="en-US" dirty="0"/>
              <a:t> </a:t>
            </a:r>
            <a:r>
              <a:rPr lang="en-US" dirty="0" smtClean="0"/>
              <a:t>   </a:t>
            </a:r>
            <a:r>
              <a:rPr lang="ar-JO" dirty="0" smtClean="0"/>
              <a:t>             = </a:t>
            </a:r>
            <a:r>
              <a:rPr lang="en-US" dirty="0" smtClean="0"/>
              <a:t>200</a:t>
            </a:r>
            <a:r>
              <a:rPr lang="ar-JO" dirty="0" smtClean="0"/>
              <a:t> * </a:t>
            </a:r>
            <a:r>
              <a:rPr lang="en-US" dirty="0" smtClean="0"/>
              <a:t>0.1046</a:t>
            </a:r>
            <a:r>
              <a:rPr lang="ar-JO" dirty="0" smtClean="0"/>
              <a:t> / </a:t>
            </a:r>
            <a:r>
              <a:rPr lang="en-US" dirty="0" smtClean="0"/>
              <a:t>0.01</a:t>
            </a:r>
            <a:endParaRPr lang="ar-JO" dirty="0" smtClean="0"/>
          </a:p>
          <a:p>
            <a:pPr marL="0" indent="0" algn="r" rtl="1">
              <a:buNone/>
            </a:pPr>
            <a:r>
              <a:rPr lang="ar-JO" dirty="0" smtClean="0"/>
              <a:t>               </a:t>
            </a:r>
            <a:r>
              <a:rPr lang="ar-SA" dirty="0" smtClean="0"/>
              <a:t> </a:t>
            </a:r>
            <a:r>
              <a:rPr lang="ar-JO" dirty="0" smtClean="0"/>
              <a:t>= </a:t>
            </a:r>
            <a:r>
              <a:rPr lang="en-US" dirty="0" smtClean="0"/>
              <a:t>200</a:t>
            </a:r>
            <a:r>
              <a:rPr lang="ar-JO" dirty="0" smtClean="0"/>
              <a:t> * </a:t>
            </a:r>
            <a:r>
              <a:rPr lang="en-US" dirty="0" smtClean="0"/>
              <a:t>10.4622</a:t>
            </a:r>
            <a:endParaRPr lang="ar-JO" dirty="0" smtClean="0"/>
          </a:p>
          <a:p>
            <a:pPr marL="0" indent="0" algn="r" rtl="1">
              <a:buNone/>
            </a:pPr>
            <a:r>
              <a:rPr lang="ar-JO" dirty="0" smtClean="0"/>
              <a:t>                = </a:t>
            </a:r>
            <a:r>
              <a:rPr lang="en-US" dirty="0" smtClean="0"/>
              <a:t>2092.4</a:t>
            </a:r>
            <a:r>
              <a:rPr lang="ar-JO" dirty="0" smtClean="0"/>
              <a:t>دينار</a:t>
            </a:r>
            <a:endParaRPr lang="ar-SA" dirty="0" smtClean="0"/>
          </a:p>
          <a:p>
            <a:pPr marL="0" indent="0" algn="r" rtl="1">
              <a:buNone/>
            </a:pPr>
            <a:endParaRPr lang="en-US" dirty="0"/>
          </a:p>
        </p:txBody>
      </p:sp>
    </p:spTree>
    <p:extLst>
      <p:ext uri="{BB962C8B-B14F-4D97-AF65-F5344CB8AC3E}">
        <p14:creationId xmlns:p14="http://schemas.microsoft.com/office/powerpoint/2010/main" val="427978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92688"/>
          </a:xfrm>
        </p:spPr>
        <p:txBody>
          <a:bodyPr>
            <a:normAutofit fontScale="92500" lnSpcReduction="10000"/>
          </a:bodyPr>
          <a:lstStyle/>
          <a:p>
            <a:pPr marL="0" indent="0" algn="r" rtl="1">
              <a:buNone/>
            </a:pPr>
            <a:r>
              <a:rPr lang="ar-SA" b="1" dirty="0" smtClean="0">
                <a:solidFill>
                  <a:srgbClr val="00B0F0"/>
                </a:solidFill>
              </a:rPr>
              <a:t>مثال (</a:t>
            </a:r>
            <a:r>
              <a:rPr lang="en-US" b="1" dirty="0" smtClean="0">
                <a:solidFill>
                  <a:srgbClr val="00B0F0"/>
                </a:solidFill>
              </a:rPr>
              <a:t>3</a:t>
            </a:r>
            <a:r>
              <a:rPr lang="ar-SA" b="1" dirty="0" smtClean="0">
                <a:solidFill>
                  <a:srgbClr val="00B0F0"/>
                </a:solidFill>
              </a:rPr>
              <a:t>) ص</a:t>
            </a:r>
            <a:r>
              <a:rPr lang="en-US" b="1" dirty="0" smtClean="0">
                <a:solidFill>
                  <a:srgbClr val="00B0F0"/>
                </a:solidFill>
              </a:rPr>
              <a:t>42</a:t>
            </a:r>
            <a:r>
              <a:rPr lang="ar-SA" b="1" dirty="0" smtClean="0">
                <a:solidFill>
                  <a:srgbClr val="00B0F0"/>
                </a:solidFill>
              </a:rPr>
              <a:t>:</a:t>
            </a:r>
          </a:p>
          <a:p>
            <a:pPr marL="0" indent="0" algn="r" rtl="1">
              <a:buNone/>
            </a:pPr>
            <a:r>
              <a:rPr lang="ar-SA" dirty="0" smtClean="0"/>
              <a:t>اتفق شخص مع أحد البنوك أن يودع مبلغ </a:t>
            </a:r>
            <a:r>
              <a:rPr lang="en-US" dirty="0" smtClean="0"/>
              <a:t>100</a:t>
            </a:r>
            <a:r>
              <a:rPr lang="ar-SA" dirty="0" smtClean="0"/>
              <a:t> دينار في نهاية كل ستة شهور ولمدة </a:t>
            </a:r>
            <a:r>
              <a:rPr lang="en-US" dirty="0" smtClean="0"/>
              <a:t>5</a:t>
            </a:r>
            <a:r>
              <a:rPr lang="ar-SA" dirty="0" smtClean="0"/>
              <a:t> سنوات ونصف حتى يتمكن من الحصول على </a:t>
            </a:r>
            <a:r>
              <a:rPr lang="en-US" dirty="0" smtClean="0"/>
              <a:t>1216.67</a:t>
            </a:r>
            <a:r>
              <a:rPr lang="ar-SA" dirty="0" smtClean="0"/>
              <a:t> دينار في نهاية الإيداع.</a:t>
            </a:r>
          </a:p>
          <a:p>
            <a:pPr marL="0" indent="0" algn="r" rtl="1">
              <a:buNone/>
            </a:pPr>
            <a:r>
              <a:rPr lang="ar-SA" b="1" dirty="0" smtClean="0"/>
              <a:t>والمطلوب: </a:t>
            </a:r>
            <a:r>
              <a:rPr lang="ar-SA" dirty="0" smtClean="0"/>
              <a:t>حساب معدل الفائدة الإسمي الذي حسبه البنك.</a:t>
            </a:r>
          </a:p>
          <a:p>
            <a:pPr marL="0" indent="0" algn="r" rtl="1">
              <a:buNone/>
            </a:pPr>
            <a:r>
              <a:rPr lang="ar-SA" b="1" dirty="0" smtClean="0">
                <a:solidFill>
                  <a:srgbClr val="00B0F0"/>
                </a:solidFill>
              </a:rPr>
              <a:t>الحل:</a:t>
            </a:r>
            <a:endParaRPr lang="ar-JO" b="1" dirty="0" smtClean="0">
              <a:solidFill>
                <a:srgbClr val="00B0F0"/>
              </a:solidFill>
            </a:endParaRPr>
          </a:p>
          <a:p>
            <a:pPr marL="0" indent="0" algn="r" rtl="1">
              <a:buNone/>
            </a:pPr>
            <a:r>
              <a:rPr lang="ar-SA" b="1" dirty="0" smtClean="0">
                <a:solidFill>
                  <a:srgbClr val="00B0F0"/>
                </a:solidFill>
              </a:rPr>
              <a:t> </a:t>
            </a:r>
            <a:r>
              <a:rPr lang="ar-SA" dirty="0" smtClean="0"/>
              <a:t>جملة المبلغ = </a:t>
            </a:r>
            <a:r>
              <a:rPr lang="ar-JO" dirty="0" smtClean="0"/>
              <a:t>قيمة الدفعة * ( (</a:t>
            </a:r>
            <a:r>
              <a:rPr lang="en-US" dirty="0" smtClean="0"/>
              <a:t>1</a:t>
            </a:r>
            <a:r>
              <a:rPr lang="ar-JO" dirty="0" smtClean="0"/>
              <a:t>+ع)</a:t>
            </a:r>
            <a:r>
              <a:rPr lang="ar-JO" baseline="30000" dirty="0" smtClean="0"/>
              <a:t>ن</a:t>
            </a:r>
            <a:r>
              <a:rPr lang="ar-JO" dirty="0" smtClean="0"/>
              <a:t> – </a:t>
            </a:r>
            <a:r>
              <a:rPr lang="en-US" dirty="0" smtClean="0"/>
              <a:t>1</a:t>
            </a:r>
            <a:r>
              <a:rPr lang="ar-JO" dirty="0" smtClean="0"/>
              <a:t> )/ع</a:t>
            </a:r>
          </a:p>
          <a:p>
            <a:pPr marL="0" indent="0" algn="r" rtl="1">
              <a:buNone/>
            </a:pPr>
            <a:r>
              <a:rPr lang="ar-SA" dirty="0" smtClean="0"/>
              <a:t> </a:t>
            </a:r>
            <a:r>
              <a:rPr lang="en-US" dirty="0" smtClean="0"/>
              <a:t>1216.67        </a:t>
            </a:r>
            <a:r>
              <a:rPr lang="en-US" dirty="0"/>
              <a:t> </a:t>
            </a:r>
            <a:r>
              <a:rPr lang="en-US" dirty="0" smtClean="0"/>
              <a:t> </a:t>
            </a:r>
            <a:r>
              <a:rPr lang="ar-SA" dirty="0" smtClean="0"/>
              <a:t> </a:t>
            </a:r>
            <a:r>
              <a:rPr lang="ar-JO" dirty="0" smtClean="0"/>
              <a:t>= </a:t>
            </a:r>
            <a:r>
              <a:rPr lang="en-US" dirty="0" smtClean="0"/>
              <a:t>100</a:t>
            </a:r>
            <a:r>
              <a:rPr lang="ar-JO" dirty="0" smtClean="0"/>
              <a:t> * ( </a:t>
            </a:r>
            <a:r>
              <a:rPr lang="en-US" dirty="0" smtClean="0"/>
              <a:t>1</a:t>
            </a:r>
            <a:r>
              <a:rPr lang="ar-JO" dirty="0" smtClean="0"/>
              <a:t>+ </a:t>
            </a:r>
            <a:r>
              <a:rPr lang="ar-SA" dirty="0" smtClean="0"/>
              <a:t>ع</a:t>
            </a:r>
            <a:r>
              <a:rPr lang="ar-JO" dirty="0" smtClean="0"/>
              <a:t>)</a:t>
            </a:r>
            <a:r>
              <a:rPr lang="en-US" baseline="30000" dirty="0" smtClean="0"/>
              <a:t>2*5.5</a:t>
            </a:r>
            <a:r>
              <a:rPr lang="ar-JO" dirty="0" smtClean="0"/>
              <a:t> – </a:t>
            </a:r>
            <a:r>
              <a:rPr lang="en-US" dirty="0" smtClean="0"/>
              <a:t>1</a:t>
            </a:r>
            <a:r>
              <a:rPr lang="ar-JO" dirty="0" smtClean="0"/>
              <a:t> / </a:t>
            </a:r>
            <a:r>
              <a:rPr lang="ar-SA" dirty="0" smtClean="0"/>
              <a:t>ع</a:t>
            </a:r>
            <a:endParaRPr lang="ar-JO" dirty="0" smtClean="0"/>
          </a:p>
          <a:p>
            <a:pPr marL="0" indent="0" algn="r" rtl="1">
              <a:buNone/>
            </a:pPr>
            <a:r>
              <a:rPr lang="en-US" dirty="0" smtClean="0"/>
              <a:t> 1216.67           </a:t>
            </a:r>
            <a:r>
              <a:rPr lang="ar-JO" dirty="0" smtClean="0"/>
              <a:t>= </a:t>
            </a:r>
            <a:r>
              <a:rPr lang="en-US" dirty="0" smtClean="0"/>
              <a:t>100</a:t>
            </a:r>
            <a:r>
              <a:rPr lang="ar-JO" dirty="0" smtClean="0"/>
              <a:t> * ( </a:t>
            </a:r>
            <a:r>
              <a:rPr lang="en-US" dirty="0" smtClean="0"/>
              <a:t>1</a:t>
            </a:r>
            <a:r>
              <a:rPr lang="ar-SA" dirty="0" smtClean="0"/>
              <a:t>+ ع</a:t>
            </a:r>
            <a:r>
              <a:rPr lang="ar-JO" dirty="0" smtClean="0"/>
              <a:t>)</a:t>
            </a:r>
            <a:r>
              <a:rPr lang="en-US" baseline="30000" dirty="0" smtClean="0"/>
              <a:t>11</a:t>
            </a:r>
            <a:r>
              <a:rPr lang="ar-JO" dirty="0" smtClean="0"/>
              <a:t> – </a:t>
            </a:r>
            <a:r>
              <a:rPr lang="en-US" dirty="0" smtClean="0"/>
              <a:t>1</a:t>
            </a:r>
            <a:r>
              <a:rPr lang="ar-JO" dirty="0" smtClean="0"/>
              <a:t>/ </a:t>
            </a:r>
            <a:r>
              <a:rPr lang="ar-SA" dirty="0" smtClean="0"/>
              <a:t>ع</a:t>
            </a:r>
            <a:endParaRPr lang="ar-JO" dirty="0" smtClean="0"/>
          </a:p>
          <a:p>
            <a:pPr marL="0" indent="0" algn="r" rtl="1">
              <a:buNone/>
            </a:pPr>
            <a:r>
              <a:rPr lang="ar-JO" dirty="0" smtClean="0"/>
              <a:t> </a:t>
            </a:r>
            <a:r>
              <a:rPr lang="en-US" dirty="0" smtClean="0"/>
              <a:t>1216.67         </a:t>
            </a:r>
            <a:r>
              <a:rPr lang="ar-SA" dirty="0" smtClean="0"/>
              <a:t> </a:t>
            </a:r>
            <a:r>
              <a:rPr lang="ar-JO" dirty="0" smtClean="0"/>
              <a:t>= </a:t>
            </a:r>
            <a:r>
              <a:rPr lang="en-US" dirty="0" smtClean="0"/>
              <a:t>100</a:t>
            </a:r>
            <a:r>
              <a:rPr lang="ar-JO" dirty="0" smtClean="0"/>
              <a:t> * </a:t>
            </a:r>
            <a:r>
              <a:rPr lang="ar-SA" dirty="0" smtClean="0"/>
              <a:t>معدل التراكم</a:t>
            </a:r>
            <a:endParaRPr lang="ar-JO" dirty="0" smtClean="0"/>
          </a:p>
          <a:p>
            <a:pPr marL="0" indent="0" algn="r" rtl="1">
              <a:buNone/>
            </a:pPr>
            <a:r>
              <a:rPr lang="ar-SA" dirty="0" smtClean="0"/>
              <a:t>      معدل التراكم</a:t>
            </a:r>
            <a:r>
              <a:rPr lang="ar-JO" dirty="0" smtClean="0"/>
              <a:t> = </a:t>
            </a:r>
            <a:r>
              <a:rPr lang="en-US" dirty="0" smtClean="0"/>
              <a:t>1216.67</a:t>
            </a:r>
            <a:r>
              <a:rPr lang="ar-SA" dirty="0" smtClean="0"/>
              <a:t> ÷ </a:t>
            </a:r>
            <a:r>
              <a:rPr lang="en-US" dirty="0" smtClean="0"/>
              <a:t>100</a:t>
            </a:r>
            <a:endParaRPr lang="ar-SA" dirty="0" smtClean="0"/>
          </a:p>
          <a:p>
            <a:pPr marL="0" indent="0" algn="r" rtl="1">
              <a:buNone/>
            </a:pPr>
            <a:r>
              <a:rPr lang="ar-SA" dirty="0"/>
              <a:t> </a:t>
            </a:r>
            <a:r>
              <a:rPr lang="ar-SA" dirty="0" smtClean="0"/>
              <a:t>                    = </a:t>
            </a:r>
            <a:r>
              <a:rPr lang="en-US" dirty="0" smtClean="0"/>
              <a:t>12.1667</a:t>
            </a:r>
            <a:endParaRPr lang="en-US" dirty="0"/>
          </a:p>
        </p:txBody>
      </p:sp>
    </p:spTree>
    <p:extLst>
      <p:ext uri="{BB962C8B-B14F-4D97-AF65-F5344CB8AC3E}">
        <p14:creationId xmlns:p14="http://schemas.microsoft.com/office/powerpoint/2010/main" val="31304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92688"/>
          </a:xfrm>
        </p:spPr>
        <p:txBody>
          <a:bodyPr/>
          <a:lstStyle/>
          <a:p>
            <a:pPr marL="0" indent="0" algn="r" rtl="1">
              <a:buNone/>
            </a:pPr>
            <a:r>
              <a:rPr lang="ar-SA" dirty="0" smtClean="0"/>
              <a:t>بالذهاب إلى جدول رقم (</a:t>
            </a:r>
            <a:r>
              <a:rPr lang="en-US" dirty="0" smtClean="0"/>
              <a:t>2</a:t>
            </a:r>
            <a:r>
              <a:rPr lang="ar-SA" dirty="0" smtClean="0"/>
              <a:t>) من جداول القيمة الحالية نجد أن قيمة معامل (معدل) التراكم </a:t>
            </a:r>
            <a:r>
              <a:rPr lang="en-US" dirty="0" smtClean="0"/>
              <a:t>12.1667</a:t>
            </a:r>
            <a:r>
              <a:rPr lang="ar-SA" dirty="0" smtClean="0"/>
              <a:t> عند تقاطع الفترة الزمنية (ن) = </a:t>
            </a:r>
            <a:r>
              <a:rPr lang="en-US" dirty="0" smtClean="0"/>
              <a:t>11</a:t>
            </a:r>
            <a:r>
              <a:rPr lang="ar-SA" dirty="0" smtClean="0"/>
              <a:t> مع معدل الفائدة </a:t>
            </a:r>
            <a:r>
              <a:rPr lang="en-US" dirty="0" smtClean="0"/>
              <a:t>2</a:t>
            </a:r>
            <a:r>
              <a:rPr lang="ar-SA" dirty="0" smtClean="0"/>
              <a:t>%</a:t>
            </a:r>
          </a:p>
          <a:p>
            <a:pPr marL="0" indent="0" algn="r" rtl="1">
              <a:buNone/>
            </a:pPr>
            <a:r>
              <a:rPr lang="ar-SA" dirty="0" smtClean="0"/>
              <a:t>إذا المعدل الإسمي للفائدة النصف سنوي = </a:t>
            </a:r>
            <a:r>
              <a:rPr lang="en-US" dirty="0" smtClean="0"/>
              <a:t>2</a:t>
            </a:r>
            <a:r>
              <a:rPr lang="ar-SA" dirty="0" smtClean="0"/>
              <a:t>%</a:t>
            </a:r>
          </a:p>
          <a:p>
            <a:pPr marL="0" indent="0" algn="r" rtl="1">
              <a:buNone/>
            </a:pPr>
            <a:r>
              <a:rPr lang="ar-SA" dirty="0" smtClean="0"/>
              <a:t>ومنها المعدل الإسمي للفائدة السنوي = </a:t>
            </a:r>
            <a:r>
              <a:rPr lang="en-US" dirty="0" smtClean="0"/>
              <a:t>2</a:t>
            </a:r>
            <a:r>
              <a:rPr lang="ar-SA" dirty="0" smtClean="0"/>
              <a:t> * </a:t>
            </a:r>
            <a:r>
              <a:rPr lang="en-US" dirty="0" smtClean="0"/>
              <a:t>2</a:t>
            </a:r>
            <a:r>
              <a:rPr lang="ar-SA" dirty="0" smtClean="0"/>
              <a:t>% </a:t>
            </a:r>
          </a:p>
          <a:p>
            <a:pPr marL="0" indent="0" algn="r" rtl="1">
              <a:buNone/>
            </a:pPr>
            <a:r>
              <a:rPr lang="ar-SA" dirty="0"/>
              <a:t> </a:t>
            </a:r>
            <a:r>
              <a:rPr lang="ar-SA" dirty="0" smtClean="0"/>
              <a:t>                                        = </a:t>
            </a:r>
            <a:r>
              <a:rPr lang="en-US" dirty="0" smtClean="0"/>
              <a:t>4</a:t>
            </a:r>
            <a:r>
              <a:rPr lang="ar-SA" dirty="0" smtClean="0"/>
              <a:t>%</a:t>
            </a:r>
            <a:endParaRPr lang="en-US" dirty="0" smtClean="0"/>
          </a:p>
        </p:txBody>
      </p:sp>
    </p:spTree>
    <p:extLst>
      <p:ext uri="{BB962C8B-B14F-4D97-AF65-F5344CB8AC3E}">
        <p14:creationId xmlns:p14="http://schemas.microsoft.com/office/powerpoint/2010/main" val="259055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rtl="1"/>
            <a:r>
              <a:rPr lang="ar-JO" sz="3200" b="1" dirty="0" smtClean="0">
                <a:solidFill>
                  <a:srgbClr val="0070C0"/>
                </a:solidFill>
              </a:rPr>
              <a:t>تابع جملة </a:t>
            </a:r>
            <a:r>
              <a:rPr lang="ar-JO" sz="3200" b="1" dirty="0">
                <a:solidFill>
                  <a:srgbClr val="0070C0"/>
                </a:solidFill>
              </a:rPr>
              <a:t>الدفعات المؤكدة (الحولية) المنتظمة:</a:t>
            </a:r>
            <a:endParaRPr lang="en-US" sz="3200" b="1" dirty="0">
              <a:solidFill>
                <a:srgbClr val="0070C0"/>
              </a:solidFill>
            </a:endParaRPr>
          </a:p>
        </p:txBody>
      </p:sp>
      <p:sp>
        <p:nvSpPr>
          <p:cNvPr id="3" name="عنصر نائب للمحتوى 2"/>
          <p:cNvSpPr>
            <a:spLocks noGrp="1"/>
          </p:cNvSpPr>
          <p:nvPr>
            <p:ph idx="1"/>
          </p:nvPr>
        </p:nvSpPr>
        <p:spPr>
          <a:xfrm>
            <a:off x="457200" y="908720"/>
            <a:ext cx="8229600" cy="5217443"/>
          </a:xfrm>
        </p:spPr>
        <p:txBody>
          <a:bodyPr/>
          <a:lstStyle/>
          <a:p>
            <a:pPr marL="0" indent="0" algn="r" rtl="1">
              <a:buNone/>
            </a:pPr>
            <a:r>
              <a:rPr lang="ar-JO" b="1" dirty="0" smtClean="0">
                <a:solidFill>
                  <a:srgbClr val="00B0F0"/>
                </a:solidFill>
              </a:rPr>
              <a:t>ب- جملة </a:t>
            </a:r>
            <a:r>
              <a:rPr lang="ar-JO" b="1" dirty="0">
                <a:solidFill>
                  <a:srgbClr val="00B0F0"/>
                </a:solidFill>
              </a:rPr>
              <a:t>الدفعات </a:t>
            </a:r>
            <a:r>
              <a:rPr lang="ar-JO" b="1" dirty="0" smtClean="0">
                <a:solidFill>
                  <a:srgbClr val="00B0F0"/>
                </a:solidFill>
              </a:rPr>
              <a:t>الفورية:</a:t>
            </a:r>
          </a:p>
          <a:p>
            <a:pPr algn="r" rtl="1">
              <a:buFontTx/>
              <a:buChar char="-"/>
            </a:pPr>
            <a:r>
              <a:rPr lang="ar-JO" dirty="0" smtClean="0"/>
              <a:t>تستحق أو تدفع في أول كل فترة زمنية أي بداية المدة.</a:t>
            </a:r>
          </a:p>
          <a:p>
            <a:pPr algn="r" rtl="1">
              <a:buFontTx/>
              <a:buChar char="-"/>
            </a:pPr>
            <a:r>
              <a:rPr lang="ar-JO" dirty="0" smtClean="0"/>
              <a:t>يفضل المستثمرون هذا النوع من الدفعات.</a:t>
            </a:r>
          </a:p>
          <a:p>
            <a:pPr algn="r" rtl="1">
              <a:buFontTx/>
              <a:buChar char="-"/>
            </a:pPr>
            <a:r>
              <a:rPr lang="ar-JO" dirty="0" smtClean="0"/>
              <a:t>جملة الدفعات الفورية أكبر من جملة الدفعات العادية.</a:t>
            </a:r>
          </a:p>
          <a:p>
            <a:pPr algn="r" rtl="1">
              <a:buFontTx/>
              <a:buChar char="-"/>
            </a:pPr>
            <a:r>
              <a:rPr lang="ar-JO" dirty="0" smtClean="0"/>
              <a:t>يتم حسابها من خلال المعدلة التالية:</a:t>
            </a:r>
          </a:p>
          <a:p>
            <a:pPr marL="0" indent="0" algn="r" rtl="1">
              <a:buNone/>
            </a:pPr>
            <a:r>
              <a:rPr lang="ar-JO" dirty="0"/>
              <a:t> </a:t>
            </a:r>
            <a:r>
              <a:rPr lang="ar-JO" sz="2800" dirty="0" smtClean="0"/>
              <a:t>جملة الدفعات الفورية = </a:t>
            </a:r>
            <a:r>
              <a:rPr lang="ar-JO" sz="2800" dirty="0"/>
              <a:t>قيمة الدفعة * ( (</a:t>
            </a:r>
            <a:r>
              <a:rPr lang="en-US" sz="2800" dirty="0"/>
              <a:t>1</a:t>
            </a:r>
            <a:r>
              <a:rPr lang="ar-JO" sz="2800" dirty="0"/>
              <a:t>+ع)</a:t>
            </a:r>
            <a:r>
              <a:rPr lang="ar-JO" sz="2800" baseline="30000" dirty="0"/>
              <a:t>ن</a:t>
            </a:r>
            <a:r>
              <a:rPr lang="ar-JO" sz="2800" dirty="0"/>
              <a:t> – </a:t>
            </a:r>
            <a:r>
              <a:rPr lang="en-US" sz="2800" dirty="0"/>
              <a:t>1</a:t>
            </a:r>
            <a:r>
              <a:rPr lang="ar-JO" sz="2800" dirty="0"/>
              <a:t> )/</a:t>
            </a:r>
            <a:r>
              <a:rPr lang="ar-JO" sz="2800" dirty="0" smtClean="0"/>
              <a:t>ع * (</a:t>
            </a:r>
            <a:r>
              <a:rPr lang="en-US" sz="2800" dirty="0" smtClean="0"/>
              <a:t>1</a:t>
            </a:r>
            <a:r>
              <a:rPr lang="ar-JO" sz="2800" dirty="0" smtClean="0"/>
              <a:t>+ع)</a:t>
            </a:r>
            <a:endParaRPr lang="ar-JO" sz="2800" dirty="0"/>
          </a:p>
          <a:p>
            <a:pPr marL="0" indent="0" algn="r" rtl="1">
              <a:buNone/>
            </a:pPr>
            <a:endParaRPr lang="ar-JO" dirty="0"/>
          </a:p>
          <a:p>
            <a:pPr marL="0" indent="0" algn="r" rtl="1">
              <a:buNone/>
            </a:pPr>
            <a:endParaRPr lang="en-US" dirty="0"/>
          </a:p>
        </p:txBody>
      </p:sp>
    </p:spTree>
    <p:extLst>
      <p:ext uri="{BB962C8B-B14F-4D97-AF65-F5344CB8AC3E}">
        <p14:creationId xmlns:p14="http://schemas.microsoft.com/office/powerpoint/2010/main" val="357251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rtl="1"/>
            <a:r>
              <a:rPr lang="ar-JO" sz="3600" b="1" dirty="0" smtClean="0">
                <a:solidFill>
                  <a:srgbClr val="0070C0"/>
                </a:solidFill>
              </a:rPr>
              <a:t>مثال (</a:t>
            </a:r>
            <a:r>
              <a:rPr lang="en-US" sz="3600" b="1" dirty="0" smtClean="0">
                <a:solidFill>
                  <a:srgbClr val="0070C0"/>
                </a:solidFill>
              </a:rPr>
              <a:t>4</a:t>
            </a:r>
            <a:r>
              <a:rPr lang="ar-JO" sz="3600" b="1" dirty="0" smtClean="0">
                <a:solidFill>
                  <a:srgbClr val="0070C0"/>
                </a:solidFill>
              </a:rPr>
              <a:t>) ص</a:t>
            </a:r>
            <a:r>
              <a:rPr lang="en-US" sz="3600" b="1" dirty="0" smtClean="0">
                <a:solidFill>
                  <a:srgbClr val="0070C0"/>
                </a:solidFill>
              </a:rPr>
              <a:t>43</a:t>
            </a:r>
            <a:r>
              <a:rPr lang="ar-JO" sz="3600" b="1" dirty="0" smtClean="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lstStyle/>
          <a:p>
            <a:pPr marL="0" indent="0" algn="r" rtl="1">
              <a:buNone/>
            </a:pPr>
            <a:r>
              <a:rPr lang="ar-JO" sz="2400" dirty="0" smtClean="0"/>
              <a:t>إذا كان أحد الأشخاص يودع في بداية كل سنة مبلغ </a:t>
            </a:r>
            <a:r>
              <a:rPr lang="en-US" sz="2400" dirty="0" smtClean="0"/>
              <a:t>300</a:t>
            </a:r>
            <a:r>
              <a:rPr lang="ar-JO" sz="2400" dirty="0" smtClean="0"/>
              <a:t> دينار لمدة </a:t>
            </a:r>
            <a:r>
              <a:rPr lang="en-US" sz="2400" dirty="0" smtClean="0"/>
              <a:t>10</a:t>
            </a:r>
            <a:r>
              <a:rPr lang="ar-JO" sz="2400" dirty="0" smtClean="0"/>
              <a:t> سنوات، وكان معدل الفائدة المركب السنوي </a:t>
            </a:r>
            <a:r>
              <a:rPr lang="en-US" sz="2400" dirty="0" smtClean="0"/>
              <a:t>4</a:t>
            </a:r>
            <a:r>
              <a:rPr lang="ar-JO" sz="2400" dirty="0" smtClean="0"/>
              <a:t>%،</a:t>
            </a:r>
          </a:p>
          <a:p>
            <a:pPr marL="0" indent="0" algn="r" rtl="1">
              <a:buNone/>
            </a:pPr>
            <a:r>
              <a:rPr lang="ar-JO" sz="2400" b="1" dirty="0" smtClean="0"/>
              <a:t>المطلوب: </a:t>
            </a:r>
            <a:r>
              <a:rPr lang="ar-JO" sz="2400" dirty="0" smtClean="0"/>
              <a:t>ايجاد جملة الدفعات الفورية؟</a:t>
            </a:r>
          </a:p>
          <a:p>
            <a:pPr marL="0" indent="0" algn="r" rtl="1">
              <a:buNone/>
            </a:pPr>
            <a:r>
              <a:rPr lang="ar-JO" sz="2400" b="1" dirty="0" smtClean="0">
                <a:solidFill>
                  <a:srgbClr val="00B0F0"/>
                </a:solidFill>
              </a:rPr>
              <a:t>الحل:</a:t>
            </a:r>
          </a:p>
          <a:p>
            <a:pPr marL="0" indent="0" algn="r" rtl="1">
              <a:buNone/>
            </a:pPr>
            <a:r>
              <a:rPr lang="ar-JO" sz="2400" dirty="0" smtClean="0"/>
              <a:t>جملة الدفعات الفورية = </a:t>
            </a:r>
            <a:r>
              <a:rPr lang="ar-JO" sz="2400" dirty="0"/>
              <a:t>قيمة الدفعة * ( (</a:t>
            </a:r>
            <a:r>
              <a:rPr lang="en-US" sz="2400" dirty="0"/>
              <a:t>1</a:t>
            </a:r>
            <a:r>
              <a:rPr lang="ar-JO" sz="2400" dirty="0"/>
              <a:t>+ع)</a:t>
            </a:r>
            <a:r>
              <a:rPr lang="ar-JO" sz="2400" baseline="30000" dirty="0"/>
              <a:t>ن</a:t>
            </a:r>
            <a:r>
              <a:rPr lang="ar-JO" sz="2400" dirty="0"/>
              <a:t> – </a:t>
            </a:r>
            <a:r>
              <a:rPr lang="en-US" sz="2400" dirty="0"/>
              <a:t>1</a:t>
            </a:r>
            <a:r>
              <a:rPr lang="ar-JO" sz="2400" dirty="0"/>
              <a:t> )/ع * (</a:t>
            </a:r>
            <a:r>
              <a:rPr lang="en-US" sz="2400" dirty="0"/>
              <a:t>1</a:t>
            </a:r>
            <a:r>
              <a:rPr lang="ar-JO" sz="2400" dirty="0"/>
              <a:t>+ع</a:t>
            </a:r>
            <a:r>
              <a:rPr lang="ar-JO" sz="2400" dirty="0" smtClean="0"/>
              <a:t>)</a:t>
            </a:r>
          </a:p>
          <a:p>
            <a:pPr marL="0" indent="0" algn="r" rtl="1">
              <a:buNone/>
            </a:pPr>
            <a:r>
              <a:rPr lang="ar-JO" sz="2400" dirty="0" smtClean="0"/>
              <a:t>                         = </a:t>
            </a:r>
            <a:r>
              <a:rPr lang="en-US" sz="2400" dirty="0" smtClean="0"/>
              <a:t>300</a:t>
            </a:r>
            <a:r>
              <a:rPr lang="ar-JO" sz="2400" dirty="0" smtClean="0"/>
              <a:t>* </a:t>
            </a:r>
            <a:r>
              <a:rPr lang="ar-JO" sz="2400" dirty="0"/>
              <a:t>( (</a:t>
            </a:r>
            <a:r>
              <a:rPr lang="en-US" sz="2400" dirty="0"/>
              <a:t>1</a:t>
            </a:r>
            <a:r>
              <a:rPr lang="ar-JO" sz="2400" dirty="0" smtClean="0"/>
              <a:t>+</a:t>
            </a:r>
            <a:r>
              <a:rPr lang="en-US" sz="2400" dirty="0" smtClean="0"/>
              <a:t>0.04</a:t>
            </a:r>
            <a:r>
              <a:rPr lang="ar-JO" sz="2400" dirty="0" smtClean="0"/>
              <a:t>)</a:t>
            </a:r>
            <a:r>
              <a:rPr lang="en-US" sz="2400" baseline="30000" dirty="0" smtClean="0"/>
              <a:t>10</a:t>
            </a:r>
            <a:r>
              <a:rPr lang="ar-JO" sz="2400" dirty="0" smtClean="0"/>
              <a:t> </a:t>
            </a:r>
            <a:r>
              <a:rPr lang="ar-JO" sz="2400" dirty="0"/>
              <a:t>– </a:t>
            </a:r>
            <a:r>
              <a:rPr lang="en-US" sz="2400" dirty="0"/>
              <a:t>1</a:t>
            </a:r>
            <a:r>
              <a:rPr lang="ar-JO" sz="2400" dirty="0"/>
              <a:t> </a:t>
            </a:r>
            <a:r>
              <a:rPr lang="ar-JO" sz="2400" dirty="0" smtClean="0"/>
              <a:t>)/</a:t>
            </a:r>
            <a:r>
              <a:rPr lang="en-US" sz="2400" dirty="0" smtClean="0"/>
              <a:t>0.04</a:t>
            </a:r>
            <a:r>
              <a:rPr lang="ar-JO" sz="2400" dirty="0" smtClean="0"/>
              <a:t> </a:t>
            </a:r>
            <a:r>
              <a:rPr lang="ar-JO" sz="2400" dirty="0"/>
              <a:t>* (</a:t>
            </a:r>
            <a:r>
              <a:rPr lang="en-US" sz="2400" dirty="0"/>
              <a:t>1</a:t>
            </a:r>
            <a:r>
              <a:rPr lang="ar-JO" sz="2400" dirty="0" smtClean="0"/>
              <a:t>+</a:t>
            </a:r>
            <a:r>
              <a:rPr lang="en-US" sz="2400" dirty="0" smtClean="0"/>
              <a:t>0.04</a:t>
            </a:r>
            <a:r>
              <a:rPr lang="ar-JO" sz="2400" dirty="0" smtClean="0"/>
              <a:t>)</a:t>
            </a:r>
            <a:endParaRPr lang="ar-JO" sz="2400" dirty="0"/>
          </a:p>
          <a:p>
            <a:pPr marL="0" indent="0" algn="r" rtl="1">
              <a:buNone/>
            </a:pPr>
            <a:r>
              <a:rPr lang="ar-JO" sz="2400" dirty="0" smtClean="0"/>
              <a:t>                         </a:t>
            </a:r>
            <a:r>
              <a:rPr lang="ar-JO" sz="2400" dirty="0"/>
              <a:t>= </a:t>
            </a:r>
            <a:r>
              <a:rPr lang="en-US" sz="2400" dirty="0"/>
              <a:t>300</a:t>
            </a:r>
            <a:r>
              <a:rPr lang="ar-JO" sz="2400" dirty="0"/>
              <a:t>* </a:t>
            </a:r>
            <a:r>
              <a:rPr lang="ar-JO" sz="2400" dirty="0" smtClean="0"/>
              <a:t>(</a:t>
            </a:r>
            <a:r>
              <a:rPr lang="en-US" sz="2400" dirty="0" smtClean="0"/>
              <a:t>1.04</a:t>
            </a:r>
            <a:r>
              <a:rPr lang="ar-JO" sz="2400" dirty="0" smtClean="0"/>
              <a:t>)</a:t>
            </a:r>
            <a:r>
              <a:rPr lang="en-US" sz="2400" baseline="30000" dirty="0"/>
              <a:t>10</a:t>
            </a:r>
            <a:r>
              <a:rPr lang="ar-JO" sz="2400" dirty="0"/>
              <a:t> – </a:t>
            </a:r>
            <a:r>
              <a:rPr lang="en-US" sz="2400" dirty="0"/>
              <a:t>1</a:t>
            </a:r>
            <a:r>
              <a:rPr lang="ar-JO" sz="2400" dirty="0"/>
              <a:t> )/</a:t>
            </a:r>
            <a:r>
              <a:rPr lang="en-US" sz="2400" dirty="0"/>
              <a:t>0.04</a:t>
            </a:r>
            <a:r>
              <a:rPr lang="ar-JO" sz="2400" dirty="0"/>
              <a:t> * </a:t>
            </a:r>
            <a:r>
              <a:rPr lang="ar-JO" sz="2400" dirty="0" smtClean="0"/>
              <a:t>(</a:t>
            </a:r>
            <a:r>
              <a:rPr lang="en-US" sz="2400" dirty="0" smtClean="0"/>
              <a:t>1.04</a:t>
            </a:r>
            <a:r>
              <a:rPr lang="ar-JO" sz="2400" dirty="0"/>
              <a:t>)</a:t>
            </a:r>
          </a:p>
          <a:p>
            <a:pPr marL="0" indent="0" algn="r" rtl="1">
              <a:buNone/>
            </a:pPr>
            <a:r>
              <a:rPr lang="ar-JO" sz="2400" dirty="0" smtClean="0"/>
              <a:t>                         </a:t>
            </a:r>
            <a:r>
              <a:rPr lang="ar-JO" sz="2400" dirty="0"/>
              <a:t>= </a:t>
            </a:r>
            <a:r>
              <a:rPr lang="en-US" sz="2400" dirty="0"/>
              <a:t>300</a:t>
            </a:r>
            <a:r>
              <a:rPr lang="ar-JO" sz="2400" dirty="0"/>
              <a:t>* </a:t>
            </a:r>
            <a:r>
              <a:rPr lang="ar-JO" sz="2400" dirty="0" smtClean="0"/>
              <a:t>(</a:t>
            </a:r>
            <a:r>
              <a:rPr lang="en-US" sz="2400" dirty="0" smtClean="0"/>
              <a:t>1.48024</a:t>
            </a:r>
            <a:r>
              <a:rPr lang="ar-JO" sz="2400" dirty="0" smtClean="0"/>
              <a:t>– </a:t>
            </a:r>
            <a:r>
              <a:rPr lang="en-US" sz="2400" dirty="0"/>
              <a:t>1</a:t>
            </a:r>
            <a:r>
              <a:rPr lang="ar-JO" sz="2400" dirty="0"/>
              <a:t> )/</a:t>
            </a:r>
            <a:r>
              <a:rPr lang="en-US" sz="2400" dirty="0"/>
              <a:t>0.04</a:t>
            </a:r>
            <a:r>
              <a:rPr lang="ar-JO" sz="2400" dirty="0"/>
              <a:t> * (</a:t>
            </a:r>
            <a:r>
              <a:rPr lang="en-US" sz="2400" dirty="0"/>
              <a:t>1.04</a:t>
            </a:r>
            <a:r>
              <a:rPr lang="ar-JO" sz="2400" dirty="0" smtClean="0"/>
              <a:t>)</a:t>
            </a:r>
            <a:endParaRPr lang="ar-JO" sz="2400" dirty="0"/>
          </a:p>
          <a:p>
            <a:pPr marL="0" indent="0" algn="r" rtl="1">
              <a:buNone/>
            </a:pPr>
            <a:r>
              <a:rPr lang="ar-JO" sz="2400" dirty="0" smtClean="0"/>
              <a:t>                         </a:t>
            </a:r>
            <a:r>
              <a:rPr lang="ar-JO" sz="2400" dirty="0"/>
              <a:t>= </a:t>
            </a:r>
            <a:r>
              <a:rPr lang="en-US" sz="2400" dirty="0"/>
              <a:t>300</a:t>
            </a:r>
            <a:r>
              <a:rPr lang="ar-JO" sz="2400" dirty="0" smtClean="0"/>
              <a:t>* </a:t>
            </a:r>
            <a:r>
              <a:rPr lang="en-US" sz="2400" dirty="0" smtClean="0"/>
              <a:t>0.48024</a:t>
            </a:r>
            <a:r>
              <a:rPr lang="ar-JO" sz="2400" dirty="0" smtClean="0"/>
              <a:t>/</a:t>
            </a:r>
            <a:r>
              <a:rPr lang="en-US" sz="2400" dirty="0"/>
              <a:t>0.04</a:t>
            </a:r>
            <a:r>
              <a:rPr lang="ar-JO" sz="2400" dirty="0"/>
              <a:t> * (</a:t>
            </a:r>
            <a:r>
              <a:rPr lang="en-US" sz="2400" dirty="0"/>
              <a:t>1.04</a:t>
            </a:r>
            <a:r>
              <a:rPr lang="ar-JO" sz="2400" dirty="0"/>
              <a:t>)</a:t>
            </a:r>
          </a:p>
          <a:p>
            <a:pPr marL="0" indent="0" algn="r" rtl="1">
              <a:buNone/>
            </a:pPr>
            <a:r>
              <a:rPr lang="en-US" sz="2400" dirty="0" smtClean="0"/>
              <a:t> </a:t>
            </a:r>
            <a:r>
              <a:rPr lang="ar-JO" dirty="0" smtClean="0"/>
              <a:t>                  </a:t>
            </a:r>
            <a:r>
              <a:rPr lang="ar-JO" sz="2400" dirty="0"/>
              <a:t>= </a:t>
            </a:r>
            <a:r>
              <a:rPr lang="en-US" sz="2400" dirty="0"/>
              <a:t>300</a:t>
            </a:r>
            <a:r>
              <a:rPr lang="ar-JO" sz="2400" dirty="0"/>
              <a:t>* </a:t>
            </a:r>
            <a:r>
              <a:rPr lang="en-US" sz="2400" dirty="0" smtClean="0"/>
              <a:t>12.0061</a:t>
            </a:r>
            <a:r>
              <a:rPr lang="ar-JO" sz="2400" dirty="0" smtClean="0"/>
              <a:t> </a:t>
            </a:r>
            <a:r>
              <a:rPr lang="ar-JO" sz="2400" dirty="0"/>
              <a:t>* (</a:t>
            </a:r>
            <a:r>
              <a:rPr lang="en-US" sz="2400" dirty="0"/>
              <a:t>1.04</a:t>
            </a:r>
            <a:r>
              <a:rPr lang="ar-JO" sz="2400" dirty="0" smtClean="0"/>
              <a:t>)</a:t>
            </a:r>
            <a:endParaRPr lang="en-US" sz="2400" dirty="0" smtClean="0"/>
          </a:p>
          <a:p>
            <a:pPr marL="0" indent="0" algn="r" rtl="1">
              <a:buNone/>
            </a:pPr>
            <a:r>
              <a:rPr lang="ar-JO" sz="2400" dirty="0"/>
              <a:t> </a:t>
            </a:r>
            <a:r>
              <a:rPr lang="ar-JO" sz="2400" dirty="0" smtClean="0"/>
              <a:t>                        = </a:t>
            </a:r>
            <a:r>
              <a:rPr lang="en-US" sz="2400" dirty="0" smtClean="0"/>
              <a:t>3745.9</a:t>
            </a:r>
            <a:r>
              <a:rPr lang="ar-JO" sz="2400" dirty="0" smtClean="0"/>
              <a:t> دينار</a:t>
            </a:r>
            <a:endParaRPr lang="ar-JO" sz="2400" dirty="0"/>
          </a:p>
          <a:p>
            <a:pPr marL="0" indent="0" algn="r" rtl="1">
              <a:buNone/>
            </a:pPr>
            <a:endParaRPr lang="ar-JO" sz="2400" dirty="0"/>
          </a:p>
        </p:txBody>
      </p:sp>
    </p:spTree>
    <p:extLst>
      <p:ext uri="{BB962C8B-B14F-4D97-AF65-F5344CB8AC3E}">
        <p14:creationId xmlns:p14="http://schemas.microsoft.com/office/powerpoint/2010/main" val="272134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rtl="1"/>
            <a:r>
              <a:rPr lang="ar-JO" sz="3600" b="1" dirty="0" smtClean="0">
                <a:solidFill>
                  <a:srgbClr val="00B0F0"/>
                </a:solidFill>
              </a:rPr>
              <a:t>أو بطريقة أخرى نجد جملة الدفعات الفورية:</a:t>
            </a:r>
            <a:endParaRPr lang="en-US" sz="3600" b="1" dirty="0">
              <a:solidFill>
                <a:srgbClr val="00B0F0"/>
              </a:solidFill>
            </a:endParaRPr>
          </a:p>
        </p:txBody>
      </p:sp>
      <p:sp>
        <p:nvSpPr>
          <p:cNvPr id="3" name="عنصر نائب للمحتوى 2"/>
          <p:cNvSpPr>
            <a:spLocks noGrp="1"/>
          </p:cNvSpPr>
          <p:nvPr>
            <p:ph idx="1"/>
          </p:nvPr>
        </p:nvSpPr>
        <p:spPr>
          <a:xfrm>
            <a:off x="457200" y="1052736"/>
            <a:ext cx="8229600" cy="5073427"/>
          </a:xfrm>
        </p:spPr>
        <p:txBody>
          <a:bodyPr>
            <a:normAutofit fontScale="55000" lnSpcReduction="20000"/>
          </a:bodyPr>
          <a:lstStyle/>
          <a:p>
            <a:pPr marL="0" indent="0" algn="r" rtl="1">
              <a:buNone/>
            </a:pPr>
            <a:r>
              <a:rPr lang="ar-JO" sz="3800" dirty="0" smtClean="0"/>
              <a:t>لأن الدفعة فورية أي في بداية المدة الزمنية فإننا:</a:t>
            </a:r>
          </a:p>
          <a:p>
            <a:pPr marL="0" indent="0" algn="r" rtl="1">
              <a:buNone/>
            </a:pPr>
            <a:r>
              <a:rPr lang="ar-JO" sz="3800" dirty="0" smtClean="0"/>
              <a:t>- نقوم بإضافة واحد إلى المدة (الفترة الزمنية) فتصبح:</a:t>
            </a:r>
          </a:p>
          <a:p>
            <a:pPr marL="0" indent="0" algn="r" rtl="1">
              <a:buNone/>
            </a:pPr>
            <a:r>
              <a:rPr lang="ar-JO" sz="3800" dirty="0"/>
              <a:t> </a:t>
            </a:r>
            <a:r>
              <a:rPr lang="ar-JO" sz="3800" dirty="0" smtClean="0"/>
              <a:t> </a:t>
            </a:r>
            <a:r>
              <a:rPr lang="en-US" sz="3800" dirty="0" smtClean="0"/>
              <a:t>10</a:t>
            </a:r>
            <a:r>
              <a:rPr lang="ar-JO" sz="3800" dirty="0" smtClean="0"/>
              <a:t> + </a:t>
            </a:r>
            <a:r>
              <a:rPr lang="en-US" sz="3800" dirty="0" smtClean="0"/>
              <a:t>1</a:t>
            </a:r>
            <a:r>
              <a:rPr lang="ar-JO" sz="3800" dirty="0" smtClean="0"/>
              <a:t> = </a:t>
            </a:r>
            <a:r>
              <a:rPr lang="en-US" sz="3800" dirty="0" smtClean="0"/>
              <a:t>11</a:t>
            </a:r>
            <a:r>
              <a:rPr lang="ar-JO" sz="3800" dirty="0" smtClean="0"/>
              <a:t> </a:t>
            </a:r>
          </a:p>
          <a:p>
            <a:pPr marL="0" indent="0" algn="r" rtl="1">
              <a:buNone/>
            </a:pPr>
            <a:r>
              <a:rPr lang="ar-JO" sz="3800" dirty="0" smtClean="0"/>
              <a:t>ثم نجد معدل التراكم سواء من الجدول رقم (</a:t>
            </a:r>
            <a:r>
              <a:rPr lang="en-US" sz="3800" dirty="0" smtClean="0"/>
              <a:t>2</a:t>
            </a:r>
            <a:r>
              <a:rPr lang="ar-JO" sz="3800" dirty="0" smtClean="0"/>
              <a:t>) أو من خلال المعادلة: </a:t>
            </a:r>
            <a:r>
              <a:rPr lang="ar-JO" sz="3800" dirty="0"/>
              <a:t>( (</a:t>
            </a:r>
            <a:r>
              <a:rPr lang="en-US" sz="3800" dirty="0"/>
              <a:t>1</a:t>
            </a:r>
            <a:r>
              <a:rPr lang="ar-JO" sz="3800" dirty="0"/>
              <a:t>+ع)</a:t>
            </a:r>
            <a:r>
              <a:rPr lang="ar-JO" sz="3800" baseline="30000" dirty="0"/>
              <a:t>ن</a:t>
            </a:r>
            <a:r>
              <a:rPr lang="ar-JO" sz="3800" dirty="0"/>
              <a:t> – </a:t>
            </a:r>
            <a:r>
              <a:rPr lang="en-US" sz="3800" dirty="0"/>
              <a:t>1</a:t>
            </a:r>
            <a:r>
              <a:rPr lang="ar-JO" sz="3800" dirty="0"/>
              <a:t> )/ع </a:t>
            </a:r>
            <a:endParaRPr lang="ar-JO" sz="3800" dirty="0" smtClean="0"/>
          </a:p>
          <a:p>
            <a:pPr marL="0" indent="0" algn="r" rtl="1">
              <a:buNone/>
            </a:pPr>
            <a:r>
              <a:rPr lang="ar-JO" sz="3800" dirty="0"/>
              <a:t> </a:t>
            </a:r>
            <a:r>
              <a:rPr lang="ar-JO" sz="3800" dirty="0" smtClean="0"/>
              <a:t>                        </a:t>
            </a:r>
            <a:r>
              <a:rPr lang="ar-JO" sz="3800" dirty="0"/>
              <a:t>= </a:t>
            </a:r>
            <a:r>
              <a:rPr lang="ar-JO" sz="3800" dirty="0" smtClean="0"/>
              <a:t>( </a:t>
            </a:r>
            <a:r>
              <a:rPr lang="ar-JO" sz="3800" dirty="0"/>
              <a:t>(</a:t>
            </a:r>
            <a:r>
              <a:rPr lang="en-US" sz="3800" dirty="0"/>
              <a:t>1</a:t>
            </a:r>
            <a:r>
              <a:rPr lang="ar-JO" sz="3800" dirty="0"/>
              <a:t>+</a:t>
            </a:r>
            <a:r>
              <a:rPr lang="en-US" sz="3800" dirty="0"/>
              <a:t>0.04</a:t>
            </a:r>
            <a:r>
              <a:rPr lang="ar-JO" sz="3800" dirty="0"/>
              <a:t>)</a:t>
            </a:r>
            <a:r>
              <a:rPr lang="en-US" sz="3800" baseline="30000" dirty="0" smtClean="0"/>
              <a:t>11</a:t>
            </a:r>
            <a:r>
              <a:rPr lang="ar-JO" sz="3800" dirty="0" smtClean="0"/>
              <a:t> </a:t>
            </a:r>
            <a:r>
              <a:rPr lang="ar-JO" sz="3800" dirty="0"/>
              <a:t>– </a:t>
            </a:r>
            <a:r>
              <a:rPr lang="en-US" sz="3800" dirty="0"/>
              <a:t>1</a:t>
            </a:r>
            <a:r>
              <a:rPr lang="ar-JO" sz="3800" dirty="0"/>
              <a:t> )/</a:t>
            </a:r>
            <a:r>
              <a:rPr lang="en-US" sz="3800" dirty="0" smtClean="0"/>
              <a:t>0.04</a:t>
            </a:r>
            <a:endParaRPr lang="ar-JO" sz="3800" dirty="0"/>
          </a:p>
          <a:p>
            <a:pPr marL="0" indent="0" algn="r" rtl="1">
              <a:buNone/>
            </a:pPr>
            <a:r>
              <a:rPr lang="ar-JO" sz="3800" dirty="0"/>
              <a:t>                         = </a:t>
            </a:r>
            <a:r>
              <a:rPr lang="ar-JO" sz="3800" dirty="0" smtClean="0"/>
              <a:t>(</a:t>
            </a:r>
            <a:r>
              <a:rPr lang="en-US" sz="3800" dirty="0"/>
              <a:t>1.04</a:t>
            </a:r>
            <a:r>
              <a:rPr lang="ar-JO" sz="3800" dirty="0"/>
              <a:t>)</a:t>
            </a:r>
            <a:r>
              <a:rPr lang="en-US" sz="3800" baseline="30000" dirty="0" smtClean="0"/>
              <a:t>11</a:t>
            </a:r>
            <a:r>
              <a:rPr lang="ar-JO" sz="3800" dirty="0" smtClean="0"/>
              <a:t> </a:t>
            </a:r>
            <a:r>
              <a:rPr lang="ar-JO" sz="3800" dirty="0"/>
              <a:t>– </a:t>
            </a:r>
            <a:r>
              <a:rPr lang="en-US" sz="3800" dirty="0"/>
              <a:t>1</a:t>
            </a:r>
            <a:r>
              <a:rPr lang="ar-JO" sz="3800" dirty="0"/>
              <a:t> )/</a:t>
            </a:r>
            <a:r>
              <a:rPr lang="en-US" sz="3800" dirty="0"/>
              <a:t>0.04</a:t>
            </a:r>
            <a:r>
              <a:rPr lang="ar-JO" sz="3800" dirty="0"/>
              <a:t> </a:t>
            </a:r>
            <a:endParaRPr lang="ar-JO" sz="3800" dirty="0" smtClean="0"/>
          </a:p>
          <a:p>
            <a:pPr marL="0" indent="0" algn="r" rtl="1">
              <a:buNone/>
            </a:pPr>
            <a:r>
              <a:rPr lang="ar-JO" sz="3800" dirty="0"/>
              <a:t> </a:t>
            </a:r>
            <a:r>
              <a:rPr lang="ar-JO" sz="3800" dirty="0" smtClean="0"/>
              <a:t>                        = (</a:t>
            </a:r>
            <a:r>
              <a:rPr lang="en-US" sz="3800" dirty="0" smtClean="0"/>
              <a:t>1.53945</a:t>
            </a:r>
            <a:r>
              <a:rPr lang="ar-JO" sz="3800" dirty="0" smtClean="0"/>
              <a:t>– </a:t>
            </a:r>
            <a:r>
              <a:rPr lang="en-US" sz="3800" dirty="0"/>
              <a:t>1</a:t>
            </a:r>
            <a:r>
              <a:rPr lang="ar-JO" sz="3800" dirty="0"/>
              <a:t> )/</a:t>
            </a:r>
            <a:r>
              <a:rPr lang="en-US" sz="3800" dirty="0" smtClean="0"/>
              <a:t>0.04</a:t>
            </a:r>
            <a:endParaRPr lang="ar-JO" sz="3800" dirty="0"/>
          </a:p>
          <a:p>
            <a:pPr marL="0" indent="0" algn="r" rtl="1">
              <a:buNone/>
            </a:pPr>
            <a:r>
              <a:rPr lang="ar-JO" sz="3800" dirty="0" smtClean="0"/>
              <a:t>                         = </a:t>
            </a:r>
            <a:r>
              <a:rPr lang="en-US" sz="3800" dirty="0" smtClean="0"/>
              <a:t>0.53945</a:t>
            </a:r>
            <a:r>
              <a:rPr lang="ar-JO" sz="3800" dirty="0" smtClean="0"/>
              <a:t>/</a:t>
            </a:r>
            <a:r>
              <a:rPr lang="en-US" sz="3800" dirty="0" smtClean="0"/>
              <a:t>0.04</a:t>
            </a:r>
            <a:endParaRPr lang="ar-JO" sz="3800" dirty="0"/>
          </a:p>
          <a:p>
            <a:pPr marL="0" indent="0" algn="r" rtl="1">
              <a:buNone/>
            </a:pPr>
            <a:r>
              <a:rPr lang="en-US" sz="3800" dirty="0"/>
              <a:t> </a:t>
            </a:r>
            <a:r>
              <a:rPr lang="ar-JO" sz="3800" dirty="0"/>
              <a:t>                  </a:t>
            </a:r>
            <a:r>
              <a:rPr lang="ar-JO" sz="3800" dirty="0" smtClean="0"/>
              <a:t>      = </a:t>
            </a:r>
            <a:r>
              <a:rPr lang="en-US" sz="3800" dirty="0" smtClean="0"/>
              <a:t>13.48635</a:t>
            </a:r>
            <a:r>
              <a:rPr lang="ar-JO" sz="3800" dirty="0" smtClean="0"/>
              <a:t>  </a:t>
            </a:r>
          </a:p>
          <a:p>
            <a:pPr algn="r" rtl="1">
              <a:buFontTx/>
              <a:buChar char="-"/>
            </a:pPr>
            <a:r>
              <a:rPr lang="ar-JO" sz="3800" dirty="0" smtClean="0"/>
              <a:t>نقوم بعد ذلك بطرح واحد من معامل التراكم </a:t>
            </a:r>
          </a:p>
          <a:p>
            <a:pPr marL="0" indent="0" algn="r" rtl="1">
              <a:buNone/>
            </a:pPr>
            <a:r>
              <a:rPr lang="ar-JO" sz="3800" dirty="0"/>
              <a:t> </a:t>
            </a:r>
            <a:r>
              <a:rPr lang="en-US" sz="3800" dirty="0" smtClean="0"/>
              <a:t>13.48635                              </a:t>
            </a:r>
            <a:r>
              <a:rPr lang="ar-JO" sz="3800" dirty="0" smtClean="0"/>
              <a:t> - </a:t>
            </a:r>
            <a:r>
              <a:rPr lang="en-US" sz="3800" dirty="0" smtClean="0"/>
              <a:t>1 </a:t>
            </a:r>
            <a:r>
              <a:rPr lang="ar-JO" sz="3800" dirty="0" smtClean="0"/>
              <a:t> = </a:t>
            </a:r>
            <a:r>
              <a:rPr lang="en-US" sz="3800" dirty="0" smtClean="0"/>
              <a:t>12.48635</a:t>
            </a:r>
            <a:endParaRPr lang="ar-JO" sz="3800" dirty="0" smtClean="0"/>
          </a:p>
          <a:p>
            <a:pPr marL="0" indent="0" algn="r" rtl="1">
              <a:buNone/>
            </a:pPr>
            <a:r>
              <a:rPr lang="ar-JO" sz="3800" dirty="0"/>
              <a:t> </a:t>
            </a:r>
            <a:r>
              <a:rPr lang="ar-JO" sz="3800" dirty="0" smtClean="0"/>
              <a:t>جملة الدفعات = قيمة الدفعة * معدل التراكم </a:t>
            </a:r>
          </a:p>
          <a:p>
            <a:pPr marL="0" indent="0" algn="r" rtl="1">
              <a:buNone/>
            </a:pPr>
            <a:r>
              <a:rPr lang="ar-JO" sz="3800" dirty="0"/>
              <a:t> </a:t>
            </a:r>
            <a:r>
              <a:rPr lang="ar-JO" sz="3800" dirty="0" smtClean="0"/>
              <a:t>                = </a:t>
            </a:r>
            <a:r>
              <a:rPr lang="en-US" sz="3800" dirty="0" smtClean="0"/>
              <a:t>300</a:t>
            </a:r>
            <a:r>
              <a:rPr lang="ar-JO" sz="3800" dirty="0" smtClean="0"/>
              <a:t> * </a:t>
            </a:r>
            <a:r>
              <a:rPr lang="en-US" sz="3800" dirty="0" smtClean="0"/>
              <a:t>12.48635</a:t>
            </a:r>
            <a:r>
              <a:rPr lang="ar-JO" sz="3800" dirty="0" smtClean="0"/>
              <a:t> </a:t>
            </a:r>
          </a:p>
          <a:p>
            <a:pPr marL="0" indent="0" algn="r" rtl="1">
              <a:buNone/>
            </a:pPr>
            <a:r>
              <a:rPr lang="ar-JO" sz="3800" dirty="0"/>
              <a:t> </a:t>
            </a:r>
            <a:r>
              <a:rPr lang="ar-JO" sz="3800" dirty="0" smtClean="0"/>
              <a:t>                = </a:t>
            </a:r>
            <a:r>
              <a:rPr lang="en-US" sz="3800" dirty="0" smtClean="0"/>
              <a:t>3745.9</a:t>
            </a:r>
            <a:r>
              <a:rPr lang="ar-JO" sz="3800" dirty="0" smtClean="0"/>
              <a:t> دينار وهي نفس الاجابة السابقة</a:t>
            </a:r>
          </a:p>
          <a:p>
            <a:pPr marL="0" indent="0" algn="r" rtl="1">
              <a:buNone/>
            </a:pPr>
            <a:r>
              <a:rPr lang="ar-JO" dirty="0"/>
              <a:t> </a:t>
            </a:r>
            <a:r>
              <a:rPr lang="ar-JO" dirty="0" smtClean="0"/>
              <a:t>                       </a:t>
            </a:r>
          </a:p>
          <a:p>
            <a:pPr marL="0" indent="0" algn="r" rtl="1">
              <a:buNone/>
            </a:pPr>
            <a:r>
              <a:rPr lang="ar-JO" dirty="0" smtClean="0"/>
              <a:t>     </a:t>
            </a:r>
          </a:p>
          <a:p>
            <a:pPr marL="0" indent="0" algn="r" rtl="1">
              <a:buNone/>
            </a:pPr>
            <a:endParaRPr lang="ar-JO" dirty="0"/>
          </a:p>
          <a:p>
            <a:pPr marL="0" indent="0" algn="r" rtl="1">
              <a:buNone/>
            </a:pPr>
            <a:endParaRPr lang="ar-JO" dirty="0" smtClean="0"/>
          </a:p>
          <a:p>
            <a:pPr marL="0" indent="0" algn="r" rtl="1">
              <a:buNone/>
            </a:pPr>
            <a:endParaRPr lang="ar-JO" dirty="0"/>
          </a:p>
          <a:p>
            <a:pPr marL="0" indent="0" algn="r" rtl="1">
              <a:buNone/>
            </a:pPr>
            <a:endParaRPr lang="ar-JO" dirty="0" smtClean="0"/>
          </a:p>
          <a:p>
            <a:pPr marL="0" indent="0" algn="r" rtl="1">
              <a:buNone/>
            </a:pPr>
            <a:endParaRPr lang="ar-JO" dirty="0"/>
          </a:p>
          <a:p>
            <a:pPr marL="0" indent="0" algn="r" rtl="1">
              <a:buNone/>
            </a:pPr>
            <a:endParaRPr lang="ar-JO" dirty="0" smtClean="0"/>
          </a:p>
          <a:p>
            <a:pPr marL="0" indent="0" algn="r" rtl="1">
              <a:buNone/>
            </a:pPr>
            <a:endParaRPr lang="en-US" dirty="0"/>
          </a:p>
        </p:txBody>
      </p:sp>
    </p:spTree>
    <p:extLst>
      <p:ext uri="{BB962C8B-B14F-4D97-AF65-F5344CB8AC3E}">
        <p14:creationId xmlns:p14="http://schemas.microsoft.com/office/powerpoint/2010/main" val="25605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9"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9"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9" fill="hold" grpId="0"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9"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9" fill="hold" grpId="0"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9" fill="hold" grpId="0"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pPr algn="r" rtl="1"/>
            <a:r>
              <a:rPr lang="ar-SA" sz="3600" b="1" dirty="0" smtClean="0">
                <a:solidFill>
                  <a:srgbClr val="002060"/>
                </a:solidFill>
              </a:rPr>
              <a:t>ثانيا: الفائدة المركبة:</a:t>
            </a:r>
            <a:endParaRPr lang="en-US" sz="3600" b="1" dirty="0">
              <a:solidFill>
                <a:srgbClr val="002060"/>
              </a:solidFill>
            </a:endParaRPr>
          </a:p>
        </p:txBody>
      </p:sp>
      <p:sp>
        <p:nvSpPr>
          <p:cNvPr id="3" name="عنصر نائب للمحتوى 2"/>
          <p:cNvSpPr>
            <a:spLocks noGrp="1"/>
          </p:cNvSpPr>
          <p:nvPr>
            <p:ph idx="1"/>
          </p:nvPr>
        </p:nvSpPr>
        <p:spPr>
          <a:xfrm>
            <a:off x="457200" y="908720"/>
            <a:ext cx="8229600" cy="5217443"/>
          </a:xfrm>
        </p:spPr>
        <p:txBody>
          <a:bodyPr/>
          <a:lstStyle/>
          <a:p>
            <a:pPr algn="r" rtl="1">
              <a:buFontTx/>
              <a:buChar char="-"/>
            </a:pPr>
            <a:r>
              <a:rPr lang="ar-SA" dirty="0" smtClean="0"/>
              <a:t>أساس احتساب الفائدة البسيطة هو أصل المبلغ المودع أو المقرض، وهو ثابت لا يتغير مهما طالت فترة الإيداع أو الاستثمار أو الاقتراض أو قصرت.</a:t>
            </a:r>
          </a:p>
          <a:p>
            <a:pPr algn="r" rtl="1">
              <a:buFontTx/>
              <a:buChar char="-"/>
            </a:pPr>
            <a:r>
              <a:rPr lang="ar-SA" dirty="0" smtClean="0"/>
              <a:t>أما الفائدة المركبة فيتم احتساب فائدة أخرى على الفوائد المستحقة، أي أصل المبلغ متغير يحسب على أساس الفوائد، عن طريق زيادة فائدة الوحدة الزمنية على أصل المبلغ، أي احتساب الفائدة عل كل من الأصل والفوائد معا.</a:t>
            </a:r>
            <a:endParaRPr lang="en-US" dirty="0"/>
          </a:p>
        </p:txBody>
      </p:sp>
    </p:spTree>
    <p:extLst>
      <p:ext uri="{BB962C8B-B14F-4D97-AF65-F5344CB8AC3E}">
        <p14:creationId xmlns:p14="http://schemas.microsoft.com/office/powerpoint/2010/main" val="411755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rtl="1"/>
            <a:r>
              <a:rPr lang="en-US" sz="3600" b="1" dirty="0" smtClean="0"/>
              <a:t>1</a:t>
            </a:r>
            <a:r>
              <a:rPr lang="ar-SA" sz="3600" b="1" dirty="0" smtClean="0">
                <a:solidFill>
                  <a:srgbClr val="002060"/>
                </a:solidFill>
              </a:rPr>
              <a:t>) الفرق بين الفائدة البسيطة والفائدة المركبة:</a:t>
            </a:r>
            <a:endParaRPr lang="en-US" sz="3600" b="1" dirty="0">
              <a:solidFill>
                <a:srgbClr val="002060"/>
              </a:solidFill>
            </a:endParaRPr>
          </a:p>
        </p:txBody>
      </p:sp>
      <p:sp>
        <p:nvSpPr>
          <p:cNvPr id="3" name="عنصر نائب للمحتوى 2"/>
          <p:cNvSpPr>
            <a:spLocks noGrp="1"/>
          </p:cNvSpPr>
          <p:nvPr>
            <p:ph idx="1"/>
          </p:nvPr>
        </p:nvSpPr>
        <p:spPr>
          <a:xfrm>
            <a:off x="457200" y="980728"/>
            <a:ext cx="8229600" cy="5145435"/>
          </a:xfrm>
        </p:spPr>
        <p:txBody>
          <a:bodyPr/>
          <a:lstStyle/>
          <a:p>
            <a:pPr marL="514350" indent="-514350" algn="r" rtl="1">
              <a:buAutoNum type="arabic1Minus"/>
            </a:pPr>
            <a:r>
              <a:rPr lang="ar-SA" dirty="0" smtClean="0"/>
              <a:t>تحسب الفائدة البسيطة على أصل المبلغ،</a:t>
            </a:r>
            <a:endParaRPr lang="ar-JO" dirty="0" smtClean="0"/>
          </a:p>
          <a:p>
            <a:pPr marL="0" indent="0" algn="r" rtl="1">
              <a:buNone/>
            </a:pPr>
            <a:r>
              <a:rPr lang="ar-JO" dirty="0"/>
              <a:t> </a:t>
            </a:r>
            <a:r>
              <a:rPr lang="ar-JO" dirty="0" smtClean="0"/>
              <a:t>   </a:t>
            </a:r>
            <a:r>
              <a:rPr lang="ar-SA" dirty="0" smtClean="0"/>
              <a:t> بينما تحسب الفائدة المركبة على الأصل والفوائد معا.</a:t>
            </a:r>
          </a:p>
          <a:p>
            <a:pPr marL="0" indent="0" algn="r" rtl="1">
              <a:buNone/>
            </a:pPr>
            <a:r>
              <a:rPr lang="ar-SA" dirty="0"/>
              <a:t> </a:t>
            </a:r>
            <a:r>
              <a:rPr lang="ar-JO" dirty="0" smtClean="0"/>
              <a:t>ب- </a:t>
            </a:r>
            <a:r>
              <a:rPr lang="ar-SA" dirty="0" smtClean="0"/>
              <a:t>مجموع الفوائد المحسوبة على أساس مفهوم الفائدة البسيطة </a:t>
            </a:r>
            <a:r>
              <a:rPr lang="ar-JO" dirty="0" smtClean="0"/>
              <a:t>   </a:t>
            </a:r>
            <a:r>
              <a:rPr lang="ar-SA" dirty="0" smtClean="0"/>
              <a:t>   أقل من مجموع الفوائد المحسوبة على أساس مفهوم الفائدة المركبة،</a:t>
            </a:r>
            <a:endParaRPr lang="ar-JO" dirty="0" smtClean="0"/>
          </a:p>
          <a:p>
            <a:pPr marL="0" indent="0" algn="r" rtl="1">
              <a:buNone/>
            </a:pPr>
            <a:r>
              <a:rPr lang="ar-JO" dirty="0"/>
              <a:t> </a:t>
            </a:r>
            <a:r>
              <a:rPr lang="ar-SA" dirty="0" smtClean="0"/>
              <a:t> باستثناء وحدة الزمن الأولى حيث تتساوى الفائدة بالأسلوبين.</a:t>
            </a:r>
            <a:endParaRPr lang="en-US" dirty="0"/>
          </a:p>
        </p:txBody>
      </p:sp>
    </p:spTree>
    <p:extLst>
      <p:ext uri="{BB962C8B-B14F-4D97-AF65-F5344CB8AC3E}">
        <p14:creationId xmlns:p14="http://schemas.microsoft.com/office/powerpoint/2010/main" val="17977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rtl="1"/>
            <a:r>
              <a:rPr lang="en-US" sz="3600" b="1" dirty="0" smtClean="0">
                <a:solidFill>
                  <a:srgbClr val="002060"/>
                </a:solidFill>
              </a:rPr>
              <a:t>2</a:t>
            </a:r>
            <a:r>
              <a:rPr lang="ar-SA" sz="3600" b="1" dirty="0" smtClean="0">
                <a:solidFill>
                  <a:srgbClr val="002060"/>
                </a:solidFill>
              </a:rPr>
              <a:t>) معدل الفائدة الاسمي والحقيقي (الفعلي):</a:t>
            </a:r>
            <a:endParaRPr lang="en-US" sz="3600" b="1" dirty="0">
              <a:solidFill>
                <a:srgbClr val="002060"/>
              </a:solidFill>
            </a:endParaRPr>
          </a:p>
        </p:txBody>
      </p:sp>
      <p:sp>
        <p:nvSpPr>
          <p:cNvPr id="3" name="عنصر نائب للمحتوى 2"/>
          <p:cNvSpPr>
            <a:spLocks noGrp="1"/>
          </p:cNvSpPr>
          <p:nvPr>
            <p:ph idx="1"/>
          </p:nvPr>
        </p:nvSpPr>
        <p:spPr>
          <a:xfrm>
            <a:off x="457200" y="980728"/>
            <a:ext cx="8229600" cy="5616624"/>
          </a:xfrm>
        </p:spPr>
        <p:txBody>
          <a:bodyPr>
            <a:normAutofit fontScale="92500"/>
          </a:bodyPr>
          <a:lstStyle/>
          <a:p>
            <a:pPr marL="0" indent="0" algn="r" rtl="1">
              <a:buNone/>
            </a:pPr>
            <a:r>
              <a:rPr lang="ar-SA" sz="3000" dirty="0" smtClean="0"/>
              <a:t>معدل الفائدة الاسمي يكون معدل الفائدة عن الفترة بالسنة * عدد الفترات</a:t>
            </a:r>
          </a:p>
          <a:p>
            <a:pPr marL="0" indent="0" algn="r" rtl="1">
              <a:buNone/>
            </a:pPr>
            <a:r>
              <a:rPr lang="ar-SA" dirty="0" smtClean="0"/>
              <a:t>                     مثل </a:t>
            </a:r>
            <a:r>
              <a:rPr lang="en-US" dirty="0" smtClean="0"/>
              <a:t>2</a:t>
            </a:r>
            <a:r>
              <a:rPr lang="ar-SA" dirty="0" smtClean="0"/>
              <a:t>% * </a:t>
            </a:r>
            <a:r>
              <a:rPr lang="en-US" dirty="0" smtClean="0"/>
              <a:t>4</a:t>
            </a:r>
            <a:r>
              <a:rPr lang="ar-SA" dirty="0"/>
              <a:t> </a:t>
            </a:r>
            <a:r>
              <a:rPr lang="ar-SA" dirty="0" smtClean="0"/>
              <a:t>فترات = </a:t>
            </a:r>
            <a:r>
              <a:rPr lang="en-US" dirty="0" smtClean="0"/>
              <a:t>8</a:t>
            </a:r>
            <a:r>
              <a:rPr lang="ar-SA" dirty="0" smtClean="0"/>
              <a:t>% سنويا.</a:t>
            </a:r>
          </a:p>
          <a:p>
            <a:pPr marL="0" indent="0" algn="r" rtl="1">
              <a:buNone/>
            </a:pPr>
            <a:r>
              <a:rPr lang="ar-SA" dirty="0" smtClean="0"/>
              <a:t>أما معدل الفائدة الحقيقي (الفعلي) = ( </a:t>
            </a:r>
            <a:r>
              <a:rPr lang="en-US" dirty="0" smtClean="0"/>
              <a:t>1</a:t>
            </a:r>
            <a:r>
              <a:rPr lang="ar-SA" dirty="0" smtClean="0"/>
              <a:t> + ع)</a:t>
            </a:r>
            <a:r>
              <a:rPr lang="ar-SA" baseline="30000" dirty="0" smtClean="0"/>
              <a:t>ن</a:t>
            </a:r>
            <a:r>
              <a:rPr lang="ar-SA" dirty="0" smtClean="0"/>
              <a:t> – </a:t>
            </a:r>
            <a:r>
              <a:rPr lang="en-US" dirty="0" smtClean="0"/>
              <a:t>1</a:t>
            </a:r>
            <a:endParaRPr lang="ar-SA" dirty="0" smtClean="0"/>
          </a:p>
          <a:p>
            <a:pPr marL="0" indent="0" algn="r" rtl="1">
              <a:buNone/>
            </a:pPr>
            <a:r>
              <a:rPr lang="ar-SA" dirty="0"/>
              <a:t> </a:t>
            </a:r>
            <a:r>
              <a:rPr lang="ar-SA" dirty="0" smtClean="0"/>
              <a:t>                                     = ( </a:t>
            </a:r>
            <a:r>
              <a:rPr lang="en-US" dirty="0" smtClean="0"/>
              <a:t>1</a:t>
            </a:r>
            <a:r>
              <a:rPr lang="ar-SA" dirty="0" smtClean="0"/>
              <a:t> + </a:t>
            </a:r>
            <a:r>
              <a:rPr lang="en-US" dirty="0" smtClean="0"/>
              <a:t>0.02</a:t>
            </a:r>
            <a:r>
              <a:rPr lang="ar-SA" dirty="0" smtClean="0"/>
              <a:t>)</a:t>
            </a:r>
            <a:r>
              <a:rPr lang="en-US" baseline="30000" dirty="0"/>
              <a:t>4</a:t>
            </a:r>
            <a:r>
              <a:rPr lang="ar-SA" dirty="0" smtClean="0"/>
              <a:t> – </a:t>
            </a:r>
            <a:r>
              <a:rPr lang="en-US" dirty="0" smtClean="0"/>
              <a:t>1</a:t>
            </a:r>
            <a:endParaRPr lang="ar-SA" dirty="0" smtClean="0"/>
          </a:p>
          <a:p>
            <a:pPr marL="0" indent="0" algn="r" rtl="1">
              <a:buNone/>
            </a:pPr>
            <a:r>
              <a:rPr lang="ar-SA" dirty="0"/>
              <a:t> </a:t>
            </a:r>
            <a:r>
              <a:rPr lang="ar-SA" dirty="0" smtClean="0"/>
              <a:t>                            </a:t>
            </a:r>
            <a:r>
              <a:rPr lang="en-US" dirty="0" smtClean="0"/>
              <a:t>          </a:t>
            </a:r>
            <a:r>
              <a:rPr lang="ar-SA" dirty="0" smtClean="0"/>
              <a:t> = </a:t>
            </a:r>
            <a:r>
              <a:rPr lang="en-US" dirty="0" smtClean="0"/>
              <a:t>0.08243</a:t>
            </a:r>
            <a:endParaRPr lang="ar-SA" dirty="0" smtClean="0"/>
          </a:p>
          <a:p>
            <a:pPr marL="0" indent="0" algn="r" rtl="1">
              <a:buNone/>
            </a:pPr>
            <a:r>
              <a:rPr lang="ar-SA" dirty="0"/>
              <a:t> </a:t>
            </a:r>
            <a:r>
              <a:rPr lang="ar-SA" dirty="0" smtClean="0"/>
              <a:t>                                     = </a:t>
            </a:r>
            <a:r>
              <a:rPr lang="en-US" dirty="0" smtClean="0"/>
              <a:t>8.243</a:t>
            </a:r>
            <a:r>
              <a:rPr lang="ar-SA" dirty="0" smtClean="0"/>
              <a:t>%</a:t>
            </a:r>
          </a:p>
          <a:p>
            <a:pPr marL="0" indent="0" algn="r" rtl="1">
              <a:buNone/>
            </a:pPr>
            <a:r>
              <a:rPr lang="ar-SA" dirty="0" smtClean="0"/>
              <a:t>ومنها الفرق بين معدل الفائدة الحقيقي </a:t>
            </a:r>
            <a:r>
              <a:rPr lang="ar-JO" dirty="0" smtClean="0"/>
              <a:t>(</a:t>
            </a:r>
            <a:r>
              <a:rPr lang="ar-SA" dirty="0" smtClean="0"/>
              <a:t>الفعلي</a:t>
            </a:r>
            <a:r>
              <a:rPr lang="ar-JO" dirty="0" smtClean="0"/>
              <a:t>) والاسمي</a:t>
            </a:r>
            <a:r>
              <a:rPr lang="ar-SA" dirty="0" smtClean="0"/>
              <a:t> =</a:t>
            </a:r>
          </a:p>
          <a:p>
            <a:pPr marL="0" indent="0" algn="r" rtl="1">
              <a:buNone/>
            </a:pPr>
            <a:r>
              <a:rPr lang="ar-SA" dirty="0" smtClean="0"/>
              <a:t>                </a:t>
            </a:r>
            <a:r>
              <a:rPr lang="en-US" dirty="0" smtClean="0"/>
              <a:t>8.243</a:t>
            </a:r>
            <a:r>
              <a:rPr lang="ar-SA" dirty="0" smtClean="0"/>
              <a:t>% - </a:t>
            </a:r>
            <a:r>
              <a:rPr lang="en-US" dirty="0" smtClean="0"/>
              <a:t>8</a:t>
            </a:r>
            <a:r>
              <a:rPr lang="ar-SA" dirty="0" smtClean="0"/>
              <a:t>% = </a:t>
            </a:r>
            <a:r>
              <a:rPr lang="en-US" dirty="0" smtClean="0"/>
              <a:t>0.243</a:t>
            </a:r>
            <a:r>
              <a:rPr lang="ar-SA" dirty="0" smtClean="0"/>
              <a:t>%</a:t>
            </a:r>
          </a:p>
          <a:p>
            <a:pPr marL="0" indent="0" algn="r" rtl="1">
              <a:buNone/>
            </a:pPr>
            <a:endParaRPr lang="en-US" dirty="0" smtClean="0"/>
          </a:p>
          <a:p>
            <a:pPr marL="0" indent="0" algn="r" rtl="1">
              <a:buNone/>
            </a:pPr>
            <a:r>
              <a:rPr lang="en-US" dirty="0"/>
              <a:t> </a:t>
            </a:r>
            <a:r>
              <a:rPr lang="en-US" dirty="0" smtClean="0"/>
              <a:t>             </a:t>
            </a:r>
            <a:endParaRPr lang="en-US" dirty="0"/>
          </a:p>
        </p:txBody>
      </p:sp>
    </p:spTree>
    <p:extLst>
      <p:ext uri="{BB962C8B-B14F-4D97-AF65-F5344CB8AC3E}">
        <p14:creationId xmlns:p14="http://schemas.microsoft.com/office/powerpoint/2010/main" val="2113873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rtl="1"/>
            <a:r>
              <a:rPr lang="en-US" sz="3600" b="1" dirty="0" smtClean="0">
                <a:solidFill>
                  <a:srgbClr val="002060"/>
                </a:solidFill>
              </a:rPr>
              <a:t>3</a:t>
            </a:r>
            <a:r>
              <a:rPr lang="ar-SA" sz="3600" b="1" dirty="0" smtClean="0">
                <a:solidFill>
                  <a:srgbClr val="002060"/>
                </a:solidFill>
              </a:rPr>
              <a:t>) القانون الأساسي للفائدة المركبة:</a:t>
            </a:r>
            <a:endParaRPr lang="en-US" sz="3600" b="1" dirty="0">
              <a:solidFill>
                <a:srgbClr val="002060"/>
              </a:solidFill>
            </a:endParaRPr>
          </a:p>
        </p:txBody>
      </p:sp>
      <p:sp>
        <p:nvSpPr>
          <p:cNvPr id="3" name="عنصر نائب للمحتوى 2"/>
          <p:cNvSpPr>
            <a:spLocks noGrp="1"/>
          </p:cNvSpPr>
          <p:nvPr>
            <p:ph idx="1"/>
          </p:nvPr>
        </p:nvSpPr>
        <p:spPr>
          <a:xfrm>
            <a:off x="457200" y="980728"/>
            <a:ext cx="8229600" cy="5688632"/>
          </a:xfrm>
        </p:spPr>
        <p:txBody>
          <a:bodyPr>
            <a:normAutofit fontScale="92500" lnSpcReduction="10000"/>
          </a:bodyPr>
          <a:lstStyle/>
          <a:p>
            <a:pPr marL="0" indent="0" algn="r" rtl="1">
              <a:buNone/>
            </a:pPr>
            <a:r>
              <a:rPr lang="ar-SA" dirty="0" smtClean="0"/>
              <a:t>عند حساب جملة المبلغ على أساس الفائدة المركبة فإن الأصل لا يظل ثابت، وإنما يزيد مقدار الفائدة المستحقة عن الفترة الأولى.</a:t>
            </a:r>
          </a:p>
          <a:p>
            <a:pPr marL="0" indent="0" algn="r" rtl="1">
              <a:buNone/>
            </a:pPr>
            <a:r>
              <a:rPr lang="ar-SA" b="1" dirty="0" smtClean="0"/>
              <a:t>رأس مال الفترة الثانية = </a:t>
            </a:r>
          </a:p>
          <a:p>
            <a:pPr marL="0" indent="0" algn="r" rtl="1">
              <a:buNone/>
            </a:pPr>
            <a:r>
              <a:rPr lang="ar-SA" dirty="0" smtClean="0"/>
              <a:t>أصل مبلغ في الفترة الأولى + الفوائد المستحقة عنه =أ ( </a:t>
            </a:r>
            <a:r>
              <a:rPr lang="en-US" dirty="0" smtClean="0"/>
              <a:t>1</a:t>
            </a:r>
            <a:r>
              <a:rPr lang="ar-SA" dirty="0" smtClean="0"/>
              <a:t> + ع) </a:t>
            </a:r>
          </a:p>
          <a:p>
            <a:pPr marL="0" indent="0" algn="r" rtl="1">
              <a:buNone/>
            </a:pPr>
            <a:r>
              <a:rPr lang="ar-SA" b="1" dirty="0" smtClean="0"/>
              <a:t>لفترتين</a:t>
            </a:r>
            <a:r>
              <a:rPr lang="ar-SA" dirty="0" smtClean="0"/>
              <a:t> </a:t>
            </a:r>
          </a:p>
          <a:p>
            <a:pPr marL="0" indent="0" algn="r" rtl="1">
              <a:buNone/>
            </a:pPr>
            <a:r>
              <a:rPr lang="ar-SA" dirty="0"/>
              <a:t> </a:t>
            </a:r>
            <a:r>
              <a:rPr lang="ar-SA" dirty="0" smtClean="0"/>
              <a:t>      = أ ( </a:t>
            </a:r>
            <a:r>
              <a:rPr lang="en-US" dirty="0" smtClean="0"/>
              <a:t>1</a:t>
            </a:r>
            <a:r>
              <a:rPr lang="ar-SA" dirty="0" smtClean="0"/>
              <a:t> + ع) ( </a:t>
            </a:r>
            <a:r>
              <a:rPr lang="en-US" dirty="0" smtClean="0"/>
              <a:t>1</a:t>
            </a:r>
            <a:r>
              <a:rPr lang="ar-SA" dirty="0" smtClean="0"/>
              <a:t> + ع) = أ ( </a:t>
            </a:r>
            <a:r>
              <a:rPr lang="en-US" dirty="0" smtClean="0"/>
              <a:t>1</a:t>
            </a:r>
            <a:r>
              <a:rPr lang="ar-SA" dirty="0" smtClean="0"/>
              <a:t> + ع)</a:t>
            </a:r>
            <a:r>
              <a:rPr lang="en-US" baseline="30000" dirty="0" smtClean="0"/>
              <a:t>2</a:t>
            </a:r>
            <a:r>
              <a:rPr lang="ar-SA" dirty="0" smtClean="0"/>
              <a:t> وهكذا.</a:t>
            </a:r>
          </a:p>
          <a:p>
            <a:pPr marL="0" indent="0" algn="r" rtl="1">
              <a:buNone/>
            </a:pPr>
            <a:r>
              <a:rPr lang="ar-SA" dirty="0" smtClean="0"/>
              <a:t> </a:t>
            </a:r>
            <a:r>
              <a:rPr lang="ar-SA" b="1" dirty="0" smtClean="0"/>
              <a:t>لثلاث فترات </a:t>
            </a:r>
            <a:r>
              <a:rPr lang="ar-SA" dirty="0" smtClean="0"/>
              <a:t>= أ ( </a:t>
            </a:r>
            <a:r>
              <a:rPr lang="en-US" dirty="0" smtClean="0"/>
              <a:t>1</a:t>
            </a:r>
            <a:r>
              <a:rPr lang="ar-SA" dirty="0" smtClean="0"/>
              <a:t> + ع)</a:t>
            </a:r>
            <a:r>
              <a:rPr lang="en-US" baseline="30000" dirty="0"/>
              <a:t>3</a:t>
            </a:r>
            <a:endParaRPr lang="ar-SA" baseline="30000" dirty="0"/>
          </a:p>
          <a:p>
            <a:pPr marL="0" indent="0" algn="r" rtl="1">
              <a:buNone/>
            </a:pPr>
            <a:r>
              <a:rPr lang="ar-SA" dirty="0" smtClean="0"/>
              <a:t>وعليه يكون القانون الأساسي للفائدة المركبة كالتالي</a:t>
            </a:r>
          </a:p>
          <a:p>
            <a:pPr marL="0" indent="0" algn="r" rtl="1">
              <a:buNone/>
            </a:pPr>
            <a:r>
              <a:rPr lang="ar-SA" dirty="0" smtClean="0"/>
              <a:t>جملة المبلغ = أ ( </a:t>
            </a:r>
            <a:r>
              <a:rPr lang="en-US" dirty="0" smtClean="0"/>
              <a:t>1</a:t>
            </a:r>
            <a:r>
              <a:rPr lang="ar-SA" dirty="0" smtClean="0"/>
              <a:t> + ع)</a:t>
            </a:r>
            <a:r>
              <a:rPr lang="ar-SA" baseline="30000" dirty="0" smtClean="0"/>
              <a:t>ن</a:t>
            </a:r>
            <a:endParaRPr lang="ar-SA" baseline="30000" dirty="0"/>
          </a:p>
          <a:p>
            <a:pPr marL="0" indent="0" algn="r" rtl="1">
              <a:buNone/>
            </a:pPr>
            <a:r>
              <a:rPr lang="ar-SA" dirty="0" smtClean="0"/>
              <a:t>جملة المبلغ = أصل المبلغ + الفوائد</a:t>
            </a:r>
          </a:p>
          <a:p>
            <a:pPr marL="0" indent="0" algn="r" rtl="1">
              <a:buNone/>
            </a:pPr>
            <a:r>
              <a:rPr lang="ar-SA" dirty="0" smtClean="0"/>
              <a:t>الفوائد       = جملة المبلغ – أصل المبلغ.</a:t>
            </a:r>
            <a:endParaRPr lang="en-US" dirty="0"/>
          </a:p>
        </p:txBody>
      </p:sp>
    </p:spTree>
    <p:extLst>
      <p:ext uri="{BB962C8B-B14F-4D97-AF65-F5344CB8AC3E}">
        <p14:creationId xmlns:p14="http://schemas.microsoft.com/office/powerpoint/2010/main" val="282770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lgn="r" rtl="1">
              <a:buNone/>
            </a:pPr>
            <a:r>
              <a:rPr lang="ar-SA" b="1" dirty="0" smtClean="0"/>
              <a:t>وبناء على ذلك ومن خلال القانون الأساسي للفائدة المركبة سيتم تناول المواضيع التالية والمتعلقة بهذا القانون:</a:t>
            </a:r>
          </a:p>
          <a:p>
            <a:pPr marL="0" indent="0" algn="r" rtl="1">
              <a:buNone/>
            </a:pPr>
            <a:r>
              <a:rPr lang="en-US" dirty="0" smtClean="0"/>
              <a:t>1</a:t>
            </a:r>
            <a:r>
              <a:rPr lang="ar-SA" dirty="0" smtClean="0"/>
              <a:t>) القيمة الإجمالية للمبلغ ( الدفعات غير المنتظمة ).</a:t>
            </a:r>
          </a:p>
          <a:p>
            <a:pPr marL="0" indent="0" algn="r" rtl="1">
              <a:buNone/>
            </a:pPr>
            <a:r>
              <a:rPr lang="en-US" dirty="0" smtClean="0"/>
              <a:t>2</a:t>
            </a:r>
            <a:r>
              <a:rPr lang="ar-SA" dirty="0" smtClean="0"/>
              <a:t>) القيمة الإجمالية للدفعات المنتظمة.</a:t>
            </a:r>
          </a:p>
          <a:p>
            <a:pPr marL="0" indent="0" algn="r" rtl="1">
              <a:buNone/>
            </a:pPr>
            <a:r>
              <a:rPr lang="en-US" dirty="0" smtClean="0"/>
              <a:t>3</a:t>
            </a:r>
            <a:r>
              <a:rPr lang="ar-SA" dirty="0" smtClean="0"/>
              <a:t>) القيمة الحالية لمبلغ معين سيتم الحصول عليه في المستقبل (الدفعات غير المنتظمة).</a:t>
            </a:r>
          </a:p>
          <a:p>
            <a:pPr marL="0" indent="0" algn="r" rtl="1">
              <a:buNone/>
            </a:pPr>
            <a:r>
              <a:rPr lang="en-US" dirty="0" smtClean="0"/>
              <a:t>4</a:t>
            </a:r>
            <a:r>
              <a:rPr lang="ar-SA" dirty="0" smtClean="0"/>
              <a:t>) القيمة الحالية للدفعات المنتظمة.</a:t>
            </a:r>
          </a:p>
          <a:p>
            <a:pPr marL="0" indent="0" algn="r" rtl="1">
              <a:buNone/>
            </a:pPr>
            <a:r>
              <a:rPr lang="en-US" dirty="0" smtClean="0"/>
              <a:t>5</a:t>
            </a:r>
            <a:r>
              <a:rPr lang="ar-SA" dirty="0" smtClean="0"/>
              <a:t>) القيمة الحالية للدفعات الدائمة.</a:t>
            </a:r>
            <a:endParaRPr lang="en-US" dirty="0"/>
          </a:p>
        </p:txBody>
      </p:sp>
    </p:spTree>
    <p:extLst>
      <p:ext uri="{BB962C8B-B14F-4D97-AF65-F5344CB8AC3E}">
        <p14:creationId xmlns:p14="http://schemas.microsoft.com/office/powerpoint/2010/main" val="65713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2342" y="221512"/>
            <a:ext cx="8229600" cy="5793507"/>
          </a:xfrm>
        </p:spPr>
        <p:txBody>
          <a:bodyPr/>
          <a:lstStyle/>
          <a:p>
            <a:pPr marL="0" indent="0" algn="r" rtl="1">
              <a:buNone/>
            </a:pPr>
            <a:r>
              <a:rPr lang="ar-JO" b="1" dirty="0" smtClean="0">
                <a:solidFill>
                  <a:srgbClr val="002060"/>
                </a:solidFill>
              </a:rPr>
              <a:t>قبل البدء بالحديث عن تلك المواضيع يجب التنويه للآتي:</a:t>
            </a:r>
          </a:p>
          <a:p>
            <a:pPr marL="0" indent="0" algn="ctr" rtl="1">
              <a:buNone/>
            </a:pPr>
            <a:endParaRPr lang="en-US" dirty="0"/>
          </a:p>
        </p:txBody>
      </p:sp>
      <p:sp>
        <p:nvSpPr>
          <p:cNvPr id="4" name="سهم إلى اليسار واليمين 3"/>
          <p:cNvSpPr/>
          <p:nvPr/>
        </p:nvSpPr>
        <p:spPr>
          <a:xfrm>
            <a:off x="2339752" y="1700808"/>
            <a:ext cx="5112568" cy="72008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وسيلة شرح مع سهم إلى الأسفل 4"/>
          <p:cNvSpPr/>
          <p:nvPr/>
        </p:nvSpPr>
        <p:spPr>
          <a:xfrm>
            <a:off x="6084168" y="2439757"/>
            <a:ext cx="2088232" cy="82635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معدل (معامل) التراكم</a:t>
            </a:r>
            <a:endParaRPr lang="en-US" dirty="0"/>
          </a:p>
        </p:txBody>
      </p:sp>
      <p:sp>
        <p:nvSpPr>
          <p:cNvPr id="6" name="وسيلة شرح مع سهم إلى الأسفل 5"/>
          <p:cNvSpPr/>
          <p:nvPr/>
        </p:nvSpPr>
        <p:spPr>
          <a:xfrm>
            <a:off x="1691680" y="2420888"/>
            <a:ext cx="1944216" cy="864096"/>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معدل الخصم</a:t>
            </a:r>
            <a:endParaRPr lang="en-US" dirty="0"/>
          </a:p>
        </p:txBody>
      </p:sp>
      <p:sp>
        <p:nvSpPr>
          <p:cNvPr id="7" name="وسيلة شرح مع سهم إلى الأسفل 6"/>
          <p:cNvSpPr/>
          <p:nvPr/>
        </p:nvSpPr>
        <p:spPr>
          <a:xfrm>
            <a:off x="3553026" y="1052736"/>
            <a:ext cx="2448272" cy="864096"/>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معامل القيمة الحالية</a:t>
            </a:r>
            <a:endParaRPr lang="en-US" dirty="0"/>
          </a:p>
        </p:txBody>
      </p:sp>
      <p:sp>
        <p:nvSpPr>
          <p:cNvPr id="8" name="سهم إلى اليسار واليمين 7"/>
          <p:cNvSpPr/>
          <p:nvPr/>
        </p:nvSpPr>
        <p:spPr>
          <a:xfrm>
            <a:off x="5472100" y="3068960"/>
            <a:ext cx="3312368" cy="144985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smtClean="0"/>
              <a:t>يستخدم في حال كانت القيمة الحالية معروفة والقيمة المستقبلية مجهولة</a:t>
            </a:r>
            <a:endParaRPr lang="en-US" dirty="0"/>
          </a:p>
        </p:txBody>
      </p:sp>
      <p:sp>
        <p:nvSpPr>
          <p:cNvPr id="9" name="سهم إلى اليسار واليمين 8"/>
          <p:cNvSpPr/>
          <p:nvPr/>
        </p:nvSpPr>
        <p:spPr>
          <a:xfrm>
            <a:off x="1007604" y="3118265"/>
            <a:ext cx="3060340" cy="144591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يستخدم في حال كانت القيمة </a:t>
            </a:r>
            <a:r>
              <a:rPr lang="ar-JO" dirty="0" smtClean="0"/>
              <a:t>المستقبلية </a:t>
            </a:r>
            <a:r>
              <a:rPr lang="ar-JO" dirty="0"/>
              <a:t>معروفة والقيمة </a:t>
            </a:r>
            <a:r>
              <a:rPr lang="ar-JO" dirty="0" smtClean="0"/>
              <a:t>الحالية مجهولة</a:t>
            </a:r>
            <a:endParaRPr lang="en-US" dirty="0"/>
          </a:p>
        </p:txBody>
      </p:sp>
      <p:sp>
        <p:nvSpPr>
          <p:cNvPr id="10" name="وسيلة شرح مع سهم إلى الأسفل 9"/>
          <p:cNvSpPr/>
          <p:nvPr/>
        </p:nvSpPr>
        <p:spPr>
          <a:xfrm>
            <a:off x="6943012" y="4518814"/>
            <a:ext cx="2088232" cy="82635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دفعات غير منتظمة</a:t>
            </a:r>
            <a:endParaRPr lang="en-US" dirty="0"/>
          </a:p>
        </p:txBody>
      </p:sp>
      <p:sp>
        <p:nvSpPr>
          <p:cNvPr id="11" name="وسيلة شرح مع سهم إلى الأسفل 10"/>
          <p:cNvSpPr/>
          <p:nvPr/>
        </p:nvSpPr>
        <p:spPr>
          <a:xfrm>
            <a:off x="4761138" y="4518814"/>
            <a:ext cx="1969358" cy="82635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دفعات منتظمة</a:t>
            </a:r>
            <a:endParaRPr lang="en-US" dirty="0"/>
          </a:p>
        </p:txBody>
      </p:sp>
      <p:sp>
        <p:nvSpPr>
          <p:cNvPr id="12" name="وسيلة شرح مع سهم إلى الأسفل 11"/>
          <p:cNvSpPr/>
          <p:nvPr/>
        </p:nvSpPr>
        <p:spPr>
          <a:xfrm>
            <a:off x="2477393" y="4564181"/>
            <a:ext cx="2088232" cy="82635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دفعات غير منتظمة</a:t>
            </a:r>
            <a:endParaRPr lang="en-US" dirty="0"/>
          </a:p>
        </p:txBody>
      </p:sp>
      <p:sp>
        <p:nvSpPr>
          <p:cNvPr id="13" name="وسيلة شرح مع سهم إلى الأسفل 12"/>
          <p:cNvSpPr/>
          <p:nvPr/>
        </p:nvSpPr>
        <p:spPr>
          <a:xfrm>
            <a:off x="370394" y="4595033"/>
            <a:ext cx="1969358" cy="82635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t>دفعات منتظمة</a:t>
            </a:r>
            <a:endParaRPr lang="en-US" dirty="0"/>
          </a:p>
        </p:txBody>
      </p:sp>
      <p:sp>
        <p:nvSpPr>
          <p:cNvPr id="15" name="مستطيل مستدير الزوايا 14"/>
          <p:cNvSpPr/>
          <p:nvPr/>
        </p:nvSpPr>
        <p:spPr>
          <a:xfrm>
            <a:off x="7257392" y="5345172"/>
            <a:ext cx="1584176" cy="852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dirty="0"/>
              <a:t> + </a:t>
            </a:r>
            <a:r>
              <a:rPr lang="ar-JO" dirty="0" smtClean="0"/>
              <a:t> ع)</a:t>
            </a:r>
            <a:r>
              <a:rPr lang="ar-JO" baseline="30000" dirty="0" smtClean="0"/>
              <a:t>ن</a:t>
            </a:r>
            <a:r>
              <a:rPr lang="en-US" dirty="0" smtClean="0"/>
              <a:t>1</a:t>
            </a:r>
            <a:r>
              <a:rPr lang="ar-JO" dirty="0" smtClean="0"/>
              <a:t> ( </a:t>
            </a:r>
            <a:endParaRPr lang="en-US" dirty="0"/>
          </a:p>
        </p:txBody>
      </p:sp>
      <p:sp>
        <p:nvSpPr>
          <p:cNvPr id="16" name="مستطيل مستدير الزوايا 15"/>
          <p:cNvSpPr/>
          <p:nvPr/>
        </p:nvSpPr>
        <p:spPr>
          <a:xfrm>
            <a:off x="4928014" y="5356100"/>
            <a:ext cx="1584176" cy="852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JO" dirty="0" smtClean="0"/>
              <a:t> (</a:t>
            </a:r>
            <a:r>
              <a:rPr lang="en-US" dirty="0" smtClean="0"/>
              <a:t>1</a:t>
            </a:r>
            <a:r>
              <a:rPr lang="ar-JO" dirty="0" smtClean="0"/>
              <a:t> + ع)</a:t>
            </a:r>
            <a:r>
              <a:rPr lang="ar-JO" baseline="30000" dirty="0" smtClean="0"/>
              <a:t>ن</a:t>
            </a:r>
            <a:r>
              <a:rPr lang="ar-JO" dirty="0" smtClean="0"/>
              <a:t> – </a:t>
            </a:r>
            <a:r>
              <a:rPr lang="en-US" dirty="0" smtClean="0"/>
              <a:t>1</a:t>
            </a:r>
            <a:r>
              <a:rPr lang="ar-JO" dirty="0" smtClean="0"/>
              <a:t> </a:t>
            </a:r>
          </a:p>
          <a:p>
            <a:pPr algn="r" rtl="1"/>
            <a:r>
              <a:rPr lang="ar-JO" dirty="0"/>
              <a:t> </a:t>
            </a:r>
            <a:r>
              <a:rPr lang="ar-JO" dirty="0" smtClean="0"/>
              <a:t>         ع</a:t>
            </a:r>
            <a:endParaRPr lang="en-US" dirty="0"/>
          </a:p>
        </p:txBody>
      </p:sp>
      <p:cxnSp>
        <p:nvCxnSpPr>
          <p:cNvPr id="18" name="رابط مستقيم 17"/>
          <p:cNvCxnSpPr/>
          <p:nvPr/>
        </p:nvCxnSpPr>
        <p:spPr>
          <a:xfrm flipH="1" flipV="1">
            <a:off x="5126036" y="5771436"/>
            <a:ext cx="1188132" cy="45367"/>
          </a:xfrm>
          <a:prstGeom prst="line">
            <a:avLst/>
          </a:prstGeom>
        </p:spPr>
        <p:style>
          <a:lnRef idx="3">
            <a:schemeClr val="accent3"/>
          </a:lnRef>
          <a:fillRef idx="0">
            <a:schemeClr val="accent3"/>
          </a:fillRef>
          <a:effectRef idx="2">
            <a:schemeClr val="accent3"/>
          </a:effectRef>
          <a:fontRef idx="minor">
            <a:schemeClr val="tx1"/>
          </a:fontRef>
        </p:style>
      </p:cxnSp>
      <p:sp>
        <p:nvSpPr>
          <p:cNvPr id="21" name="مستطيل مستدير الزوايا 20"/>
          <p:cNvSpPr/>
          <p:nvPr/>
        </p:nvSpPr>
        <p:spPr>
          <a:xfrm>
            <a:off x="2773042" y="5390539"/>
            <a:ext cx="1584176" cy="852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dirty="0" smtClean="0"/>
              <a:t>1</a:t>
            </a:r>
            <a:r>
              <a:rPr lang="ar-JO" dirty="0" smtClean="0"/>
              <a:t> </a:t>
            </a:r>
          </a:p>
          <a:p>
            <a:pPr algn="ctr" rtl="1"/>
            <a:r>
              <a:rPr lang="ar-JO" dirty="0"/>
              <a:t> (</a:t>
            </a:r>
            <a:r>
              <a:rPr lang="en-US" dirty="0"/>
              <a:t>1</a:t>
            </a:r>
            <a:r>
              <a:rPr lang="ar-JO" dirty="0"/>
              <a:t> + ع)</a:t>
            </a:r>
            <a:r>
              <a:rPr lang="ar-JO" baseline="30000" dirty="0"/>
              <a:t>ن</a:t>
            </a:r>
            <a:endParaRPr lang="en-US" dirty="0"/>
          </a:p>
        </p:txBody>
      </p:sp>
      <p:cxnSp>
        <p:nvCxnSpPr>
          <p:cNvPr id="23" name="رابط مستقيم 22"/>
          <p:cNvCxnSpPr/>
          <p:nvPr/>
        </p:nvCxnSpPr>
        <p:spPr>
          <a:xfrm flipH="1">
            <a:off x="2975075" y="5785735"/>
            <a:ext cx="1092869" cy="16768"/>
          </a:xfrm>
          <a:prstGeom prst="line">
            <a:avLst/>
          </a:prstGeom>
        </p:spPr>
        <p:style>
          <a:lnRef idx="3">
            <a:schemeClr val="accent3"/>
          </a:lnRef>
          <a:fillRef idx="0">
            <a:schemeClr val="accent3"/>
          </a:fillRef>
          <a:effectRef idx="2">
            <a:schemeClr val="accent3"/>
          </a:effectRef>
          <a:fontRef idx="minor">
            <a:schemeClr val="tx1"/>
          </a:fontRef>
        </p:style>
      </p:cxnSp>
      <p:sp>
        <p:nvSpPr>
          <p:cNvPr id="25" name="مستطيل مستدير الزوايا 24"/>
          <p:cNvSpPr/>
          <p:nvPr/>
        </p:nvSpPr>
        <p:spPr>
          <a:xfrm>
            <a:off x="617191" y="5390539"/>
            <a:ext cx="1710693" cy="10869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en-US" dirty="0" smtClean="0"/>
              <a:t>1</a:t>
            </a:r>
            <a:r>
              <a:rPr lang="ar-JO" dirty="0" smtClean="0"/>
              <a:t>  -        </a:t>
            </a:r>
            <a:r>
              <a:rPr lang="en-US" dirty="0" smtClean="0"/>
              <a:t>1</a:t>
            </a:r>
            <a:r>
              <a:rPr lang="ar-JO" dirty="0" smtClean="0"/>
              <a:t> </a:t>
            </a:r>
          </a:p>
          <a:p>
            <a:pPr algn="ctr" rtl="1"/>
            <a:r>
              <a:rPr lang="ar-JO" dirty="0" smtClean="0"/>
              <a:t>      (</a:t>
            </a:r>
            <a:r>
              <a:rPr lang="en-US" dirty="0" smtClean="0"/>
              <a:t>1</a:t>
            </a:r>
            <a:r>
              <a:rPr lang="ar-JO" dirty="0" smtClean="0"/>
              <a:t> + ع)</a:t>
            </a:r>
            <a:r>
              <a:rPr lang="ar-JO" baseline="30000" dirty="0" smtClean="0"/>
              <a:t>ن </a:t>
            </a:r>
          </a:p>
          <a:p>
            <a:pPr algn="ctr" rtl="1"/>
            <a:r>
              <a:rPr lang="ar-JO" dirty="0"/>
              <a:t>ع</a:t>
            </a:r>
            <a:endParaRPr lang="en-US" dirty="0"/>
          </a:p>
        </p:txBody>
      </p:sp>
      <p:cxnSp>
        <p:nvCxnSpPr>
          <p:cNvPr id="27" name="رابط مستقيم 26"/>
          <p:cNvCxnSpPr/>
          <p:nvPr/>
        </p:nvCxnSpPr>
        <p:spPr>
          <a:xfrm flipH="1">
            <a:off x="617190" y="6093296"/>
            <a:ext cx="1710694" cy="0"/>
          </a:xfrm>
          <a:prstGeom prst="line">
            <a:avLst/>
          </a:prstGeom>
        </p:spPr>
        <p:style>
          <a:lnRef idx="3">
            <a:schemeClr val="accent3"/>
          </a:lnRef>
          <a:fillRef idx="0">
            <a:schemeClr val="accent3"/>
          </a:fillRef>
          <a:effectRef idx="2">
            <a:schemeClr val="accent3"/>
          </a:effectRef>
          <a:fontRef idx="minor">
            <a:schemeClr val="tx1"/>
          </a:fontRef>
        </p:style>
      </p:cxnSp>
      <p:cxnSp>
        <p:nvCxnSpPr>
          <p:cNvPr id="32" name="رابط مستقيم 31"/>
          <p:cNvCxnSpPr/>
          <p:nvPr/>
        </p:nvCxnSpPr>
        <p:spPr>
          <a:xfrm flipH="1">
            <a:off x="983165" y="5769706"/>
            <a:ext cx="720080" cy="16029"/>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91720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0-#ppt_w/2"/>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0-#ppt_w/2"/>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1+#ppt_w/2"/>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par>
                                <p:cTn id="63" presetID="2" presetClass="entr" presetSubtype="6" fill="hold" nodeType="withEffect">
                                  <p:stCondLst>
                                    <p:cond delay="0"/>
                                  </p:stCondLst>
                                  <p:childTnLst>
                                    <p:set>
                                      <p:cBhvr>
                                        <p:cTn id="64" dur="1" fill="hold">
                                          <p:stCondLst>
                                            <p:cond delay="0"/>
                                          </p:stCondLst>
                                        </p:cTn>
                                        <p:tgtEl>
                                          <p:spTgt spid="18"/>
                                        </p:tgtEl>
                                        <p:attrNameLst>
                                          <p:attrName>style.visibility</p:attrName>
                                        </p:attrNameLst>
                                      </p:cBhvr>
                                      <p:to>
                                        <p:strVal val="visible"/>
                                      </p:to>
                                    </p:set>
                                    <p:anim calcmode="lin" valueType="num">
                                      <p:cBhvr additive="base">
                                        <p:cTn id="65" dur="500" fill="hold"/>
                                        <p:tgtEl>
                                          <p:spTgt spid="18"/>
                                        </p:tgtEl>
                                        <p:attrNameLst>
                                          <p:attrName>ppt_x</p:attrName>
                                        </p:attrNameLst>
                                      </p:cBhvr>
                                      <p:tavLst>
                                        <p:tav tm="0">
                                          <p:val>
                                            <p:strVal val="1+#ppt_w/2"/>
                                          </p:val>
                                        </p:tav>
                                        <p:tav tm="100000">
                                          <p:val>
                                            <p:strVal val="#ppt_x"/>
                                          </p:val>
                                        </p:tav>
                                      </p:tavLst>
                                    </p:anim>
                                    <p:anim calcmode="lin" valueType="num">
                                      <p:cBhvr additive="base">
                                        <p:cTn id="6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2" fill="hold" grpId="0" nodeType="clickEffect">
                                  <p:stCondLst>
                                    <p:cond delay="0"/>
                                  </p:stCondLst>
                                  <p:childTnLst>
                                    <p:set>
                                      <p:cBhvr>
                                        <p:cTn id="70" dur="1" fill="hold">
                                          <p:stCondLst>
                                            <p:cond delay="0"/>
                                          </p:stCondLst>
                                        </p:cTn>
                                        <p:tgtEl>
                                          <p:spTgt spid="9"/>
                                        </p:tgtEl>
                                        <p:attrNameLst>
                                          <p:attrName>style.visibility</p:attrName>
                                        </p:attrNameLst>
                                      </p:cBhvr>
                                      <p:to>
                                        <p:strVal val="visible"/>
                                      </p:to>
                                    </p:set>
                                    <p:anim calcmode="lin" valueType="num">
                                      <p:cBhvr additive="base">
                                        <p:cTn id="71" dur="500" fill="hold"/>
                                        <p:tgtEl>
                                          <p:spTgt spid="9"/>
                                        </p:tgtEl>
                                        <p:attrNameLst>
                                          <p:attrName>ppt_x</p:attrName>
                                        </p:attrNameLst>
                                      </p:cBhvr>
                                      <p:tavLst>
                                        <p:tav tm="0">
                                          <p:val>
                                            <p:strVal val="1+#ppt_w/2"/>
                                          </p:val>
                                        </p:tav>
                                        <p:tav tm="100000">
                                          <p:val>
                                            <p:strVal val="#ppt_x"/>
                                          </p:val>
                                        </p:tav>
                                      </p:tavLst>
                                    </p:anim>
                                    <p:anim calcmode="lin" valueType="num">
                                      <p:cBhvr additive="base">
                                        <p:cTn id="7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12"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0-#ppt_w/2"/>
                                          </p:val>
                                        </p:tav>
                                        <p:tav tm="100000">
                                          <p:val>
                                            <p:strVal val="#ppt_x"/>
                                          </p:val>
                                        </p:tav>
                                      </p:tavLst>
                                    </p:anim>
                                    <p:anim calcmode="lin" valueType="num">
                                      <p:cBhvr additive="base">
                                        <p:cTn id="7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1"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additive="base">
                                        <p:cTn id="83" dur="500" fill="hold"/>
                                        <p:tgtEl>
                                          <p:spTgt spid="21"/>
                                        </p:tgtEl>
                                        <p:attrNameLst>
                                          <p:attrName>ppt_x</p:attrName>
                                        </p:attrNameLst>
                                      </p:cBhvr>
                                      <p:tavLst>
                                        <p:tav tm="0">
                                          <p:val>
                                            <p:strVal val="#ppt_x"/>
                                          </p:val>
                                        </p:tav>
                                        <p:tav tm="100000">
                                          <p:val>
                                            <p:strVal val="#ppt_x"/>
                                          </p:val>
                                        </p:tav>
                                      </p:tavLst>
                                    </p:anim>
                                    <p:anim calcmode="lin" valueType="num">
                                      <p:cBhvr additive="base">
                                        <p:cTn id="84" dur="500" fill="hold"/>
                                        <p:tgtEl>
                                          <p:spTgt spid="21"/>
                                        </p:tgtEl>
                                        <p:attrNameLst>
                                          <p:attrName>ppt_y</p:attrName>
                                        </p:attrNameLst>
                                      </p:cBhvr>
                                      <p:tavLst>
                                        <p:tav tm="0">
                                          <p:val>
                                            <p:strVal val="0-#ppt_h/2"/>
                                          </p:val>
                                        </p:tav>
                                        <p:tav tm="100000">
                                          <p:val>
                                            <p:strVal val="#ppt_y"/>
                                          </p:val>
                                        </p:tav>
                                      </p:tavLst>
                                    </p:anim>
                                  </p:childTnLst>
                                </p:cTn>
                              </p:par>
                              <p:par>
                                <p:cTn id="85" presetID="2" presetClass="entr" presetSubtype="1" fill="hold" nodeType="with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additive="base">
                                        <p:cTn id="87" dur="500" fill="hold"/>
                                        <p:tgtEl>
                                          <p:spTgt spid="23"/>
                                        </p:tgtEl>
                                        <p:attrNameLst>
                                          <p:attrName>ppt_x</p:attrName>
                                        </p:attrNameLst>
                                      </p:cBhvr>
                                      <p:tavLst>
                                        <p:tav tm="0">
                                          <p:val>
                                            <p:strVal val="#ppt_x"/>
                                          </p:val>
                                        </p:tav>
                                        <p:tav tm="100000">
                                          <p:val>
                                            <p:strVal val="#ppt_x"/>
                                          </p:val>
                                        </p:tav>
                                      </p:tavLst>
                                    </p:anim>
                                    <p:anim calcmode="lin" valueType="num">
                                      <p:cBhvr additive="base">
                                        <p:cTn id="88"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6" fill="hold" grpId="0" nodeType="clickEffect">
                                  <p:stCondLst>
                                    <p:cond delay="0"/>
                                  </p:stCondLst>
                                  <p:childTnLst>
                                    <p:set>
                                      <p:cBhvr>
                                        <p:cTn id="92" dur="1" fill="hold">
                                          <p:stCondLst>
                                            <p:cond delay="0"/>
                                          </p:stCondLst>
                                        </p:cTn>
                                        <p:tgtEl>
                                          <p:spTgt spid="13"/>
                                        </p:tgtEl>
                                        <p:attrNameLst>
                                          <p:attrName>style.visibility</p:attrName>
                                        </p:attrNameLst>
                                      </p:cBhvr>
                                      <p:to>
                                        <p:strVal val="visible"/>
                                      </p:to>
                                    </p:set>
                                    <p:anim calcmode="lin" valueType="num">
                                      <p:cBhvr additive="base">
                                        <p:cTn id="93" dur="500" fill="hold"/>
                                        <p:tgtEl>
                                          <p:spTgt spid="13"/>
                                        </p:tgtEl>
                                        <p:attrNameLst>
                                          <p:attrName>ppt_x</p:attrName>
                                        </p:attrNameLst>
                                      </p:cBhvr>
                                      <p:tavLst>
                                        <p:tav tm="0">
                                          <p:val>
                                            <p:strVal val="1+#ppt_w/2"/>
                                          </p:val>
                                        </p:tav>
                                        <p:tav tm="100000">
                                          <p:val>
                                            <p:strVal val="#ppt_x"/>
                                          </p:val>
                                        </p:tav>
                                      </p:tavLst>
                                    </p:anim>
                                    <p:anim calcmode="lin" valueType="num">
                                      <p:cBhvr additive="base">
                                        <p:cTn id="9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6" fill="hold" grpId="0" nodeType="clickEffect">
                                  <p:stCondLst>
                                    <p:cond delay="0"/>
                                  </p:stCondLst>
                                  <p:childTnLst>
                                    <p:set>
                                      <p:cBhvr>
                                        <p:cTn id="98" dur="1" fill="hold">
                                          <p:stCondLst>
                                            <p:cond delay="0"/>
                                          </p:stCondLst>
                                        </p:cTn>
                                        <p:tgtEl>
                                          <p:spTgt spid="25"/>
                                        </p:tgtEl>
                                        <p:attrNameLst>
                                          <p:attrName>style.visibility</p:attrName>
                                        </p:attrNameLst>
                                      </p:cBhvr>
                                      <p:to>
                                        <p:strVal val="visible"/>
                                      </p:to>
                                    </p:set>
                                    <p:anim calcmode="lin" valueType="num">
                                      <p:cBhvr additive="base">
                                        <p:cTn id="99" dur="500" fill="hold"/>
                                        <p:tgtEl>
                                          <p:spTgt spid="25"/>
                                        </p:tgtEl>
                                        <p:attrNameLst>
                                          <p:attrName>ppt_x</p:attrName>
                                        </p:attrNameLst>
                                      </p:cBhvr>
                                      <p:tavLst>
                                        <p:tav tm="0">
                                          <p:val>
                                            <p:strVal val="1+#ppt_w/2"/>
                                          </p:val>
                                        </p:tav>
                                        <p:tav tm="100000">
                                          <p:val>
                                            <p:strVal val="#ppt_x"/>
                                          </p:val>
                                        </p:tav>
                                      </p:tavLst>
                                    </p:anim>
                                    <p:anim calcmode="lin" valueType="num">
                                      <p:cBhvr additive="base">
                                        <p:cTn id="100" dur="500" fill="hold"/>
                                        <p:tgtEl>
                                          <p:spTgt spid="25"/>
                                        </p:tgtEl>
                                        <p:attrNameLst>
                                          <p:attrName>ppt_y</p:attrName>
                                        </p:attrNameLst>
                                      </p:cBhvr>
                                      <p:tavLst>
                                        <p:tav tm="0">
                                          <p:val>
                                            <p:strVal val="1+#ppt_h/2"/>
                                          </p:val>
                                        </p:tav>
                                        <p:tav tm="100000">
                                          <p:val>
                                            <p:strVal val="#ppt_y"/>
                                          </p:val>
                                        </p:tav>
                                      </p:tavLst>
                                    </p:anim>
                                  </p:childTnLst>
                                </p:cTn>
                              </p:par>
                              <p:par>
                                <p:cTn id="101" presetID="2" presetClass="entr" presetSubtype="6" fill="hold" nodeType="withEffect">
                                  <p:stCondLst>
                                    <p:cond delay="0"/>
                                  </p:stCondLst>
                                  <p:childTnLst>
                                    <p:set>
                                      <p:cBhvr>
                                        <p:cTn id="102" dur="1" fill="hold">
                                          <p:stCondLst>
                                            <p:cond delay="0"/>
                                          </p:stCondLst>
                                        </p:cTn>
                                        <p:tgtEl>
                                          <p:spTgt spid="32"/>
                                        </p:tgtEl>
                                        <p:attrNameLst>
                                          <p:attrName>style.visibility</p:attrName>
                                        </p:attrNameLst>
                                      </p:cBhvr>
                                      <p:to>
                                        <p:strVal val="visible"/>
                                      </p:to>
                                    </p:set>
                                    <p:anim calcmode="lin" valueType="num">
                                      <p:cBhvr additive="base">
                                        <p:cTn id="103" dur="500" fill="hold"/>
                                        <p:tgtEl>
                                          <p:spTgt spid="32"/>
                                        </p:tgtEl>
                                        <p:attrNameLst>
                                          <p:attrName>ppt_x</p:attrName>
                                        </p:attrNameLst>
                                      </p:cBhvr>
                                      <p:tavLst>
                                        <p:tav tm="0">
                                          <p:val>
                                            <p:strVal val="1+#ppt_w/2"/>
                                          </p:val>
                                        </p:tav>
                                        <p:tav tm="100000">
                                          <p:val>
                                            <p:strVal val="#ppt_x"/>
                                          </p:val>
                                        </p:tav>
                                      </p:tavLst>
                                    </p:anim>
                                    <p:anim calcmode="lin" valueType="num">
                                      <p:cBhvr additive="base">
                                        <p:cTn id="104" dur="500" fill="hold"/>
                                        <p:tgtEl>
                                          <p:spTgt spid="32"/>
                                        </p:tgtEl>
                                        <p:attrNameLst>
                                          <p:attrName>ppt_y</p:attrName>
                                        </p:attrNameLst>
                                      </p:cBhvr>
                                      <p:tavLst>
                                        <p:tav tm="0">
                                          <p:val>
                                            <p:strVal val="1+#ppt_h/2"/>
                                          </p:val>
                                        </p:tav>
                                        <p:tav tm="100000">
                                          <p:val>
                                            <p:strVal val="#ppt_y"/>
                                          </p:val>
                                        </p:tav>
                                      </p:tavLst>
                                    </p:anim>
                                  </p:childTnLst>
                                </p:cTn>
                              </p:par>
                              <p:par>
                                <p:cTn id="105" presetID="2" presetClass="entr" presetSubtype="6" fill="hold" nodeType="with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additive="base">
                                        <p:cTn id="107" dur="500" fill="hold"/>
                                        <p:tgtEl>
                                          <p:spTgt spid="27"/>
                                        </p:tgtEl>
                                        <p:attrNameLst>
                                          <p:attrName>ppt_x</p:attrName>
                                        </p:attrNameLst>
                                      </p:cBhvr>
                                      <p:tavLst>
                                        <p:tav tm="0">
                                          <p:val>
                                            <p:strVal val="1+#ppt_w/2"/>
                                          </p:val>
                                        </p:tav>
                                        <p:tav tm="100000">
                                          <p:val>
                                            <p:strVal val="#ppt_x"/>
                                          </p:val>
                                        </p:tav>
                                      </p:tavLst>
                                    </p:anim>
                                    <p:anim calcmode="lin" valueType="num">
                                      <p:cBhvr additive="base">
                                        <p:cTn id="10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5" grpId="0" animBg="1"/>
      <p:bldP spid="16" grpId="0" animBg="1"/>
      <p:bldP spid="21"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052736"/>
          </a:xfrm>
        </p:spPr>
        <p:txBody>
          <a:bodyPr>
            <a:normAutofit fontScale="90000"/>
          </a:bodyPr>
          <a:lstStyle/>
          <a:p>
            <a:pPr algn="r" rtl="1"/>
            <a:r>
              <a:rPr lang="en-US" sz="3600" b="1" dirty="0" smtClean="0">
                <a:solidFill>
                  <a:srgbClr val="002060"/>
                </a:solidFill>
              </a:rPr>
              <a:t>1</a:t>
            </a:r>
            <a:r>
              <a:rPr lang="ar-SA" sz="3300" b="1" dirty="0" smtClean="0">
                <a:solidFill>
                  <a:srgbClr val="002060"/>
                </a:solidFill>
              </a:rPr>
              <a:t>) إيجاد القيمة الإجمالية ( القيمة المستقبلية) لمبلغ دينار واحد للدفعات غير المنتظمة:</a:t>
            </a:r>
            <a:endParaRPr lang="en-US" sz="3300" b="1" dirty="0">
              <a:solidFill>
                <a:srgbClr val="002060"/>
              </a:solidFill>
            </a:endParaRPr>
          </a:p>
        </p:txBody>
      </p:sp>
      <p:sp>
        <p:nvSpPr>
          <p:cNvPr id="3" name="عنصر نائب للمحتوى 2"/>
          <p:cNvSpPr>
            <a:spLocks noGrp="1"/>
          </p:cNvSpPr>
          <p:nvPr>
            <p:ph idx="1"/>
          </p:nvPr>
        </p:nvSpPr>
        <p:spPr>
          <a:xfrm>
            <a:off x="457200" y="980728"/>
            <a:ext cx="8229600" cy="5145435"/>
          </a:xfrm>
        </p:spPr>
        <p:txBody>
          <a:bodyPr>
            <a:normAutofit lnSpcReduction="10000"/>
          </a:bodyPr>
          <a:lstStyle/>
          <a:p>
            <a:pPr marL="0" indent="0" algn="r" rtl="1">
              <a:buNone/>
            </a:pPr>
            <a:r>
              <a:rPr lang="ar-SA" dirty="0" smtClean="0"/>
              <a:t>يستخدم القانون الأساسي للدفعات غير المنتظمة (</a:t>
            </a:r>
            <a:r>
              <a:rPr lang="en-US" dirty="0" smtClean="0"/>
              <a:t>1</a:t>
            </a:r>
            <a:r>
              <a:rPr lang="ar-SA" dirty="0" smtClean="0"/>
              <a:t> +ع)</a:t>
            </a:r>
            <a:r>
              <a:rPr lang="ar-SA" baseline="30000" dirty="0" smtClean="0"/>
              <a:t>ن</a:t>
            </a:r>
            <a:r>
              <a:rPr lang="ar-SA" dirty="0" smtClean="0"/>
              <a:t> سواء كانت الفوائد المركبة تضاف سنويا أو شهريا أو ربع سنوي أو يوميا</a:t>
            </a:r>
            <a:r>
              <a:rPr lang="ar-JO" dirty="0" smtClean="0"/>
              <a:t>ً</a:t>
            </a:r>
            <a:r>
              <a:rPr lang="ar-SA" dirty="0" smtClean="0"/>
              <a:t>.</a:t>
            </a:r>
          </a:p>
          <a:p>
            <a:pPr marL="0" indent="0" algn="r" rtl="1">
              <a:buNone/>
            </a:pPr>
            <a:r>
              <a:rPr lang="ar-SA" b="1" dirty="0" smtClean="0">
                <a:solidFill>
                  <a:srgbClr val="00B0F0"/>
                </a:solidFill>
              </a:rPr>
              <a:t>مثال(</a:t>
            </a:r>
            <a:r>
              <a:rPr lang="en-US" b="1" dirty="0" smtClean="0">
                <a:solidFill>
                  <a:srgbClr val="00B0F0"/>
                </a:solidFill>
              </a:rPr>
              <a:t>1</a:t>
            </a:r>
            <a:r>
              <a:rPr lang="ar-SA" b="1" dirty="0" smtClean="0">
                <a:solidFill>
                  <a:srgbClr val="00B0F0"/>
                </a:solidFill>
              </a:rPr>
              <a:t>) ص</a:t>
            </a:r>
            <a:r>
              <a:rPr lang="en-US" b="1" dirty="0" smtClean="0">
                <a:solidFill>
                  <a:srgbClr val="00B0F0"/>
                </a:solidFill>
              </a:rPr>
              <a:t>38</a:t>
            </a:r>
            <a:r>
              <a:rPr lang="ar-SA" b="1" dirty="0" smtClean="0">
                <a:solidFill>
                  <a:srgbClr val="00B0F0"/>
                </a:solidFill>
              </a:rPr>
              <a:t>:</a:t>
            </a:r>
          </a:p>
          <a:p>
            <a:pPr marL="0" indent="0" algn="r" rtl="1">
              <a:buNone/>
            </a:pPr>
            <a:r>
              <a:rPr lang="ar-SA" dirty="0" smtClean="0"/>
              <a:t>أودع أحد الأشخاص مبلغ </a:t>
            </a:r>
            <a:r>
              <a:rPr lang="en-US" dirty="0" smtClean="0"/>
              <a:t>20000</a:t>
            </a:r>
            <a:r>
              <a:rPr lang="ar-SA" dirty="0" smtClean="0"/>
              <a:t> دينار في أحد البنوك التجارية بمعدل فائدة مركب </a:t>
            </a:r>
            <a:r>
              <a:rPr lang="en-US" dirty="0" smtClean="0"/>
              <a:t>12</a:t>
            </a:r>
            <a:r>
              <a:rPr lang="ar-SA" dirty="0" smtClean="0"/>
              <a:t>% سنويا فإذا كانت الفوائد تضاف سنويا</a:t>
            </a:r>
            <a:r>
              <a:rPr lang="ar-JO" dirty="0" smtClean="0"/>
              <a:t>،</a:t>
            </a:r>
          </a:p>
          <a:p>
            <a:pPr marL="0" indent="0" algn="r" rtl="1">
              <a:buNone/>
            </a:pPr>
            <a:r>
              <a:rPr lang="ar-SA" dirty="0" smtClean="0"/>
              <a:t> فما هي جملة ما يستحقه الشخص بعد </a:t>
            </a:r>
            <a:r>
              <a:rPr lang="en-US" dirty="0" smtClean="0"/>
              <a:t>5</a:t>
            </a:r>
            <a:r>
              <a:rPr lang="ar-SA" dirty="0" smtClean="0"/>
              <a:t> سنوات من إيداع المبلغ،</a:t>
            </a:r>
            <a:endParaRPr lang="ar-JO" dirty="0" smtClean="0"/>
          </a:p>
          <a:p>
            <a:pPr marL="0" indent="0" algn="r" rtl="1">
              <a:buNone/>
            </a:pPr>
            <a:r>
              <a:rPr lang="ar-SA" dirty="0" smtClean="0"/>
              <a:t> وما هي قيمة الفوائد المستحقة له.</a:t>
            </a:r>
            <a:endParaRPr lang="en-US" dirty="0"/>
          </a:p>
        </p:txBody>
      </p:sp>
    </p:spTree>
    <p:extLst>
      <p:ext uri="{BB962C8B-B14F-4D97-AF65-F5344CB8AC3E}">
        <p14:creationId xmlns:p14="http://schemas.microsoft.com/office/powerpoint/2010/main" val="3871171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TotalTime>
  <Words>2394</Words>
  <Application>Microsoft Office PowerPoint</Application>
  <PresentationFormat>عرض على الشاشة (3:4)‏</PresentationFormat>
  <Paragraphs>262</Paragraphs>
  <Slides>28</Slides>
  <Notes>0</Notes>
  <HiddenSlides>0</HiddenSlides>
  <MMClips>0</MMClips>
  <ScaleCrop>false</ScaleCrop>
  <HeadingPairs>
    <vt:vector size="4" baseType="variant">
      <vt:variant>
        <vt:lpstr>نسق</vt:lpstr>
      </vt:variant>
      <vt:variant>
        <vt:i4>3</vt:i4>
      </vt:variant>
      <vt:variant>
        <vt:lpstr>عناوين الشرائح</vt:lpstr>
      </vt:variant>
      <vt:variant>
        <vt:i4>28</vt:i4>
      </vt:variant>
    </vt:vector>
  </HeadingPairs>
  <TitlesOfParts>
    <vt:vector size="31" baseType="lpstr">
      <vt:lpstr>نسق Office</vt:lpstr>
      <vt:lpstr>سمة Office</vt:lpstr>
      <vt:lpstr>1_نسق Office</vt:lpstr>
      <vt:lpstr>مبادئ التمويل – القيمة الزمنية للنقود د. محمد احمد سيد احمد</vt:lpstr>
      <vt:lpstr>أهداف المحاضرة الثانية:</vt:lpstr>
      <vt:lpstr>ثانيا: الفائدة المركبة:</vt:lpstr>
      <vt:lpstr>1) الفرق بين الفائدة البسيطة والفائدة المركبة:</vt:lpstr>
      <vt:lpstr>2) معدل الفائدة الاسمي والحقيقي (الفعلي):</vt:lpstr>
      <vt:lpstr>3) القانون الأساسي للفائدة المركبة:</vt:lpstr>
      <vt:lpstr>عرض تقديمي في PowerPoint</vt:lpstr>
      <vt:lpstr>عرض تقديمي في PowerPoint</vt:lpstr>
      <vt:lpstr>1) إيجاد القيمة الإجمالية ( القيمة المستقبلية) لمبلغ دينار واحد للدفعات غير المنتظمة: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جداول القيمة الزمنية للنقود:</vt:lpstr>
      <vt:lpstr>جداول القيمة الزمنية للنقود:</vt:lpstr>
      <vt:lpstr>القيمة الإجمالية للدفعات المنتظمة الحولية:</vt:lpstr>
      <vt:lpstr>جملة الدفعات المؤكدة (الحولية) المنتظمة:</vt:lpstr>
      <vt:lpstr>عرض تقديمي في PowerPoint</vt:lpstr>
      <vt:lpstr>عرض تقديمي في PowerPoint</vt:lpstr>
      <vt:lpstr>عرض تقديمي في PowerPoint</vt:lpstr>
      <vt:lpstr>عرض تقديمي في PowerPoint</vt:lpstr>
      <vt:lpstr>تابع جملة الدفعات المؤكدة (الحولية) المنتظمة:</vt:lpstr>
      <vt:lpstr>مثال (4) ص43:</vt:lpstr>
      <vt:lpstr>أو بطريقة أخرى نجد جملة الدفعات الفورية: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Ahmad</dc:creator>
  <cp:lastModifiedBy>hp</cp:lastModifiedBy>
  <cp:revision>62</cp:revision>
  <dcterms:created xsi:type="dcterms:W3CDTF">2020-06-28T18:44:49Z</dcterms:created>
  <dcterms:modified xsi:type="dcterms:W3CDTF">2024-07-27T07:45:04Z</dcterms:modified>
</cp:coreProperties>
</file>