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7" r:id="rId5"/>
    <p:sldId id="284" r:id="rId6"/>
    <p:sldId id="288" r:id="rId7"/>
    <p:sldId id="285" r:id="rId8"/>
    <p:sldId id="290" r:id="rId9"/>
    <p:sldId id="289" r:id="rId10"/>
    <p:sldId id="286" r:id="rId11"/>
    <p:sldId id="291" r:id="rId12"/>
    <p:sldId id="258" r:id="rId13"/>
    <p:sldId id="259" r:id="rId14"/>
    <p:sldId id="260" r:id="rId15"/>
    <p:sldId id="261" r:id="rId16"/>
    <p:sldId id="262" r:id="rId17"/>
    <p:sldId id="263" r:id="rId18"/>
    <p:sldId id="293" r:id="rId19"/>
    <p:sldId id="264" r:id="rId20"/>
    <p:sldId id="292" r:id="rId21"/>
    <p:sldId id="265" r:id="rId22"/>
    <p:sldId id="266" r:id="rId23"/>
    <p:sldId id="267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>
        <p:scale>
          <a:sx n="75" d="100"/>
          <a:sy n="75" d="100"/>
        </p:scale>
        <p:origin x="-1526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Chapter 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Semi-structured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semi-structured data model permits the specification of data where individual data items of the same type may have different sets of attributes. </a:t>
            </a:r>
          </a:p>
          <a:p>
            <a:endParaRPr lang="en-US" dirty="0"/>
          </a:p>
          <a:p>
            <a:pPr lvl="1"/>
            <a:r>
              <a:rPr lang="en-US" dirty="0"/>
              <a:t>This is in contrast to the data models mentioned earlier, where every data item of a particular type must have the same set of attributes.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544"/>
            <a:ext cx="8686800" cy="638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9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40E13-7FEB-4C28-8C67-C1BF54D3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Languages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872B2C-4CFC-4B1A-B15A-A725E06F9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1.4</a:t>
            </a:r>
          </a:p>
        </p:txBody>
      </p:sp>
    </p:spTree>
    <p:extLst>
      <p:ext uri="{BB962C8B-B14F-4D97-AF65-F5344CB8AC3E}">
        <p14:creationId xmlns:p14="http://schemas.microsoft.com/office/powerpoint/2010/main" val="2655988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1A4158-923B-4CF6-8285-888A0355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Database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0F8FA5-8F4E-4848-B501-C3AF1AA8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database system provides:</a:t>
            </a:r>
          </a:p>
          <a:p>
            <a:pPr lvl="1"/>
            <a:r>
              <a:rPr lang="en-US" dirty="0"/>
              <a:t>A data-definition language:</a:t>
            </a:r>
          </a:p>
          <a:p>
            <a:pPr lvl="2"/>
            <a:r>
              <a:rPr lang="en-US" dirty="0"/>
              <a:t>To specify the database schema.</a:t>
            </a:r>
          </a:p>
          <a:p>
            <a:pPr lvl="1"/>
            <a:r>
              <a:rPr lang="en-US" sz="2800" dirty="0"/>
              <a:t>A data-manipulation language:</a:t>
            </a:r>
          </a:p>
          <a:p>
            <a:pPr lvl="2"/>
            <a:r>
              <a:rPr lang="en-US" dirty="0"/>
              <a:t>To express database queries and updates.</a:t>
            </a:r>
          </a:p>
          <a:p>
            <a:pPr lvl="2"/>
            <a:endParaRPr lang="en-US" dirty="0"/>
          </a:p>
          <a:p>
            <a:endParaRPr lang="en-US" dirty="0"/>
          </a:p>
          <a:p>
            <a:pPr marL="741363" indent="0">
              <a:buNone/>
              <a:tabLst>
                <a:tab pos="7716838" algn="l"/>
              </a:tabLst>
            </a:pPr>
            <a:r>
              <a:rPr lang="en-US" sz="2400" i="1" dirty="0"/>
              <a:t>In practice, the data-definition and data-manipulation languages are not two separate languages; instead they simply form parts of a single database language, such as the widely used </a:t>
            </a:r>
            <a:r>
              <a:rPr lang="en-US" sz="2000" i="1" dirty="0"/>
              <a:t>SQL </a:t>
            </a:r>
            <a:r>
              <a:rPr lang="en-US" sz="2400" i="1" dirty="0"/>
              <a:t>language.</a:t>
            </a:r>
          </a:p>
        </p:txBody>
      </p:sp>
    </p:spTree>
    <p:extLst>
      <p:ext uri="{BB962C8B-B14F-4D97-AF65-F5344CB8AC3E}">
        <p14:creationId xmlns:p14="http://schemas.microsoft.com/office/powerpoint/2010/main" val="210152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948026-4ED1-48DF-AEAE-6D91550B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Data-Manipulation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03F127-EC79-4B09-A3C8-01846DC8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data-manipulation language (DML) is a language that enables users to access or manipulate data.</a:t>
            </a:r>
          </a:p>
          <a:p>
            <a:pPr lvl="1"/>
            <a:r>
              <a:rPr lang="en-US" dirty="0"/>
              <a:t>Retrieval of information stored in the database.</a:t>
            </a:r>
          </a:p>
          <a:p>
            <a:pPr lvl="1"/>
            <a:r>
              <a:rPr lang="en-US" dirty="0"/>
              <a:t>Insertion of new information into the database.</a:t>
            </a:r>
          </a:p>
          <a:p>
            <a:pPr lvl="1"/>
            <a:r>
              <a:rPr lang="en-US" dirty="0"/>
              <a:t>Deletion of information from the database.</a:t>
            </a:r>
          </a:p>
          <a:p>
            <a:pPr lvl="1"/>
            <a:r>
              <a:rPr lang="en-US" dirty="0"/>
              <a:t>Modification of information stored in the database.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0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A89C71-BE4D-4401-BB6C-1D7091D0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Data-Definition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F7E7D0-3ECE-4BF1-B277-B2F390EA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specify a database schema by a set of definitions expressed by a special language called a data-definition language (DDL).</a:t>
            </a:r>
          </a:p>
        </p:txBody>
      </p:sp>
    </p:spTree>
    <p:extLst>
      <p:ext uri="{BB962C8B-B14F-4D97-AF65-F5344CB8AC3E}">
        <p14:creationId xmlns:p14="http://schemas.microsoft.com/office/powerpoint/2010/main" val="235180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951C29-E573-4C70-9FA2-1711A1E5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Consistency Constraints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AE0EED-9341-438A-858E-E130A2AA4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database consistency constraint defines a restriction on the data that can be legitimately stored in the database</a:t>
            </a:r>
            <a:r>
              <a:rPr lang="en-US" dirty="0" smtClean="0"/>
              <a:t>.</a:t>
            </a:r>
            <a:endParaRPr lang="ar-SA" dirty="0" smtClean="0"/>
          </a:p>
          <a:p>
            <a:endParaRPr lang="ar-SA" dirty="0" smtClean="0"/>
          </a:p>
          <a:p>
            <a:pPr fontAlgn="base"/>
            <a:r>
              <a:rPr lang="en-US" b="1" dirty="0"/>
              <a:t>Why is Data Consistency in DBMS Important?</a:t>
            </a:r>
          </a:p>
          <a:p>
            <a:pPr fontAlgn="base">
              <a:buFont typeface="Wingdings" pitchFamily="2" charset="2"/>
              <a:buChar char="q"/>
            </a:pPr>
            <a:r>
              <a:rPr lang="en-US" dirty="0"/>
              <a:t>In a database, maintaining accuracy and usability are vital to ensuring </a:t>
            </a:r>
            <a:r>
              <a:rPr lang="en-US" dirty="0" smtClean="0"/>
              <a:t>consistency.</a:t>
            </a:r>
          </a:p>
          <a:p>
            <a:pPr fontAlgn="base">
              <a:buFont typeface="Wingdings" pitchFamily="2" charset="2"/>
              <a:buChar char="q"/>
            </a:pPr>
            <a:r>
              <a:rPr lang="en-US" dirty="0" smtClean="0"/>
              <a:t>Mismatching </a:t>
            </a:r>
            <a:r>
              <a:rPr lang="en-US" dirty="0"/>
              <a:t>data can destabilize or corrupt systems, thus undermining the integrity of the database</a:t>
            </a:r>
            <a:r>
              <a:rPr lang="en-US" dirty="0" smtClean="0"/>
              <a:t>.</a:t>
            </a:r>
          </a:p>
          <a:p>
            <a:pPr fontAlgn="base">
              <a:buFont typeface="Wingdings" pitchFamily="2" charset="2"/>
              <a:buChar char="q"/>
            </a:pPr>
            <a:r>
              <a:rPr lang="en-US" dirty="0" smtClean="0"/>
              <a:t>For </a:t>
            </a:r>
            <a:r>
              <a:rPr lang="en-US" dirty="0"/>
              <a:t>that reason, all users must input data in a way that is consistent with current database records; this is normally accomplished by isolating data fields to avoid conflicting transactions.</a:t>
            </a:r>
          </a:p>
          <a:p>
            <a:pPr fontAlgn="base">
              <a:buFont typeface="Wingdings" pitchFamily="2" charset="2"/>
              <a:buChar char="q"/>
            </a:pPr>
            <a:r>
              <a:rPr lang="en-US" dirty="0"/>
              <a:t>Consistency is critical in a database for many reasons such as ensuring accuracy of information , optimizing database space and facilitating faster and more efficient retrieval of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6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AA0320-FC49-4E24-8B40-089243D3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B0D8E5-3BAD-41EF-94A7-610C5C064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domain of possible values must be associated with every attribute (for example, integer types, character types, date/time types). </a:t>
            </a:r>
          </a:p>
          <a:p>
            <a:endParaRPr lang="en-US" dirty="0"/>
          </a:p>
          <a:p>
            <a:r>
              <a:rPr lang="en-US" dirty="0"/>
              <a:t>Declaring an attribute to be of a particular domain acts as a constraint on the values that it can take.</a:t>
            </a:r>
          </a:p>
          <a:p>
            <a:endParaRPr lang="en-US" dirty="0"/>
          </a:p>
          <a:p>
            <a:r>
              <a:rPr lang="en-US" dirty="0"/>
              <a:t>Domain constraints are the most elementary form of integrity constraint. </a:t>
            </a:r>
          </a:p>
          <a:p>
            <a:pPr lvl="1"/>
            <a:r>
              <a:rPr lang="en-US" dirty="0"/>
              <a:t>They are tested easily by the system whenever a new data item is entered into the database.</a:t>
            </a:r>
          </a:p>
        </p:txBody>
      </p:sp>
    </p:spTree>
    <p:extLst>
      <p:ext uri="{BB962C8B-B14F-4D97-AF65-F5344CB8AC3E}">
        <p14:creationId xmlns:p14="http://schemas.microsoft.com/office/powerpoint/2010/main" val="160477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90713"/>
            <a:ext cx="79819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58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9E74D2-7B4E-477F-A5F5-6C89984F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Referential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B911EE-6D40-48F8-90BD-5D22D54F2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There are cases where we wish to ensure that a value that appears in one relation for a given set of attributes also appears in a certain set of attributes in another relation (referential integrity). </a:t>
            </a:r>
          </a:p>
          <a:p>
            <a:endParaRPr lang="en-US" dirty="0"/>
          </a:p>
          <a:p>
            <a:pPr lvl="1"/>
            <a:r>
              <a:rPr lang="en-US" dirty="0"/>
              <a:t>For example, the department listed for each course must be one that actually exists. </a:t>
            </a:r>
          </a:p>
          <a:p>
            <a:pPr lvl="2"/>
            <a:endParaRPr lang="en-US" dirty="0"/>
          </a:p>
          <a:p>
            <a:pPr marL="914400" lvl="3" indent="-457200"/>
            <a:r>
              <a:rPr lang="en-US" sz="2800" dirty="0"/>
              <a:t>Database modifications can cause violations of referential integrity. </a:t>
            </a:r>
          </a:p>
          <a:p>
            <a:pPr marL="1371600" lvl="5" indent="-457200"/>
            <a:r>
              <a:rPr lang="en-US" sz="3200" dirty="0"/>
              <a:t>When a referential-integrity constraint is violated, the normal procedure is to reject the action that caused the violation.</a:t>
            </a:r>
          </a:p>
        </p:txBody>
      </p:sp>
    </p:spTree>
    <p:extLst>
      <p:ext uri="{BB962C8B-B14F-4D97-AF65-F5344CB8AC3E}">
        <p14:creationId xmlns:p14="http://schemas.microsoft.com/office/powerpoint/2010/main" val="155460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model: a collection of conceptual tools for describing data, data relationships, data semantics, and consistency constraints.</a:t>
            </a:r>
          </a:p>
          <a:p>
            <a:endParaRPr lang="en-US" dirty="0"/>
          </a:p>
          <a:p>
            <a:pPr lvl="1"/>
            <a:r>
              <a:rPr lang="en-US" b="1" dirty="0"/>
              <a:t>Relational Model.</a:t>
            </a:r>
          </a:p>
          <a:p>
            <a:pPr lvl="1"/>
            <a:r>
              <a:rPr lang="en-US" b="1" dirty="0"/>
              <a:t>Entity-Relationship Model.</a:t>
            </a:r>
          </a:p>
          <a:p>
            <a:pPr lvl="1"/>
            <a:r>
              <a:rPr lang="en-US" b="1" dirty="0"/>
              <a:t>Object-Based Data Model.</a:t>
            </a:r>
          </a:p>
          <a:p>
            <a:pPr lvl="1"/>
            <a:r>
              <a:rPr lang="en-US" b="1" dirty="0" err="1"/>
              <a:t>Semistructured</a:t>
            </a:r>
            <a:r>
              <a:rPr lang="en-US" b="1" dirty="0"/>
              <a:t> Data Model.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00063"/>
            <a:ext cx="76962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938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2D417-711E-4EFE-B894-6F1D4118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27EE6C-56EE-4657-8D87-505EE54A9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assertion is any condition that the database must always satisfy. </a:t>
            </a:r>
          </a:p>
          <a:p>
            <a:pPr lvl="1"/>
            <a:r>
              <a:rPr lang="en-US" dirty="0"/>
              <a:t>Domain constraints and referential-integrity constraints are special forms of assertions. </a:t>
            </a:r>
          </a:p>
          <a:p>
            <a:pPr lvl="2"/>
            <a:r>
              <a:rPr lang="en-US" dirty="0"/>
              <a:t>However, there are many constraints that we cannot express by using only these special forms. </a:t>
            </a:r>
          </a:p>
          <a:p>
            <a:pPr lvl="3"/>
            <a:r>
              <a:rPr lang="en-US" dirty="0"/>
              <a:t>For example, “Every department must have at least five courses offered every semester” must be expressed as an assertion.</a:t>
            </a:r>
          </a:p>
          <a:p>
            <a:pPr lvl="3"/>
            <a:endParaRPr lang="en-US" dirty="0"/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3200" dirty="0"/>
              <a:t>When an assertion is created, the system tests it for validity. </a:t>
            </a:r>
          </a:p>
          <a:p>
            <a:pPr lvl="1"/>
            <a:r>
              <a:rPr lang="en-US" dirty="0"/>
              <a:t>If the assertion is valid, then any future modification to the database is allowed only if it does not cause that assertion to be violated.</a:t>
            </a:r>
          </a:p>
        </p:txBody>
      </p:sp>
    </p:spTree>
    <p:extLst>
      <p:ext uri="{BB962C8B-B14F-4D97-AF65-F5344CB8AC3E}">
        <p14:creationId xmlns:p14="http://schemas.microsoft.com/office/powerpoint/2010/main" val="422711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BF87E5-88A5-4FC3-B0D8-FB8C18AB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AB5E7A-3317-4704-A43B-8BBE3A5D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We may want to differentiate among the users as far as the type of access they are permitted on various data values in the database.</a:t>
            </a:r>
          </a:p>
          <a:p>
            <a:endParaRPr lang="en-US" dirty="0"/>
          </a:p>
          <a:p>
            <a:r>
              <a:rPr lang="en-US" dirty="0"/>
              <a:t>These differentiations are expressed in terms of authorization, the most common being: </a:t>
            </a:r>
          </a:p>
          <a:p>
            <a:pPr lvl="1"/>
            <a:r>
              <a:rPr lang="en-US" dirty="0"/>
              <a:t>read authorization, which allows reading, but not modification, of data.</a:t>
            </a:r>
          </a:p>
          <a:p>
            <a:pPr lvl="1"/>
            <a:r>
              <a:rPr lang="en-US" dirty="0"/>
              <a:t>insert authorization, which allows insertion of new data, but not modification of existing data.</a:t>
            </a:r>
          </a:p>
          <a:p>
            <a:pPr lvl="1"/>
            <a:r>
              <a:rPr lang="en-US" dirty="0"/>
              <a:t>update authorization, which allows modification, but not deletion, of data.</a:t>
            </a:r>
          </a:p>
          <a:p>
            <a:pPr lvl="1"/>
            <a:r>
              <a:rPr lang="en-US" dirty="0"/>
              <a:t>delete authorization, which allows deletion of data.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We may assign the user all, none, or a combination of these types of authorization.</a:t>
            </a:r>
          </a:p>
        </p:txBody>
      </p:sp>
    </p:spTree>
    <p:extLst>
      <p:ext uri="{BB962C8B-B14F-4D97-AF65-F5344CB8AC3E}">
        <p14:creationId xmlns:p14="http://schemas.microsoft.com/office/powerpoint/2010/main" val="124831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C7DDE4-2193-45B3-B0D5-D045EF39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538EF9-F84F-4FEC-BD7B-20AC12ED9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DDL, just like any other programming language, gets as input some instructions (statements) and generates some output.</a:t>
            </a:r>
          </a:p>
          <a:p>
            <a:endParaRPr lang="en-US" dirty="0"/>
          </a:p>
          <a:p>
            <a:pPr lvl="1"/>
            <a:r>
              <a:rPr lang="en-US" dirty="0"/>
              <a:t>The output of the DDL is placed in the data dictionary, which contains metadata—that is, data about data.</a:t>
            </a:r>
          </a:p>
        </p:txBody>
      </p:sp>
    </p:spTree>
    <p:extLst>
      <p:ext uri="{BB962C8B-B14F-4D97-AF65-F5344CB8AC3E}">
        <p14:creationId xmlns:p14="http://schemas.microsoft.com/office/powerpoint/2010/main" val="3013742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ight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1940"/>
            <a:ext cx="79438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8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Relational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relational model uses a collection of tables to represent both data and the relationships among those data. </a:t>
            </a:r>
          </a:p>
          <a:p>
            <a:pPr lvl="1"/>
            <a:r>
              <a:rPr lang="en-US" dirty="0"/>
              <a:t>Each table has multiple columns, and each column has a unique name. </a:t>
            </a:r>
          </a:p>
          <a:p>
            <a:pPr lvl="1"/>
            <a:r>
              <a:rPr lang="en-US" dirty="0"/>
              <a:t>Tables are also known as </a:t>
            </a:r>
            <a:r>
              <a:rPr lang="en-US" dirty="0">
                <a:solidFill>
                  <a:srgbClr val="FF0000"/>
                </a:solidFill>
              </a:rPr>
              <a:t>relations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table contains records of a particular type.</a:t>
            </a:r>
          </a:p>
          <a:p>
            <a:pPr lvl="2"/>
            <a:r>
              <a:rPr lang="en-US" dirty="0"/>
              <a:t>Each record type defines a fixed number of fields, or attributes.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85" y="228600"/>
            <a:ext cx="504608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qph.cf2.quoracdn.net/main-qimg-93e9ff1e10a8938dc9f18947fe9472b4-pj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7" y="2209800"/>
            <a:ext cx="42672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3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Entity-Relationship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entity-relationship (E-R) data model uses a collection of basic objects, called entities, and relationships among these objects.</a:t>
            </a:r>
          </a:p>
          <a:p>
            <a:endParaRPr lang="en-US" dirty="0"/>
          </a:p>
          <a:p>
            <a:pPr lvl="1"/>
            <a:r>
              <a:rPr lang="en-US" dirty="0"/>
              <a:t>An entity is a “thing” or “object” in the real world that is distinguishable from other objects. </a:t>
            </a:r>
          </a:p>
          <a:p>
            <a:pPr lvl="2"/>
            <a:r>
              <a:rPr lang="en-US" dirty="0"/>
              <a:t>The entity-relationship model is widely used in database design, and Chapter 7 explores it in detail.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RDiagramsInDBMS_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ERDiagramsInDBMS_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ttps://media.geeksforgeeks.org/wp-content/uploads/20230318094824/WhatsApp-Image-2023-03-18-at-094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9850"/>
            <a:ext cx="87915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https://media.licdn.com/dms/image/D5612AQG1joTt0aVjfg/article-cover_image-shrink_600_2000/0/1720013802526?e=2147483647&amp;v=beta&amp;t=9tf9hCWAvfwiVqMKe2i-onA0PtCuhI38QUnq76wkjP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https://media.licdn.com/dms/image/D5612AQG1joTt0aVjfg/article-cover_image-shrink_600_2000/0/1720013802526?e=2147483647&amp;v=beta&amp;t=9tf9hCWAvfwiVqMKe2i-onA0PtCuhI38QUnq76wkjP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3241676"/>
            <a:ext cx="8226425" cy="346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44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Object-Based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Object-oriented programming (especially in Java, C++, or C#) has become the dominant software-development methodology.</a:t>
            </a:r>
          </a:p>
          <a:p>
            <a:endParaRPr lang="en-US" dirty="0"/>
          </a:p>
          <a:p>
            <a:pPr lvl="1"/>
            <a:r>
              <a:rPr lang="en-US" dirty="0"/>
              <a:t>This led to the development of an object-oriented data model that can be seen as extending the E-R model with notions of encapsulation, methods (functions), and object identity.</a:t>
            </a:r>
          </a:p>
          <a:p>
            <a:endParaRPr lang="en-US" dirty="0"/>
          </a:p>
          <a:p>
            <a:pPr lvl="1"/>
            <a:r>
              <a:rPr lang="en-US" dirty="0"/>
              <a:t>The object-relational data model combines features of the object-oriented data model and relational data model.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1.byjus.com/wp-content/uploads/2022/05/word-image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91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9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ght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5181600" cy="27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edia.springernature.com/lw685/springer-static/image/prt%3A978-0-387-39940-9%2F15/MediaObjects/978-0-387-39940-9_15_Part_Fig1-249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668279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7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975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01</vt:lpstr>
      <vt:lpstr>Data Models</vt:lpstr>
      <vt:lpstr>Relational Model </vt:lpstr>
      <vt:lpstr>PowerPoint Presentation</vt:lpstr>
      <vt:lpstr>Entity-Relationship Model</vt:lpstr>
      <vt:lpstr>PowerPoint Presentation</vt:lpstr>
      <vt:lpstr>Object-Based Data Model</vt:lpstr>
      <vt:lpstr>PowerPoint Presentation</vt:lpstr>
      <vt:lpstr>PowerPoint Presentation</vt:lpstr>
      <vt:lpstr>Semi-structured Data Model</vt:lpstr>
      <vt:lpstr>PowerPoint Presentation</vt:lpstr>
      <vt:lpstr>Database Languages</vt:lpstr>
      <vt:lpstr>Database Languages</vt:lpstr>
      <vt:lpstr>Data-Manipulation Language</vt:lpstr>
      <vt:lpstr>Data-Definition Language</vt:lpstr>
      <vt:lpstr>Consistency Constraints</vt:lpstr>
      <vt:lpstr>Domain Constraints</vt:lpstr>
      <vt:lpstr>PowerPoint Presentation</vt:lpstr>
      <vt:lpstr>Referential Integrity</vt:lpstr>
      <vt:lpstr>PowerPoint Presentation</vt:lpstr>
      <vt:lpstr>Assertions</vt:lpstr>
      <vt:lpstr>Authorization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</dc:title>
  <dc:creator>admin</dc:creator>
  <cp:lastModifiedBy>eng.samer2011@hotmail.com</cp:lastModifiedBy>
  <cp:revision>132</cp:revision>
  <dcterms:created xsi:type="dcterms:W3CDTF">2006-08-16T00:00:00Z</dcterms:created>
  <dcterms:modified xsi:type="dcterms:W3CDTF">2024-07-23T11:13:58Z</dcterms:modified>
</cp:coreProperties>
</file>