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7" r:id="rId2"/>
    <p:sldId id="289" r:id="rId3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 smtClean="0"/>
              <a:t>Breakeven point for sales mix </a:t>
            </a:r>
            <a:endParaRPr lang="ar-SA" sz="3600" b="1" u="sng" dirty="0"/>
          </a:p>
        </p:txBody>
      </p:sp>
      <p:sp>
        <p:nvSpPr>
          <p:cNvPr id="7" name="عنصر نائب للمحتوى 6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 rtl="0">
              <a:buNone/>
            </a:pPr>
            <a:r>
              <a:rPr lang="en-US" sz="2400" dirty="0" smtClean="0"/>
              <a:t>United </a:t>
            </a:r>
            <a:r>
              <a:rPr lang="en-US" sz="2400" dirty="0"/>
              <a:t>factory produce three types of products : </a:t>
            </a:r>
            <a:r>
              <a:rPr lang="en-US" sz="2400" b="1" dirty="0"/>
              <a:t>A ,B, C </a:t>
            </a:r>
            <a:r>
              <a:rPr lang="en-US" sz="2400" dirty="0"/>
              <a:t>.the following information related to the three products as follows: </a:t>
            </a:r>
            <a:endParaRPr lang="en-US" sz="2400" dirty="0" smtClean="0"/>
          </a:p>
          <a:p>
            <a:pPr marL="0" indent="0" algn="l" rtl="0">
              <a:buNone/>
            </a:pPr>
            <a:endParaRPr lang="ar-SA" sz="2400" dirty="0"/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363688"/>
              </p:ext>
            </p:extLst>
          </p:nvPr>
        </p:nvGraphicFramePr>
        <p:xfrm>
          <a:off x="827585" y="2833216"/>
          <a:ext cx="6456039" cy="240800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13533"/>
                <a:gridCol w="1513533"/>
                <a:gridCol w="1513533"/>
                <a:gridCol w="1915440"/>
              </a:tblGrid>
              <a:tr h="334653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Product C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Product 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Product A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3930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8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600" dirty="0" smtClean="0"/>
                        <a:t>Unit price </a:t>
                      </a:r>
                      <a:endParaRPr lang="ar-SA" sz="1600" dirty="0"/>
                    </a:p>
                  </a:txBody>
                  <a:tcPr/>
                </a:tc>
              </a:tr>
              <a:tr h="529867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Variable</a:t>
                      </a:r>
                      <a:r>
                        <a:rPr lang="en-US" sz="1400" baseline="0" dirty="0" smtClean="0"/>
                        <a:t> cost per unit </a:t>
                      </a:r>
                      <a:endParaRPr lang="ar-SA" sz="1400" dirty="0"/>
                    </a:p>
                  </a:txBody>
                  <a:tcPr/>
                </a:tc>
              </a:tr>
              <a:tr h="33930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600" dirty="0" smtClean="0"/>
                        <a:t>C.M per unit </a:t>
                      </a:r>
                      <a:endParaRPr lang="ar-SA" sz="1600" dirty="0"/>
                    </a:p>
                  </a:txBody>
                  <a:tcPr/>
                </a:tc>
              </a:tr>
              <a:tr h="780856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3,000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5,000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/>
                        <a:t># of units expected to be sold</a:t>
                      </a:r>
                      <a:endParaRPr lang="ar-SA" sz="1300" dirty="0" smtClean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1043608" y="5589240"/>
            <a:ext cx="51125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b="1" dirty="0" smtClean="0"/>
              <a:t>Fixed cost = 82,000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360319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عنصر نائب للمحتوى 6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8640"/>
                <a:ext cx="8229600" cy="6552728"/>
              </a:xfr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normAutofit lnSpcReduction="10000"/>
              </a:bodyPr>
              <a:lstStyle/>
              <a:p>
                <a:pPr marL="0" indent="0" algn="l" rtl="0">
                  <a:buNone/>
                </a:pPr>
                <a:endParaRPr lang="ar-SA" sz="2400" dirty="0" smtClean="0"/>
              </a:p>
              <a:p>
                <a:pPr marL="0" indent="0" algn="l" rtl="0">
                  <a:buNone/>
                </a:pPr>
                <a:endParaRPr lang="ar-SA" sz="2400" dirty="0"/>
              </a:p>
              <a:p>
                <a:pPr marL="0" indent="0" algn="l" rtl="0">
                  <a:buNone/>
                </a:pPr>
                <a:endParaRPr lang="ar-SA" sz="2400" dirty="0" smtClean="0"/>
              </a:p>
              <a:p>
                <a:pPr marL="0" indent="0" algn="l" rtl="0">
                  <a:buNone/>
                </a:pPr>
                <a:endParaRPr lang="ar-SA" sz="2400" dirty="0"/>
              </a:p>
              <a:p>
                <a:pPr marL="0" indent="0" algn="l" rtl="0">
                  <a:buNone/>
                </a:pPr>
                <a:endParaRPr lang="ar-SA" sz="2400" dirty="0" smtClean="0"/>
              </a:p>
              <a:p>
                <a:pPr marL="0" indent="0" algn="l" rtl="0">
                  <a:buNone/>
                </a:pPr>
                <a:endParaRPr lang="en-US" sz="2400" dirty="0" smtClean="0"/>
              </a:p>
              <a:p>
                <a:pPr marL="0" indent="0" algn="l" rtl="0">
                  <a:buNone/>
                </a:pPr>
                <a:endParaRPr lang="en-US" sz="2400" dirty="0"/>
              </a:p>
              <a:p>
                <a:pPr marL="0" indent="0" algn="l" rtl="0">
                  <a:buNone/>
                </a:pPr>
                <a:endParaRPr lang="en-US" sz="2400" dirty="0" smtClean="0"/>
              </a:p>
              <a:p>
                <a:pPr marL="0" indent="0" algn="l" rtl="0">
                  <a:buNone/>
                </a:pPr>
                <a:endParaRPr lang="en-US" sz="2400" dirty="0" smtClean="0"/>
              </a:p>
              <a:p>
                <a:pPr marL="0" indent="0" algn="l" rtl="0">
                  <a:buNone/>
                </a:pPr>
                <a:r>
                  <a:rPr lang="en-US" sz="2400" dirty="0" smtClean="0"/>
                  <a:t> </a:t>
                </a:r>
                <a:r>
                  <a:rPr lang="en-US" sz="1800" dirty="0" smtClean="0"/>
                  <a:t>breakeven point=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𝑐𝑜𝑛𝑡𝑟𝑖𝑏𝑢𝑡𝑖𝑜𝑛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𝑚𝑎𝑟𝑔𝑖𝑛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𝑝𝑒𝑟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𝑝𝑢𝑛𝑑𝑙𝑒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endParaRPr lang="ar-SA" sz="2400" dirty="0" smtClean="0"/>
              </a:p>
              <a:p>
                <a:pPr marL="0" indent="0" algn="l" rtl="0">
                  <a:buNone/>
                </a:pPr>
                <a:r>
                  <a:rPr lang="en-US" sz="2400" dirty="0"/>
                  <a:t> </a:t>
                </a:r>
                <a:r>
                  <a:rPr lang="en-US" sz="2400" dirty="0" smtClean="0"/>
                  <a:t>                      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82</m:t>
                        </m:r>
                        <m:r>
                          <a:rPr lang="en-US" sz="2400" b="0" i="1" smtClean="0">
                            <a:latin typeface="Cambria Math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/>
                          </a:rPr>
                          <m:t>000</m:t>
                        </m:r>
                      </m:num>
                      <m:den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5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d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4</m:t>
                            </m:r>
                          </m:e>
                        </m:d>
                        <m:r>
                          <a:rPr lang="en-US" sz="2400" b="0" i="1" smtClean="0">
                            <a:latin typeface="Cambria Math"/>
                          </a:rPr>
                          <m:t>+(</m:t>
                        </m:r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0" indent="0" algn="l" rtl="0">
                  <a:buNone/>
                </a:pPr>
                <a:r>
                  <a:rPr lang="en-US" sz="2400" dirty="0"/>
                  <a:t> </a:t>
                </a:r>
                <a:r>
                  <a:rPr lang="en-US" sz="2400" dirty="0" smtClean="0"/>
                  <a:t>                                            </a:t>
                </a:r>
                <a:r>
                  <a:rPr lang="en-US" sz="2400" smtClean="0"/>
                  <a:t>= </a:t>
                </a:r>
                <a:r>
                  <a:rPr lang="en-US" sz="2000" smtClean="0"/>
                  <a:t>82,000/41 </a:t>
                </a:r>
                <a:r>
                  <a:rPr lang="en-US" sz="2400" smtClean="0"/>
                  <a:t>    </a:t>
                </a:r>
                <a:r>
                  <a:rPr lang="en-US" sz="2400" dirty="0" smtClean="0"/>
                  <a:t>=    </a:t>
                </a:r>
                <a:r>
                  <a:rPr lang="en-US" sz="2400" b="1" dirty="0" smtClean="0">
                    <a:solidFill>
                      <a:srgbClr val="002060"/>
                    </a:solidFill>
                  </a:rPr>
                  <a:t>2,000 bundle</a:t>
                </a:r>
              </a:p>
              <a:p>
                <a:pPr marL="0" indent="0" algn="l" rtl="0">
                  <a:buNone/>
                </a:pPr>
                <a:r>
                  <a:rPr lang="en-US" sz="2400" b="1" dirty="0" smtClean="0"/>
                  <a:t># A = 5x2,000 =</a:t>
                </a:r>
                <a:r>
                  <a:rPr lang="en-US" sz="24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10,000</a:t>
                </a:r>
              </a:p>
              <a:p>
                <a:pPr marL="0" indent="0" algn="l" rtl="0">
                  <a:buNone/>
                </a:pPr>
                <a:r>
                  <a:rPr lang="en-US" sz="2400" b="1" dirty="0"/>
                  <a:t># </a:t>
                </a:r>
                <a:r>
                  <a:rPr lang="en-US" sz="2400" b="1" dirty="0" smtClean="0"/>
                  <a:t>B </a:t>
                </a:r>
                <a:r>
                  <a:rPr lang="en-US" sz="2400" b="1" dirty="0"/>
                  <a:t>= </a:t>
                </a:r>
                <a:r>
                  <a:rPr lang="en-US" sz="2400" b="1" dirty="0" smtClean="0"/>
                  <a:t>2x2,000 </a:t>
                </a:r>
                <a:r>
                  <a:rPr lang="en-US" sz="2400" b="1" dirty="0"/>
                  <a:t>=</a:t>
                </a:r>
                <a:r>
                  <a:rPr lang="en-US" sz="24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4,000</a:t>
                </a:r>
              </a:p>
              <a:p>
                <a:pPr marL="0" indent="0" algn="l" rtl="0">
                  <a:buNone/>
                </a:pPr>
                <a:r>
                  <a:rPr lang="en-US" sz="2400" b="1" dirty="0" smtClean="0"/>
                  <a:t># </a:t>
                </a:r>
                <a:r>
                  <a:rPr lang="en-US" sz="2400" b="1" dirty="0"/>
                  <a:t>C</a:t>
                </a:r>
                <a:r>
                  <a:rPr lang="en-US" sz="2400" b="1" dirty="0" smtClean="0"/>
                  <a:t> </a:t>
                </a:r>
                <a:r>
                  <a:rPr lang="en-US" sz="2400" b="1" dirty="0"/>
                  <a:t>= </a:t>
                </a:r>
                <a:r>
                  <a:rPr lang="en-US" sz="2400" b="1" dirty="0" smtClean="0"/>
                  <a:t>3x2,000 </a:t>
                </a:r>
                <a:r>
                  <a:rPr lang="en-US" sz="2400" b="1" dirty="0">
                    <a:solidFill>
                      <a:srgbClr val="002060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6,000</a:t>
                </a:r>
                <a:endParaRPr lang="en-US" sz="2400" b="1" dirty="0">
                  <a:solidFill>
                    <a:srgbClr val="FF0000"/>
                  </a:solidFill>
                </a:endParaRPr>
              </a:p>
              <a:p>
                <a:pPr marL="0" indent="0" algn="l" rtl="0">
                  <a:buNone/>
                </a:pPr>
                <a:endParaRPr lang="en-US" sz="2400" b="1" dirty="0" smtClean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endParaRPr lang="en-US" sz="2400" b="1" dirty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endParaRPr lang="en-US" sz="2400" b="1" dirty="0" smtClean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endParaRPr lang="ar-SA" sz="2400" b="1" dirty="0" smtClean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endParaRPr lang="ar-SA" sz="2400" dirty="0" smtClean="0"/>
              </a:p>
              <a:p>
                <a:pPr marL="0" indent="0" algn="l" rtl="0">
                  <a:buNone/>
                </a:pPr>
                <a:endParaRPr lang="en-US" sz="2400" dirty="0" smtClean="0"/>
              </a:p>
              <a:p>
                <a:pPr marL="0" indent="0" algn="l" rtl="0">
                  <a:buNone/>
                </a:pPr>
                <a:endParaRPr lang="ar-SA" sz="2400" dirty="0"/>
              </a:p>
            </p:txBody>
          </p:sp>
        </mc:Choice>
        <mc:Fallback xmlns="">
          <p:sp>
            <p:nvSpPr>
              <p:cNvPr id="7" name="عنصر نائب للمحتوى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8640"/>
                <a:ext cx="8229600" cy="6552728"/>
              </a:xfrm>
              <a:blipFill rotWithShape="1">
                <a:blip r:embed="rId2"/>
                <a:stretch>
                  <a:fillRect l="-1034" t="-1019" b="-438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17522"/>
              </p:ext>
            </p:extLst>
          </p:nvPr>
        </p:nvGraphicFramePr>
        <p:xfrm>
          <a:off x="611560" y="332656"/>
          <a:ext cx="6456039" cy="208823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13533"/>
                <a:gridCol w="1513533"/>
                <a:gridCol w="1513533"/>
                <a:gridCol w="1915440"/>
              </a:tblGrid>
              <a:tr h="299070"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Product C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Product B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400" dirty="0" smtClean="0"/>
                        <a:t>Product A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</a:tr>
              <a:tr h="303223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10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8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5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200" dirty="0" smtClean="0"/>
                        <a:t>Unit price </a:t>
                      </a:r>
                      <a:endParaRPr lang="ar-SA" sz="1200" dirty="0"/>
                    </a:p>
                  </a:txBody>
                  <a:tcPr/>
                </a:tc>
              </a:tr>
              <a:tr h="367316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4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4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2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100" dirty="0" smtClean="0"/>
                        <a:t>Variable</a:t>
                      </a:r>
                      <a:r>
                        <a:rPr lang="en-US" sz="1100" baseline="0" dirty="0" smtClean="0"/>
                        <a:t> cost per unit </a:t>
                      </a:r>
                      <a:endParaRPr lang="ar-SA" sz="1100" dirty="0"/>
                    </a:p>
                  </a:txBody>
                  <a:tcPr/>
                </a:tc>
              </a:tr>
              <a:tr h="303223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6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4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3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200" dirty="0" smtClean="0"/>
                        <a:t>C.M per unit </a:t>
                      </a:r>
                      <a:endParaRPr lang="ar-SA" sz="1200" dirty="0"/>
                    </a:p>
                  </a:txBody>
                  <a:tcPr/>
                </a:tc>
              </a:tr>
              <a:tr h="374468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3,000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2,000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5,000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# of units expected to be sold</a:t>
                      </a:r>
                      <a:endParaRPr lang="ar-SA" sz="1100" dirty="0" smtClean="0"/>
                    </a:p>
                    <a:p>
                      <a:pPr rtl="1"/>
                      <a:endParaRPr lang="ar-SA" sz="1400" dirty="0"/>
                    </a:p>
                  </a:txBody>
                  <a:tcPr/>
                </a:tc>
              </a:tr>
              <a:tr h="334076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3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2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5</a:t>
                      </a:r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sz="1400" dirty="0" smtClean="0"/>
                        <a:t> </a:t>
                      </a:r>
                      <a:r>
                        <a:rPr lang="en-US" sz="1400" dirty="0" smtClean="0"/>
                        <a:t>ratio</a:t>
                      </a:r>
                      <a:r>
                        <a:rPr lang="ar-SA" sz="1400" dirty="0" smtClean="0"/>
                        <a:t> </a:t>
                      </a:r>
                      <a:r>
                        <a:rPr lang="en-US" sz="1400" dirty="0" smtClean="0"/>
                        <a:t>  Sales mix</a:t>
                      </a:r>
                      <a:endParaRPr lang="ar-SA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شكل بيضاوي 2"/>
          <p:cNvSpPr/>
          <p:nvPr/>
        </p:nvSpPr>
        <p:spPr>
          <a:xfrm>
            <a:off x="5868144" y="2595042"/>
            <a:ext cx="100811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5 A</a:t>
            </a:r>
          </a:p>
          <a:p>
            <a:pPr algn="ctr"/>
            <a:r>
              <a:rPr lang="en-US" dirty="0" smtClean="0"/>
              <a:t>2 B</a:t>
            </a:r>
          </a:p>
          <a:p>
            <a:pPr algn="ctr"/>
            <a:r>
              <a:rPr lang="en-US" dirty="0" smtClean="0"/>
              <a:t>3 C</a:t>
            </a:r>
            <a:endParaRPr lang="ar-SA" dirty="0"/>
          </a:p>
        </p:txBody>
      </p:sp>
      <p:sp>
        <p:nvSpPr>
          <p:cNvPr id="10" name="شكل بيضاوي 9"/>
          <p:cNvSpPr/>
          <p:nvPr/>
        </p:nvSpPr>
        <p:spPr>
          <a:xfrm>
            <a:off x="3182707" y="2555708"/>
            <a:ext cx="100811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1" name="شكل بيضاوي 10"/>
          <p:cNvSpPr/>
          <p:nvPr/>
        </p:nvSpPr>
        <p:spPr>
          <a:xfrm>
            <a:off x="4480970" y="2559813"/>
            <a:ext cx="100811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" name="شكل بيضاوي 3"/>
          <p:cNvSpPr/>
          <p:nvPr/>
        </p:nvSpPr>
        <p:spPr>
          <a:xfrm>
            <a:off x="1979712" y="2636398"/>
            <a:ext cx="936104" cy="8431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/>
          <p:cNvSpPr/>
          <p:nvPr/>
        </p:nvSpPr>
        <p:spPr>
          <a:xfrm>
            <a:off x="693845" y="2636398"/>
            <a:ext cx="1008111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5489082" y="3502432"/>
            <a:ext cx="720080" cy="689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630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4" grpId="0" animBg="1"/>
      <p:bldP spid="13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4855</TotalTime>
  <Words>168</Words>
  <Application>Microsoft Office PowerPoint</Application>
  <PresentationFormat>On-screen Show (4:3)</PresentationFormat>
  <Paragraphs>68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نسق Office</vt:lpstr>
      <vt:lpstr>Breakeven point for sales mix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241</cp:revision>
  <cp:lastPrinted>2020-10-02T18:57:05Z</cp:lastPrinted>
  <dcterms:created xsi:type="dcterms:W3CDTF">2020-09-18T07:15:41Z</dcterms:created>
  <dcterms:modified xsi:type="dcterms:W3CDTF">2024-11-19T08:17:56Z</dcterms:modified>
</cp:coreProperties>
</file>