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7"/>
  </p:notesMasterIdLst>
  <p:sldIdLst>
    <p:sldId id="27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D512A8A-43B6-447E-BB69-A3534996D3CF}" type="datetimeFigureOut">
              <a:rPr lang="ar-SA" smtClean="0"/>
              <a:t>13/02/1446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D0972B8-B6FD-4311-A513-49B1409CE51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3050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8E485-771E-4053-9D06-EFE5577F167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0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21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25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1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25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46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52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4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4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28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13/02/1446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08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594288"/>
          </a:xfrm>
        </p:spPr>
        <p:txBody>
          <a:bodyPr>
            <a:normAutofit fontScale="90000"/>
          </a:bodyPr>
          <a:lstStyle/>
          <a:p>
            <a:r>
              <a:rPr lang="ar-SA" b="1" dirty="0"/>
              <a:t>بحوث عمليات – الوحدة الرابعة </a:t>
            </a:r>
            <a:br>
              <a:rPr lang="ar-JO" b="1" dirty="0"/>
            </a:br>
            <a:r>
              <a:rPr lang="ar-SA" b="1" dirty="0"/>
              <a:t>شبكات الأعمال</a:t>
            </a:r>
            <a:br>
              <a:rPr lang="ar-JO" b="1" dirty="0"/>
            </a:br>
            <a:r>
              <a:rPr lang="ar-SA" sz="3600" b="1" dirty="0"/>
              <a:t>د. </a:t>
            </a:r>
            <a:r>
              <a:rPr lang="ar-SY" sz="3600" b="1" dirty="0"/>
              <a:t>سالم </a:t>
            </a:r>
            <a:r>
              <a:rPr lang="ar-SA" sz="3600" b="1" dirty="0"/>
              <a:t>محمد</a:t>
            </a:r>
            <a:r>
              <a:rPr lang="ar-SY" sz="3600" b="1" dirty="0"/>
              <a:t> سالم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749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581396"/>
          </a:xfrm>
        </p:spPr>
        <p:txBody>
          <a:bodyPr>
            <a:normAutofit/>
          </a:bodyPr>
          <a:lstStyle/>
          <a:p>
            <a:r>
              <a:rPr lang="ar-JO" sz="2800" b="1" dirty="0">
                <a:solidFill>
                  <a:srgbClr val="00B0F0"/>
                </a:solidFill>
              </a:rPr>
              <a:t>حساب الأزمنة المبكرة والأزمنة المتأخرة لأحداث المشروع: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b="1" dirty="0">
                <a:solidFill>
                  <a:srgbClr val="00B0F0"/>
                </a:solidFill>
              </a:rPr>
              <a:t>زمن البدء المبكر للحدث </a:t>
            </a:r>
            <a:r>
              <a:rPr lang="ar-JO" sz="2400" b="1" dirty="0"/>
              <a:t>= مجموع الأزمنة السابقة للحدث</a:t>
            </a:r>
          </a:p>
          <a:p>
            <a:pPr marL="0" indent="0">
              <a:buNone/>
            </a:pPr>
            <a:r>
              <a:rPr lang="ar-JO" sz="2400" b="1" dirty="0"/>
              <a:t>                             = زمن الانجاز المبكر للحدث السابق</a:t>
            </a:r>
          </a:p>
          <a:p>
            <a:pPr marL="0" indent="0">
              <a:buNone/>
            </a:pPr>
            <a:r>
              <a:rPr lang="ar-JO" sz="2400" b="1" dirty="0">
                <a:solidFill>
                  <a:srgbClr val="00B0F0"/>
                </a:solidFill>
              </a:rPr>
              <a:t>زمن الانجاز المبكر للحدث </a:t>
            </a:r>
            <a:r>
              <a:rPr lang="ar-JO" sz="2400" b="1" dirty="0"/>
              <a:t>= زمن البدء المبكر للحدث + زمن الحدث نفسه</a:t>
            </a:r>
          </a:p>
          <a:p>
            <a:pPr marL="0" indent="0">
              <a:buNone/>
            </a:pPr>
            <a:r>
              <a:rPr lang="ar-JO" sz="2400" b="1" dirty="0"/>
              <a:t>يتم حساب الأزمنة المبكرة للمشروع على الجدول أو على الشبكة بحيث إذا كان هناك تفرع نأخذ القيمة الأكبر.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6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تابع الحل: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9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</a:t>
            </a:r>
            <a:r>
              <a:rPr lang="ar-JO" sz="2400" dirty="0"/>
              <a:t>- نرسم شبكة الأعمال ثم نضع عند كل حدث الشكل التالي: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630819" y="953574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707019" y="1334575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>
            <a:endCxn id="16" idx="4"/>
          </p:cNvCxnSpPr>
          <p:nvPr/>
        </p:nvCxnSpPr>
        <p:spPr>
          <a:xfrm>
            <a:off x="1240419" y="1334575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مربع نص 24"/>
          <p:cNvSpPr txBox="1"/>
          <p:nvPr/>
        </p:nvSpPr>
        <p:spPr>
          <a:xfrm>
            <a:off x="902599" y="1088354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ar-JO" sz="1000" b="1" dirty="0">
                <a:solidFill>
                  <a:prstClr val="black"/>
                </a:solidFill>
              </a:rPr>
              <a:t>زمن الحدث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1235339" y="1334575"/>
            <a:ext cx="5384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ar-JO" sz="1000" b="1" dirty="0">
                <a:solidFill>
                  <a:prstClr val="black"/>
                </a:solidFill>
              </a:rPr>
              <a:t>زمن الانجاز المبكر</a:t>
            </a:r>
            <a:r>
              <a:rPr lang="ar-JO" b="1" dirty="0">
                <a:solidFill>
                  <a:prstClr val="black"/>
                </a:solidFill>
              </a:rPr>
              <a:t> 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717179" y="1343267"/>
            <a:ext cx="5384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ar-JO" sz="1000" b="1" dirty="0">
                <a:solidFill>
                  <a:prstClr val="black"/>
                </a:solidFill>
              </a:rPr>
              <a:t>زمن البدء المبكر</a:t>
            </a:r>
            <a:r>
              <a:rPr lang="ar-JO" b="1" dirty="0">
                <a:solidFill>
                  <a:prstClr val="black"/>
                </a:solidFill>
              </a:rPr>
              <a:t> </a:t>
            </a:r>
            <a:endParaRPr lang="en-US" b="1" dirty="0">
              <a:solidFill>
                <a:prstClr val="black"/>
              </a:solidFill>
            </a:endParaRPr>
          </a:p>
        </p:txBody>
      </p:sp>
      <p:cxnSp>
        <p:nvCxnSpPr>
          <p:cNvPr id="65" name="رابط كسهم مستقيم 64"/>
          <p:cNvCxnSpPr/>
          <p:nvPr/>
        </p:nvCxnSpPr>
        <p:spPr>
          <a:xfrm flipV="1">
            <a:off x="1143000" y="2869884"/>
            <a:ext cx="814548" cy="5026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رابط كسهم مستقيم 66"/>
          <p:cNvCxnSpPr/>
          <p:nvPr/>
        </p:nvCxnSpPr>
        <p:spPr>
          <a:xfrm>
            <a:off x="1338685" y="3982798"/>
            <a:ext cx="757378" cy="347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رابط كسهم مستقيم 72"/>
          <p:cNvCxnSpPr/>
          <p:nvPr/>
        </p:nvCxnSpPr>
        <p:spPr>
          <a:xfrm>
            <a:off x="717179" y="4622560"/>
            <a:ext cx="1378884" cy="12176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رابط كسهم مستقيم 74"/>
          <p:cNvCxnSpPr/>
          <p:nvPr/>
        </p:nvCxnSpPr>
        <p:spPr>
          <a:xfrm flipV="1">
            <a:off x="3215801" y="2831941"/>
            <a:ext cx="665319" cy="16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رابط كسهم مستقيم 77"/>
          <p:cNvCxnSpPr/>
          <p:nvPr/>
        </p:nvCxnSpPr>
        <p:spPr>
          <a:xfrm>
            <a:off x="2705207" y="3445726"/>
            <a:ext cx="0" cy="413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رابط كسهم مستقيم 79"/>
          <p:cNvCxnSpPr/>
          <p:nvPr/>
        </p:nvCxnSpPr>
        <p:spPr>
          <a:xfrm flipV="1">
            <a:off x="3300413" y="3926204"/>
            <a:ext cx="2847974" cy="461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رابط كسهم مستقيم 81"/>
          <p:cNvCxnSpPr/>
          <p:nvPr/>
        </p:nvCxnSpPr>
        <p:spPr>
          <a:xfrm>
            <a:off x="3300413" y="4387848"/>
            <a:ext cx="890587" cy="721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رابط كسهم مستقيم 83"/>
          <p:cNvCxnSpPr/>
          <p:nvPr/>
        </p:nvCxnSpPr>
        <p:spPr>
          <a:xfrm flipV="1">
            <a:off x="3300413" y="5292173"/>
            <a:ext cx="890587" cy="605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رابط كسهم مستقيم 85"/>
          <p:cNvCxnSpPr/>
          <p:nvPr/>
        </p:nvCxnSpPr>
        <p:spPr>
          <a:xfrm flipV="1">
            <a:off x="3300413" y="5897562"/>
            <a:ext cx="264318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رابط كسهم مستقيم 87"/>
          <p:cNvCxnSpPr/>
          <p:nvPr/>
        </p:nvCxnSpPr>
        <p:spPr>
          <a:xfrm>
            <a:off x="5434013" y="5109611"/>
            <a:ext cx="509587" cy="365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رابط كسهم مستقيم 89"/>
          <p:cNvCxnSpPr/>
          <p:nvPr/>
        </p:nvCxnSpPr>
        <p:spPr>
          <a:xfrm>
            <a:off x="5124133" y="2831941"/>
            <a:ext cx="1024254" cy="911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رابط كسهم مستقيم 94"/>
          <p:cNvCxnSpPr/>
          <p:nvPr/>
        </p:nvCxnSpPr>
        <p:spPr>
          <a:xfrm>
            <a:off x="7391400" y="3926204"/>
            <a:ext cx="381000" cy="543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رابط كسهم مستقيم 1024"/>
          <p:cNvCxnSpPr/>
          <p:nvPr/>
        </p:nvCxnSpPr>
        <p:spPr>
          <a:xfrm flipV="1">
            <a:off x="7186613" y="5257800"/>
            <a:ext cx="484187" cy="385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شكل بيضاوي 46"/>
          <p:cNvSpPr/>
          <p:nvPr/>
        </p:nvSpPr>
        <p:spPr>
          <a:xfrm>
            <a:off x="57678" y="3272387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8" name="رابط مستقيم 47"/>
          <p:cNvCxnSpPr/>
          <p:nvPr/>
        </p:nvCxnSpPr>
        <p:spPr>
          <a:xfrm flipH="1">
            <a:off x="133878" y="3653388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>
            <a:endCxn id="47" idx="4"/>
          </p:cNvCxnSpPr>
          <p:nvPr/>
        </p:nvCxnSpPr>
        <p:spPr>
          <a:xfrm>
            <a:off x="667278" y="3653388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مربع نص 53"/>
          <p:cNvSpPr txBox="1"/>
          <p:nvPr/>
        </p:nvSpPr>
        <p:spPr>
          <a:xfrm>
            <a:off x="329458" y="3407167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66" name="مربع نص 65"/>
          <p:cNvSpPr txBox="1"/>
          <p:nvPr/>
        </p:nvSpPr>
        <p:spPr>
          <a:xfrm>
            <a:off x="671616" y="3735903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162717" y="3743642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0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1968607" y="2204719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0" name="رابط مستقيم 69"/>
          <p:cNvCxnSpPr/>
          <p:nvPr/>
        </p:nvCxnSpPr>
        <p:spPr>
          <a:xfrm flipH="1">
            <a:off x="2044807" y="258572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>
            <a:endCxn id="69" idx="4"/>
          </p:cNvCxnSpPr>
          <p:nvPr/>
        </p:nvCxnSpPr>
        <p:spPr>
          <a:xfrm>
            <a:off x="2578207" y="2585720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240387" y="2339499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74" name="مربع نص 73"/>
          <p:cNvSpPr txBox="1"/>
          <p:nvPr/>
        </p:nvSpPr>
        <p:spPr>
          <a:xfrm>
            <a:off x="2593447" y="2739310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6" name="مربع نص 75"/>
          <p:cNvSpPr txBox="1"/>
          <p:nvPr/>
        </p:nvSpPr>
        <p:spPr>
          <a:xfrm>
            <a:off x="2068946" y="2764114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3869376" y="2081608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9" name="رابط مستقيم 78"/>
          <p:cNvCxnSpPr/>
          <p:nvPr/>
        </p:nvCxnSpPr>
        <p:spPr>
          <a:xfrm flipH="1">
            <a:off x="3945576" y="2462609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رابط مستقيم 80"/>
          <p:cNvCxnSpPr>
            <a:endCxn id="77" idx="4"/>
          </p:cNvCxnSpPr>
          <p:nvPr/>
        </p:nvCxnSpPr>
        <p:spPr>
          <a:xfrm>
            <a:off x="4478976" y="2462609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مربع نص 82"/>
          <p:cNvSpPr txBox="1"/>
          <p:nvPr/>
        </p:nvSpPr>
        <p:spPr>
          <a:xfrm>
            <a:off x="4141156" y="2216388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85" name="مربع نص 84"/>
          <p:cNvSpPr txBox="1"/>
          <p:nvPr/>
        </p:nvSpPr>
        <p:spPr>
          <a:xfrm>
            <a:off x="4488342" y="2653267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15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7" name="مربع نص 86"/>
          <p:cNvSpPr txBox="1"/>
          <p:nvPr/>
        </p:nvSpPr>
        <p:spPr>
          <a:xfrm>
            <a:off x="3881120" y="2623663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9" name="شكل بيضاوي 88"/>
          <p:cNvSpPr/>
          <p:nvPr/>
        </p:nvSpPr>
        <p:spPr>
          <a:xfrm>
            <a:off x="2080367" y="3833934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1" name="رابط مستقيم 90"/>
          <p:cNvCxnSpPr/>
          <p:nvPr/>
        </p:nvCxnSpPr>
        <p:spPr>
          <a:xfrm flipH="1">
            <a:off x="2156567" y="4214935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مستقيم 91"/>
          <p:cNvCxnSpPr>
            <a:endCxn id="89" idx="4"/>
          </p:cNvCxnSpPr>
          <p:nvPr/>
        </p:nvCxnSpPr>
        <p:spPr>
          <a:xfrm>
            <a:off x="2689967" y="4214935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مربع نص 92"/>
          <p:cNvSpPr txBox="1"/>
          <p:nvPr/>
        </p:nvSpPr>
        <p:spPr>
          <a:xfrm>
            <a:off x="2352147" y="3968714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94" name="مربع نص 93"/>
          <p:cNvSpPr txBox="1"/>
          <p:nvPr/>
        </p:nvSpPr>
        <p:spPr>
          <a:xfrm>
            <a:off x="2695047" y="4346737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14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96" name="مربع نص 95"/>
          <p:cNvSpPr txBox="1"/>
          <p:nvPr/>
        </p:nvSpPr>
        <p:spPr>
          <a:xfrm>
            <a:off x="2174454" y="4329392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97" name="شكل بيضاوي 96"/>
          <p:cNvSpPr/>
          <p:nvPr/>
        </p:nvSpPr>
        <p:spPr>
          <a:xfrm>
            <a:off x="2070207" y="5384758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8" name="رابط مستقيم 97"/>
          <p:cNvCxnSpPr/>
          <p:nvPr/>
        </p:nvCxnSpPr>
        <p:spPr>
          <a:xfrm flipH="1">
            <a:off x="2146407" y="5765759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رابط مستقيم 98"/>
          <p:cNvCxnSpPr>
            <a:endCxn id="97" idx="4"/>
          </p:cNvCxnSpPr>
          <p:nvPr/>
        </p:nvCxnSpPr>
        <p:spPr>
          <a:xfrm>
            <a:off x="2679807" y="5765759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مربع نص 99"/>
          <p:cNvSpPr txBox="1"/>
          <p:nvPr/>
        </p:nvSpPr>
        <p:spPr>
          <a:xfrm>
            <a:off x="2341987" y="5519538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01" name="مربع نص 100"/>
          <p:cNvSpPr txBox="1"/>
          <p:nvPr/>
        </p:nvSpPr>
        <p:spPr>
          <a:xfrm>
            <a:off x="2695047" y="5888869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7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" name="مربع نص 101"/>
          <p:cNvSpPr txBox="1"/>
          <p:nvPr/>
        </p:nvSpPr>
        <p:spPr>
          <a:xfrm>
            <a:off x="2072747" y="5866760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3" name="شكل بيضاوي 102"/>
          <p:cNvSpPr/>
          <p:nvPr/>
        </p:nvSpPr>
        <p:spPr>
          <a:xfrm>
            <a:off x="4188567" y="4575889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4" name="رابط مستقيم 103"/>
          <p:cNvCxnSpPr/>
          <p:nvPr/>
        </p:nvCxnSpPr>
        <p:spPr>
          <a:xfrm flipH="1">
            <a:off x="4264767" y="495689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رابط مستقيم 104"/>
          <p:cNvCxnSpPr>
            <a:endCxn id="103" idx="4"/>
          </p:cNvCxnSpPr>
          <p:nvPr/>
        </p:nvCxnSpPr>
        <p:spPr>
          <a:xfrm>
            <a:off x="4798167" y="4956890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مربع نص 105"/>
          <p:cNvSpPr txBox="1"/>
          <p:nvPr/>
        </p:nvSpPr>
        <p:spPr>
          <a:xfrm>
            <a:off x="4460347" y="4710669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07" name="مربع نص 106"/>
          <p:cNvSpPr txBox="1"/>
          <p:nvPr/>
        </p:nvSpPr>
        <p:spPr>
          <a:xfrm>
            <a:off x="4821983" y="5138537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19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8" name="مربع نص 107"/>
          <p:cNvSpPr txBox="1"/>
          <p:nvPr/>
        </p:nvSpPr>
        <p:spPr>
          <a:xfrm>
            <a:off x="4253813" y="5105680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14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9" name="شكل بيضاوي 108"/>
          <p:cNvSpPr/>
          <p:nvPr/>
        </p:nvSpPr>
        <p:spPr>
          <a:xfrm>
            <a:off x="6178867" y="3290290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0" name="رابط مستقيم 109"/>
          <p:cNvCxnSpPr/>
          <p:nvPr/>
        </p:nvCxnSpPr>
        <p:spPr>
          <a:xfrm flipH="1">
            <a:off x="6255067" y="3671291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رابط مستقيم 110"/>
          <p:cNvCxnSpPr>
            <a:endCxn id="109" idx="4"/>
          </p:cNvCxnSpPr>
          <p:nvPr/>
        </p:nvCxnSpPr>
        <p:spPr>
          <a:xfrm>
            <a:off x="6788467" y="3671291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مربع نص 111"/>
          <p:cNvSpPr txBox="1"/>
          <p:nvPr/>
        </p:nvSpPr>
        <p:spPr>
          <a:xfrm>
            <a:off x="6450647" y="3425070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13" name="مربع نص 112"/>
          <p:cNvSpPr txBox="1"/>
          <p:nvPr/>
        </p:nvSpPr>
        <p:spPr>
          <a:xfrm>
            <a:off x="6777354" y="3818376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16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14" name="مربع نص 113"/>
          <p:cNvSpPr txBox="1"/>
          <p:nvPr/>
        </p:nvSpPr>
        <p:spPr>
          <a:xfrm>
            <a:off x="6244907" y="3818376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15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15" name="شكل بيضاوي 114"/>
          <p:cNvSpPr/>
          <p:nvPr/>
        </p:nvSpPr>
        <p:spPr>
          <a:xfrm>
            <a:off x="5939047" y="5114091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6" name="رابط مستقيم 115"/>
          <p:cNvCxnSpPr/>
          <p:nvPr/>
        </p:nvCxnSpPr>
        <p:spPr>
          <a:xfrm flipH="1">
            <a:off x="6015247" y="5495092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رابط مستقيم 116"/>
          <p:cNvCxnSpPr>
            <a:endCxn id="115" idx="4"/>
          </p:cNvCxnSpPr>
          <p:nvPr/>
        </p:nvCxnSpPr>
        <p:spPr>
          <a:xfrm>
            <a:off x="6548647" y="5495092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مربع نص 117"/>
          <p:cNvSpPr txBox="1"/>
          <p:nvPr/>
        </p:nvSpPr>
        <p:spPr>
          <a:xfrm>
            <a:off x="6210827" y="5248871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19" name="مربع نص 118"/>
          <p:cNvSpPr txBox="1"/>
          <p:nvPr/>
        </p:nvSpPr>
        <p:spPr>
          <a:xfrm>
            <a:off x="6595320" y="5707537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25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20" name="مربع نص 119"/>
          <p:cNvSpPr txBox="1"/>
          <p:nvPr/>
        </p:nvSpPr>
        <p:spPr>
          <a:xfrm>
            <a:off x="5995987" y="5717100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19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90152" y="282566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121" name="مربع نص 120"/>
          <p:cNvSpPr txBox="1"/>
          <p:nvPr/>
        </p:nvSpPr>
        <p:spPr>
          <a:xfrm>
            <a:off x="2425807" y="18314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122" name="مربع نص 121"/>
          <p:cNvSpPr txBox="1"/>
          <p:nvPr/>
        </p:nvSpPr>
        <p:spPr>
          <a:xfrm>
            <a:off x="1967023" y="35918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123" name="مربع نص 122"/>
          <p:cNvSpPr txBox="1"/>
          <p:nvPr/>
        </p:nvSpPr>
        <p:spPr>
          <a:xfrm>
            <a:off x="1906540" y="513445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124" name="مربع نص 123"/>
          <p:cNvSpPr txBox="1"/>
          <p:nvPr/>
        </p:nvSpPr>
        <p:spPr>
          <a:xfrm>
            <a:off x="3745706" y="183538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E</a:t>
            </a:r>
          </a:p>
        </p:txBody>
      </p:sp>
      <p:sp>
        <p:nvSpPr>
          <p:cNvPr id="125" name="مربع نص 124"/>
          <p:cNvSpPr txBox="1"/>
          <p:nvPr/>
        </p:nvSpPr>
        <p:spPr>
          <a:xfrm>
            <a:off x="6405029" y="286988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F</a:t>
            </a:r>
          </a:p>
        </p:txBody>
      </p:sp>
      <p:sp>
        <p:nvSpPr>
          <p:cNvPr id="126" name="مربع نص 125"/>
          <p:cNvSpPr txBox="1"/>
          <p:nvPr/>
        </p:nvSpPr>
        <p:spPr>
          <a:xfrm>
            <a:off x="4066118" y="4330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G</a:t>
            </a:r>
          </a:p>
        </p:txBody>
      </p:sp>
      <p:sp>
        <p:nvSpPr>
          <p:cNvPr id="127" name="مربع نص 126"/>
          <p:cNvSpPr txBox="1"/>
          <p:nvPr/>
        </p:nvSpPr>
        <p:spPr>
          <a:xfrm>
            <a:off x="6087313" y="473634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H</a:t>
            </a:r>
          </a:p>
        </p:txBody>
      </p:sp>
      <p:sp>
        <p:nvSpPr>
          <p:cNvPr id="128" name="شكل بيضاوي 127"/>
          <p:cNvSpPr/>
          <p:nvPr/>
        </p:nvSpPr>
        <p:spPr>
          <a:xfrm>
            <a:off x="7661167" y="4329667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9" name="رابط مستقيم 128"/>
          <p:cNvCxnSpPr/>
          <p:nvPr/>
        </p:nvCxnSpPr>
        <p:spPr>
          <a:xfrm flipH="1">
            <a:off x="7737367" y="4710668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رابط مستقيم 129"/>
          <p:cNvCxnSpPr>
            <a:endCxn id="128" idx="4"/>
          </p:cNvCxnSpPr>
          <p:nvPr/>
        </p:nvCxnSpPr>
        <p:spPr>
          <a:xfrm>
            <a:off x="8270767" y="4710668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مربع نص 130"/>
          <p:cNvSpPr txBox="1"/>
          <p:nvPr/>
        </p:nvSpPr>
        <p:spPr>
          <a:xfrm>
            <a:off x="7932947" y="4464447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32" name="مربع نص 131"/>
          <p:cNvSpPr txBox="1"/>
          <p:nvPr/>
        </p:nvSpPr>
        <p:spPr>
          <a:xfrm>
            <a:off x="8265687" y="4897753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30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33" name="مربع نص 132"/>
          <p:cNvSpPr txBox="1"/>
          <p:nvPr/>
        </p:nvSpPr>
        <p:spPr>
          <a:xfrm>
            <a:off x="7737367" y="4907004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25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34" name="مربع نص 133"/>
          <p:cNvSpPr txBox="1"/>
          <p:nvPr/>
        </p:nvSpPr>
        <p:spPr>
          <a:xfrm>
            <a:off x="8205991" y="3915255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31904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25" grpId="0"/>
      <p:bldP spid="31" grpId="0"/>
      <p:bldP spid="40" grpId="0"/>
      <p:bldP spid="47" grpId="0" animBg="1"/>
      <p:bldP spid="54" grpId="0"/>
      <p:bldP spid="66" grpId="0"/>
      <p:bldP spid="68" grpId="0"/>
      <p:bldP spid="69" grpId="0" animBg="1"/>
      <p:bldP spid="72" grpId="0"/>
      <p:bldP spid="74" grpId="0"/>
      <p:bldP spid="76" grpId="0"/>
      <p:bldP spid="77" grpId="0" animBg="1"/>
      <p:bldP spid="83" grpId="0"/>
      <p:bldP spid="85" grpId="0"/>
      <p:bldP spid="87" grpId="0"/>
      <p:bldP spid="89" grpId="0" animBg="1"/>
      <p:bldP spid="93" grpId="0"/>
      <p:bldP spid="94" grpId="0"/>
      <p:bldP spid="96" grpId="0"/>
      <p:bldP spid="97" grpId="0" animBg="1"/>
      <p:bldP spid="100" grpId="0"/>
      <p:bldP spid="101" grpId="0"/>
      <p:bldP spid="102" grpId="0"/>
      <p:bldP spid="103" grpId="0" animBg="1"/>
      <p:bldP spid="106" grpId="0"/>
      <p:bldP spid="107" grpId="0"/>
      <p:bldP spid="108" grpId="0"/>
      <p:bldP spid="109" grpId="0" animBg="1"/>
      <p:bldP spid="112" grpId="0"/>
      <p:bldP spid="114" grpId="0"/>
      <p:bldP spid="115" grpId="0" animBg="1"/>
      <p:bldP spid="118" grpId="0"/>
      <p:bldP spid="119" grpId="0"/>
      <p:bldP spid="120" grpId="0"/>
      <p:bldP spid="8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 animBg="1"/>
      <p:bldP spid="131" grpId="0"/>
      <p:bldP spid="132" grpId="0"/>
      <p:bldP spid="133" grpId="0"/>
      <p:bldP spid="1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تابع حل المثال 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b="1" dirty="0"/>
              <a:t>زمن البدء المبكر وزمن الانجاز المبكر:</a:t>
            </a:r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r>
              <a:rPr lang="ar-JO" sz="1600" b="1" dirty="0"/>
              <a:t>الزمن الكلي للمشروع هو </a:t>
            </a:r>
            <a:r>
              <a:rPr lang="en-US" sz="1600" b="1" dirty="0"/>
              <a:t>30 </a:t>
            </a:r>
            <a:r>
              <a:rPr lang="ar-JO" sz="1600" b="1" dirty="0"/>
              <a:t> اسبوع</a:t>
            </a:r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en-US" sz="1600" b="1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328226"/>
              </p:ext>
            </p:extLst>
          </p:nvPr>
        </p:nvGraphicFramePr>
        <p:xfrm>
          <a:off x="1600200" y="2133600"/>
          <a:ext cx="6096001" cy="3594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666"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الحدث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الحدث السابق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الزمن بالأسبوع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زمن البدء المبكر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زمن الانجاز المبكر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-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A,B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E,C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D,C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G,D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F,H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06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581396"/>
          </a:xfrm>
        </p:spPr>
        <p:txBody>
          <a:bodyPr>
            <a:normAutofit/>
          </a:bodyPr>
          <a:lstStyle/>
          <a:p>
            <a:r>
              <a:rPr lang="ar-JO" sz="2800" b="1" dirty="0">
                <a:solidFill>
                  <a:srgbClr val="00B0F0"/>
                </a:solidFill>
              </a:rPr>
              <a:t>حساب الأزمنة المتأخرة لأحداث المشروع: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b="1" dirty="0">
                <a:solidFill>
                  <a:srgbClr val="00B0F0"/>
                </a:solidFill>
              </a:rPr>
              <a:t>ملاحظة مهمة: نبدأ من آخر حدث إلى أول حدث أي نتجه بالاتجاه العكسي</a:t>
            </a:r>
          </a:p>
          <a:p>
            <a:pPr marL="0" indent="0">
              <a:buNone/>
            </a:pPr>
            <a:r>
              <a:rPr lang="ar-JO" sz="2400" b="1" dirty="0">
                <a:solidFill>
                  <a:srgbClr val="00B0F0"/>
                </a:solidFill>
              </a:rPr>
              <a:t>زمن الانجاز المتأخر لآخر حدث </a:t>
            </a:r>
            <a:r>
              <a:rPr lang="ar-JO" sz="2400" b="1" dirty="0"/>
              <a:t>= زمن الانجاز المبكر لآخر حدث</a:t>
            </a:r>
          </a:p>
          <a:p>
            <a:pPr marL="0" indent="0">
              <a:buNone/>
            </a:pPr>
            <a:r>
              <a:rPr lang="ar-JO" sz="2400" b="1" dirty="0">
                <a:solidFill>
                  <a:srgbClr val="00B0F0"/>
                </a:solidFill>
              </a:rPr>
              <a:t>زمن الانجاز المتأخر للحدث</a:t>
            </a:r>
            <a:r>
              <a:rPr lang="ar-JO" sz="2400" b="1" dirty="0"/>
              <a:t> =  زمن البدء المتأخر للحدث اللاحق</a:t>
            </a:r>
          </a:p>
          <a:p>
            <a:pPr marL="0" indent="0">
              <a:buNone/>
            </a:pPr>
            <a:r>
              <a:rPr lang="ar-JO" sz="2400" b="1" dirty="0"/>
              <a:t>                                 = زمن الانجاز المبكر لنفس الحدث</a:t>
            </a:r>
          </a:p>
          <a:p>
            <a:pPr marL="0" indent="0">
              <a:buNone/>
            </a:pPr>
            <a:r>
              <a:rPr lang="ar-JO" sz="2400" b="1" dirty="0">
                <a:solidFill>
                  <a:srgbClr val="00B0F0"/>
                </a:solidFill>
              </a:rPr>
              <a:t>زمن البدء المتأخر للحدث </a:t>
            </a:r>
            <a:r>
              <a:rPr lang="ar-JO" sz="2400" b="1" dirty="0"/>
              <a:t>= زمن الانجاز المتأخر للحدث – زمن الحدث نفسه               </a:t>
            </a:r>
          </a:p>
          <a:p>
            <a:pPr marL="0" indent="0">
              <a:buNone/>
            </a:pPr>
            <a:r>
              <a:rPr lang="ar-JO" sz="2400" b="1" dirty="0"/>
              <a:t>يتم حساب الأزمنة المتأخرة للمشروع على الجدول أو على الشبكة بحيث إذا كان هناك تفرع نأخذ القيمة الأقل.</a:t>
            </a:r>
          </a:p>
          <a:p>
            <a:pPr marL="0" indent="0">
              <a:buNone/>
            </a:pPr>
            <a:r>
              <a:rPr lang="ar-JO" sz="2400" b="1" dirty="0">
                <a:solidFill>
                  <a:srgbClr val="00B0F0"/>
                </a:solidFill>
              </a:rPr>
              <a:t>الزمن الفائض </a:t>
            </a:r>
            <a:r>
              <a:rPr lang="ar-JO" sz="2400" b="1" dirty="0"/>
              <a:t>= زمن البدء المتأخر للحدث – زمن البدء المبكر للحدث</a:t>
            </a:r>
          </a:p>
          <a:p>
            <a:pPr marL="0" indent="0">
              <a:buNone/>
            </a:pPr>
            <a:r>
              <a:rPr lang="ar-JO" sz="2400" b="1" dirty="0"/>
              <a:t>                 = زمن الانجاز المتأخر للحدث – زمن الانجاز المبكر للحدث</a:t>
            </a:r>
            <a:endParaRPr lang="en-US" sz="2400" b="1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82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تابع الحل: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9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</a:t>
            </a:r>
            <a:r>
              <a:rPr lang="ar-JO" sz="2400" dirty="0"/>
              <a:t>- نرسم شبكة الأعمال ثم نضع عند كل حدث الشكل التالي: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 dirty="0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630819" y="953574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707019" y="1334575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>
            <a:endCxn id="16" idx="4"/>
          </p:cNvCxnSpPr>
          <p:nvPr/>
        </p:nvCxnSpPr>
        <p:spPr>
          <a:xfrm>
            <a:off x="1240419" y="1334575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مربع نص 24"/>
          <p:cNvSpPr txBox="1"/>
          <p:nvPr/>
        </p:nvSpPr>
        <p:spPr>
          <a:xfrm>
            <a:off x="902599" y="1088354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ar-JO" sz="1000" b="1" dirty="0">
                <a:solidFill>
                  <a:prstClr val="black"/>
                </a:solidFill>
              </a:rPr>
              <a:t>زمن الحدث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1235339" y="1334575"/>
            <a:ext cx="5384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ar-JO" sz="1000" b="1" dirty="0">
                <a:solidFill>
                  <a:prstClr val="black"/>
                </a:solidFill>
              </a:rPr>
              <a:t>زمن الانجاز المتأخر</a:t>
            </a:r>
            <a:r>
              <a:rPr lang="ar-JO" b="1" dirty="0">
                <a:solidFill>
                  <a:prstClr val="black"/>
                </a:solidFill>
              </a:rPr>
              <a:t> 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717179" y="1343267"/>
            <a:ext cx="5384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ar-JO" sz="1000" b="1" dirty="0">
                <a:solidFill>
                  <a:prstClr val="black"/>
                </a:solidFill>
              </a:rPr>
              <a:t>زمن البدء المتأخر</a:t>
            </a:r>
            <a:r>
              <a:rPr lang="ar-JO" b="1" dirty="0">
                <a:solidFill>
                  <a:prstClr val="black"/>
                </a:solidFill>
              </a:rPr>
              <a:t> 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57678" y="3272387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48" name="رابط مستقيم 47"/>
          <p:cNvCxnSpPr/>
          <p:nvPr/>
        </p:nvCxnSpPr>
        <p:spPr>
          <a:xfrm flipH="1">
            <a:off x="133878" y="3653388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>
            <a:endCxn id="47" idx="4"/>
          </p:cNvCxnSpPr>
          <p:nvPr/>
        </p:nvCxnSpPr>
        <p:spPr>
          <a:xfrm>
            <a:off x="667278" y="3653388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مربع نص 53"/>
          <p:cNvSpPr txBox="1"/>
          <p:nvPr/>
        </p:nvSpPr>
        <p:spPr>
          <a:xfrm>
            <a:off x="329458" y="3407167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66" name="مربع نص 65"/>
          <p:cNvSpPr txBox="1"/>
          <p:nvPr/>
        </p:nvSpPr>
        <p:spPr>
          <a:xfrm>
            <a:off x="638628" y="3735903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1968607" y="2204719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0" name="رابط مستقيم 69"/>
          <p:cNvCxnSpPr/>
          <p:nvPr/>
        </p:nvCxnSpPr>
        <p:spPr>
          <a:xfrm flipH="1">
            <a:off x="2044807" y="258572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>
            <a:endCxn id="69" idx="4"/>
          </p:cNvCxnSpPr>
          <p:nvPr/>
        </p:nvCxnSpPr>
        <p:spPr>
          <a:xfrm>
            <a:off x="2578207" y="2585720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240387" y="2339499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10</a:t>
            </a:r>
          </a:p>
        </p:txBody>
      </p:sp>
      <p:sp>
        <p:nvSpPr>
          <p:cNvPr id="74" name="مربع نص 73"/>
          <p:cNvSpPr txBox="1"/>
          <p:nvPr/>
        </p:nvSpPr>
        <p:spPr>
          <a:xfrm>
            <a:off x="2593447" y="2739310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6" name="مربع نص 75"/>
          <p:cNvSpPr txBox="1"/>
          <p:nvPr/>
        </p:nvSpPr>
        <p:spPr>
          <a:xfrm>
            <a:off x="2068946" y="2764114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3869376" y="2081608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9" name="رابط مستقيم 78"/>
          <p:cNvCxnSpPr/>
          <p:nvPr/>
        </p:nvCxnSpPr>
        <p:spPr>
          <a:xfrm flipH="1">
            <a:off x="3945576" y="2462609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رابط مستقيم 80"/>
          <p:cNvCxnSpPr>
            <a:endCxn id="77" idx="4"/>
          </p:cNvCxnSpPr>
          <p:nvPr/>
        </p:nvCxnSpPr>
        <p:spPr>
          <a:xfrm>
            <a:off x="4478976" y="2462609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مربع نص 82"/>
          <p:cNvSpPr txBox="1"/>
          <p:nvPr/>
        </p:nvSpPr>
        <p:spPr>
          <a:xfrm>
            <a:off x="4141156" y="2216388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85" name="مربع نص 84"/>
          <p:cNvSpPr txBox="1"/>
          <p:nvPr/>
        </p:nvSpPr>
        <p:spPr>
          <a:xfrm>
            <a:off x="4488342" y="2653267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24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7" name="مربع نص 86"/>
          <p:cNvSpPr txBox="1"/>
          <p:nvPr/>
        </p:nvSpPr>
        <p:spPr>
          <a:xfrm>
            <a:off x="3881120" y="2623663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21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9" name="شكل بيضاوي 88"/>
          <p:cNvSpPr/>
          <p:nvPr/>
        </p:nvSpPr>
        <p:spPr>
          <a:xfrm>
            <a:off x="2080367" y="3833934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1" name="رابط مستقيم 90"/>
          <p:cNvCxnSpPr/>
          <p:nvPr/>
        </p:nvCxnSpPr>
        <p:spPr>
          <a:xfrm flipH="1">
            <a:off x="2156567" y="4214935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مستقيم 91"/>
          <p:cNvCxnSpPr>
            <a:endCxn id="89" idx="4"/>
          </p:cNvCxnSpPr>
          <p:nvPr/>
        </p:nvCxnSpPr>
        <p:spPr>
          <a:xfrm>
            <a:off x="2689967" y="4214935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مربع نص 92"/>
          <p:cNvSpPr txBox="1"/>
          <p:nvPr/>
        </p:nvSpPr>
        <p:spPr>
          <a:xfrm>
            <a:off x="2352147" y="3968714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94" name="مربع نص 93"/>
          <p:cNvSpPr txBox="1"/>
          <p:nvPr/>
        </p:nvSpPr>
        <p:spPr>
          <a:xfrm>
            <a:off x="2695047" y="4346737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14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96" name="مربع نص 95"/>
          <p:cNvSpPr txBox="1"/>
          <p:nvPr/>
        </p:nvSpPr>
        <p:spPr>
          <a:xfrm>
            <a:off x="2174454" y="4329392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12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97" name="شكل بيضاوي 96"/>
          <p:cNvSpPr/>
          <p:nvPr/>
        </p:nvSpPr>
        <p:spPr>
          <a:xfrm>
            <a:off x="2070207" y="5384758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8" name="رابط مستقيم 97"/>
          <p:cNvCxnSpPr/>
          <p:nvPr/>
        </p:nvCxnSpPr>
        <p:spPr>
          <a:xfrm flipH="1">
            <a:off x="2146407" y="5765759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رابط مستقيم 98"/>
          <p:cNvCxnSpPr>
            <a:endCxn id="97" idx="4"/>
          </p:cNvCxnSpPr>
          <p:nvPr/>
        </p:nvCxnSpPr>
        <p:spPr>
          <a:xfrm>
            <a:off x="2679807" y="5765759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مربع نص 99"/>
          <p:cNvSpPr txBox="1"/>
          <p:nvPr/>
        </p:nvSpPr>
        <p:spPr>
          <a:xfrm>
            <a:off x="2341987" y="5519538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01" name="مربع نص 100"/>
          <p:cNvSpPr txBox="1"/>
          <p:nvPr/>
        </p:nvSpPr>
        <p:spPr>
          <a:xfrm>
            <a:off x="2695047" y="5888869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14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2" name="مربع نص 101"/>
          <p:cNvSpPr txBox="1"/>
          <p:nvPr/>
        </p:nvSpPr>
        <p:spPr>
          <a:xfrm>
            <a:off x="2072747" y="5866760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9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3" name="شكل بيضاوي 102"/>
          <p:cNvSpPr/>
          <p:nvPr/>
        </p:nvSpPr>
        <p:spPr>
          <a:xfrm>
            <a:off x="4188567" y="4575889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4" name="رابط مستقيم 103"/>
          <p:cNvCxnSpPr/>
          <p:nvPr/>
        </p:nvCxnSpPr>
        <p:spPr>
          <a:xfrm flipH="1">
            <a:off x="4264767" y="495689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رابط مستقيم 104"/>
          <p:cNvCxnSpPr>
            <a:endCxn id="103" idx="4"/>
          </p:cNvCxnSpPr>
          <p:nvPr/>
        </p:nvCxnSpPr>
        <p:spPr>
          <a:xfrm>
            <a:off x="4798167" y="4956890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مربع نص 105"/>
          <p:cNvSpPr txBox="1"/>
          <p:nvPr/>
        </p:nvSpPr>
        <p:spPr>
          <a:xfrm>
            <a:off x="4460347" y="4710669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07" name="مربع نص 106"/>
          <p:cNvSpPr txBox="1"/>
          <p:nvPr/>
        </p:nvSpPr>
        <p:spPr>
          <a:xfrm>
            <a:off x="4821983" y="5138537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19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8" name="مربع نص 107"/>
          <p:cNvSpPr txBox="1"/>
          <p:nvPr/>
        </p:nvSpPr>
        <p:spPr>
          <a:xfrm>
            <a:off x="4253813" y="5105680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14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9" name="شكل بيضاوي 108"/>
          <p:cNvSpPr/>
          <p:nvPr/>
        </p:nvSpPr>
        <p:spPr>
          <a:xfrm>
            <a:off x="6178867" y="3290290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0" name="رابط مستقيم 109"/>
          <p:cNvCxnSpPr/>
          <p:nvPr/>
        </p:nvCxnSpPr>
        <p:spPr>
          <a:xfrm flipH="1">
            <a:off x="6255067" y="3671291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رابط مستقيم 110"/>
          <p:cNvCxnSpPr>
            <a:endCxn id="109" idx="4"/>
          </p:cNvCxnSpPr>
          <p:nvPr/>
        </p:nvCxnSpPr>
        <p:spPr>
          <a:xfrm>
            <a:off x="6788467" y="3671291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مربع نص 111"/>
          <p:cNvSpPr txBox="1"/>
          <p:nvPr/>
        </p:nvSpPr>
        <p:spPr>
          <a:xfrm>
            <a:off x="6450647" y="3425070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13" name="مربع نص 112"/>
          <p:cNvSpPr txBox="1"/>
          <p:nvPr/>
        </p:nvSpPr>
        <p:spPr>
          <a:xfrm>
            <a:off x="6777354" y="3818376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25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14" name="مربع نص 113"/>
          <p:cNvSpPr txBox="1"/>
          <p:nvPr/>
        </p:nvSpPr>
        <p:spPr>
          <a:xfrm>
            <a:off x="6337827" y="3838053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24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15" name="شكل بيضاوي 114"/>
          <p:cNvSpPr/>
          <p:nvPr/>
        </p:nvSpPr>
        <p:spPr>
          <a:xfrm>
            <a:off x="5939047" y="5114091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6" name="رابط مستقيم 115"/>
          <p:cNvCxnSpPr/>
          <p:nvPr/>
        </p:nvCxnSpPr>
        <p:spPr>
          <a:xfrm flipH="1">
            <a:off x="6015247" y="5495092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رابط مستقيم 116"/>
          <p:cNvCxnSpPr>
            <a:endCxn id="115" idx="4"/>
          </p:cNvCxnSpPr>
          <p:nvPr/>
        </p:nvCxnSpPr>
        <p:spPr>
          <a:xfrm>
            <a:off x="6548647" y="5495092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مربع نص 117"/>
          <p:cNvSpPr txBox="1"/>
          <p:nvPr/>
        </p:nvSpPr>
        <p:spPr>
          <a:xfrm>
            <a:off x="6210827" y="5248871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19" name="مربع نص 118"/>
          <p:cNvSpPr txBox="1"/>
          <p:nvPr/>
        </p:nvSpPr>
        <p:spPr>
          <a:xfrm>
            <a:off x="6595320" y="5707537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25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20" name="مربع نص 119"/>
          <p:cNvSpPr txBox="1"/>
          <p:nvPr/>
        </p:nvSpPr>
        <p:spPr>
          <a:xfrm>
            <a:off x="5995987" y="5717100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19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90152" y="282566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121" name="مربع نص 120"/>
          <p:cNvSpPr txBox="1"/>
          <p:nvPr/>
        </p:nvSpPr>
        <p:spPr>
          <a:xfrm>
            <a:off x="2425807" y="183149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122" name="مربع نص 121"/>
          <p:cNvSpPr txBox="1"/>
          <p:nvPr/>
        </p:nvSpPr>
        <p:spPr>
          <a:xfrm>
            <a:off x="1967023" y="35918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123" name="مربع نص 122"/>
          <p:cNvSpPr txBox="1"/>
          <p:nvPr/>
        </p:nvSpPr>
        <p:spPr>
          <a:xfrm>
            <a:off x="1906540" y="513445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124" name="مربع نص 123"/>
          <p:cNvSpPr txBox="1"/>
          <p:nvPr/>
        </p:nvSpPr>
        <p:spPr>
          <a:xfrm>
            <a:off x="3745706" y="183538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E</a:t>
            </a:r>
          </a:p>
        </p:txBody>
      </p:sp>
      <p:sp>
        <p:nvSpPr>
          <p:cNvPr id="125" name="مربع نص 124"/>
          <p:cNvSpPr txBox="1"/>
          <p:nvPr/>
        </p:nvSpPr>
        <p:spPr>
          <a:xfrm>
            <a:off x="6405029" y="286988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F</a:t>
            </a:r>
          </a:p>
        </p:txBody>
      </p:sp>
      <p:sp>
        <p:nvSpPr>
          <p:cNvPr id="126" name="مربع نص 125"/>
          <p:cNvSpPr txBox="1"/>
          <p:nvPr/>
        </p:nvSpPr>
        <p:spPr>
          <a:xfrm>
            <a:off x="4066118" y="433049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G</a:t>
            </a:r>
          </a:p>
        </p:txBody>
      </p:sp>
      <p:sp>
        <p:nvSpPr>
          <p:cNvPr id="127" name="مربع نص 126"/>
          <p:cNvSpPr txBox="1"/>
          <p:nvPr/>
        </p:nvSpPr>
        <p:spPr>
          <a:xfrm>
            <a:off x="6087313" y="473634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H</a:t>
            </a:r>
          </a:p>
        </p:txBody>
      </p:sp>
      <p:sp>
        <p:nvSpPr>
          <p:cNvPr id="128" name="شكل بيضاوي 127"/>
          <p:cNvSpPr/>
          <p:nvPr/>
        </p:nvSpPr>
        <p:spPr>
          <a:xfrm>
            <a:off x="7661167" y="4329667"/>
            <a:ext cx="1219200" cy="12547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9" name="رابط مستقيم 128"/>
          <p:cNvCxnSpPr/>
          <p:nvPr/>
        </p:nvCxnSpPr>
        <p:spPr>
          <a:xfrm flipH="1">
            <a:off x="7737367" y="4710668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رابط مستقيم 129"/>
          <p:cNvCxnSpPr>
            <a:endCxn id="128" idx="4"/>
          </p:cNvCxnSpPr>
          <p:nvPr/>
        </p:nvCxnSpPr>
        <p:spPr>
          <a:xfrm>
            <a:off x="8270767" y="4710668"/>
            <a:ext cx="0" cy="873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مربع نص 130"/>
          <p:cNvSpPr txBox="1"/>
          <p:nvPr/>
        </p:nvSpPr>
        <p:spPr>
          <a:xfrm>
            <a:off x="7932947" y="4464447"/>
            <a:ext cx="665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5</a:t>
            </a:r>
          </a:p>
        </p:txBody>
      </p:sp>
      <p:sp>
        <p:nvSpPr>
          <p:cNvPr id="132" name="مربع نص 131"/>
          <p:cNvSpPr txBox="1"/>
          <p:nvPr/>
        </p:nvSpPr>
        <p:spPr>
          <a:xfrm>
            <a:off x="8265687" y="4897753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30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33" name="مربع نص 132"/>
          <p:cNvSpPr txBox="1"/>
          <p:nvPr/>
        </p:nvSpPr>
        <p:spPr>
          <a:xfrm>
            <a:off x="7737367" y="4907004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25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34" name="مربع نص 133"/>
          <p:cNvSpPr txBox="1"/>
          <p:nvPr/>
        </p:nvSpPr>
        <p:spPr>
          <a:xfrm>
            <a:off x="8205991" y="3915255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>
                <a:solidFill>
                  <a:prstClr val="black"/>
                </a:solidFill>
              </a:rPr>
              <a:t>I</a:t>
            </a:r>
          </a:p>
        </p:txBody>
      </p:sp>
      <p:cxnSp>
        <p:nvCxnSpPr>
          <p:cNvPr id="12" name="رابط كسهم مستقيم 11"/>
          <p:cNvCxnSpPr>
            <a:stCxn id="128" idx="3"/>
            <a:endCxn id="115" idx="6"/>
          </p:cNvCxnSpPr>
          <p:nvPr/>
        </p:nvCxnSpPr>
        <p:spPr>
          <a:xfrm flipH="1">
            <a:off x="7158247" y="5400671"/>
            <a:ext cx="681468" cy="34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>
            <a:endCxn id="103" idx="6"/>
          </p:cNvCxnSpPr>
          <p:nvPr/>
        </p:nvCxnSpPr>
        <p:spPr>
          <a:xfrm flipH="1" flipV="1">
            <a:off x="5407767" y="5203269"/>
            <a:ext cx="531280" cy="381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>
            <a:stCxn id="115" idx="3"/>
            <a:endCxn id="97" idx="6"/>
          </p:cNvCxnSpPr>
          <p:nvPr/>
        </p:nvCxnSpPr>
        <p:spPr>
          <a:xfrm flipH="1" flipV="1">
            <a:off x="3289407" y="6012138"/>
            <a:ext cx="2828188" cy="1729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>
            <a:stCxn id="103" idx="2"/>
          </p:cNvCxnSpPr>
          <p:nvPr/>
        </p:nvCxnSpPr>
        <p:spPr>
          <a:xfrm flipH="1">
            <a:off x="3289407" y="5203269"/>
            <a:ext cx="899160" cy="5624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>
            <a:stCxn id="103" idx="1"/>
            <a:endCxn id="89" idx="6"/>
          </p:cNvCxnSpPr>
          <p:nvPr/>
        </p:nvCxnSpPr>
        <p:spPr>
          <a:xfrm flipH="1" flipV="1">
            <a:off x="3299567" y="4461314"/>
            <a:ext cx="1067548" cy="298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>
            <a:stCxn id="128" idx="1"/>
          </p:cNvCxnSpPr>
          <p:nvPr/>
        </p:nvCxnSpPr>
        <p:spPr>
          <a:xfrm flipH="1" flipV="1">
            <a:off x="7321867" y="4214935"/>
            <a:ext cx="517848" cy="298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>
            <a:stCxn id="109" idx="2"/>
            <a:endCxn id="89" idx="7"/>
          </p:cNvCxnSpPr>
          <p:nvPr/>
        </p:nvCxnSpPr>
        <p:spPr>
          <a:xfrm flipH="1">
            <a:off x="3121019" y="3917670"/>
            <a:ext cx="3057848" cy="100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رابط كسهم مستقيم 41"/>
          <p:cNvCxnSpPr>
            <a:stCxn id="109" idx="1"/>
            <a:endCxn id="77" idx="6"/>
          </p:cNvCxnSpPr>
          <p:nvPr/>
        </p:nvCxnSpPr>
        <p:spPr>
          <a:xfrm flipH="1" flipV="1">
            <a:off x="5088576" y="2708988"/>
            <a:ext cx="1268839" cy="7650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كسهم مستقيم 43"/>
          <p:cNvCxnSpPr>
            <a:stCxn id="97" idx="2"/>
            <a:endCxn id="47" idx="5"/>
          </p:cNvCxnSpPr>
          <p:nvPr/>
        </p:nvCxnSpPr>
        <p:spPr>
          <a:xfrm flipH="1" flipV="1">
            <a:off x="1098330" y="4343391"/>
            <a:ext cx="971877" cy="1668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رابط كسهم مستقيم 45"/>
          <p:cNvCxnSpPr/>
          <p:nvPr/>
        </p:nvCxnSpPr>
        <p:spPr>
          <a:xfrm flipH="1" flipV="1">
            <a:off x="1290477" y="3934161"/>
            <a:ext cx="803489" cy="5615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رابط كسهم مستقيم 50"/>
          <p:cNvCxnSpPr>
            <a:stCxn id="89" idx="0"/>
            <a:endCxn id="69" idx="4"/>
          </p:cNvCxnSpPr>
          <p:nvPr/>
        </p:nvCxnSpPr>
        <p:spPr>
          <a:xfrm flipH="1" flipV="1">
            <a:off x="2578207" y="3459478"/>
            <a:ext cx="111760" cy="374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رابط كسهم مستقيم 52"/>
          <p:cNvCxnSpPr>
            <a:stCxn id="69" idx="2"/>
            <a:endCxn id="47" idx="7"/>
          </p:cNvCxnSpPr>
          <p:nvPr/>
        </p:nvCxnSpPr>
        <p:spPr>
          <a:xfrm flipH="1">
            <a:off x="1098330" y="2832099"/>
            <a:ext cx="870277" cy="624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رابط كسهم مستقيم 55"/>
          <p:cNvCxnSpPr>
            <a:stCxn id="77" idx="2"/>
            <a:endCxn id="69" idx="6"/>
          </p:cNvCxnSpPr>
          <p:nvPr/>
        </p:nvCxnSpPr>
        <p:spPr>
          <a:xfrm flipH="1">
            <a:off x="3187807" y="2708988"/>
            <a:ext cx="681569" cy="123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مربع نص 135"/>
          <p:cNvSpPr txBox="1"/>
          <p:nvPr/>
        </p:nvSpPr>
        <p:spPr>
          <a:xfrm>
            <a:off x="100148" y="3744826"/>
            <a:ext cx="538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000" b="1" dirty="0">
                <a:solidFill>
                  <a:prstClr val="black"/>
                </a:solidFill>
              </a:rPr>
              <a:t>0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2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8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6" grpId="0" animBg="1"/>
      <p:bldP spid="25" grpId="0"/>
      <p:bldP spid="31" grpId="0"/>
      <p:bldP spid="40" grpId="0"/>
      <p:bldP spid="47" grpId="0" animBg="1"/>
      <p:bldP spid="54" grpId="0"/>
      <p:bldP spid="66" grpId="0"/>
      <p:bldP spid="69" grpId="0" animBg="1"/>
      <p:bldP spid="72" grpId="0"/>
      <p:bldP spid="74" grpId="0"/>
      <p:bldP spid="76" grpId="0"/>
      <p:bldP spid="77" grpId="0" animBg="1"/>
      <p:bldP spid="83" grpId="0"/>
      <p:bldP spid="85" grpId="0"/>
      <p:bldP spid="87" grpId="0"/>
      <p:bldP spid="89" grpId="0" animBg="1"/>
      <p:bldP spid="93" grpId="0"/>
      <p:bldP spid="94" grpId="0"/>
      <p:bldP spid="96" grpId="0"/>
      <p:bldP spid="97" grpId="0" animBg="1"/>
      <p:bldP spid="100" grpId="0"/>
      <p:bldP spid="101" grpId="0"/>
      <p:bldP spid="102" grpId="0"/>
      <p:bldP spid="103" grpId="0" animBg="1"/>
      <p:bldP spid="106" grpId="0"/>
      <p:bldP spid="107" grpId="0"/>
      <p:bldP spid="108" grpId="0"/>
      <p:bldP spid="109" grpId="0" animBg="1"/>
      <p:bldP spid="112" grpId="0"/>
      <p:bldP spid="113" grpId="0"/>
      <p:bldP spid="114" grpId="0"/>
      <p:bldP spid="115" grpId="0" animBg="1"/>
      <p:bldP spid="118" grpId="0"/>
      <p:bldP spid="119" grpId="0"/>
      <p:bldP spid="120" grpId="0"/>
      <p:bldP spid="8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 animBg="1"/>
      <p:bldP spid="131" grpId="0"/>
      <p:bldP spid="132" grpId="0"/>
      <p:bldP spid="133" grpId="0"/>
      <p:bldP spid="134" grpId="0"/>
      <p:bldP spid="1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تابع حل المثال 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2400" b="1" dirty="0"/>
              <a:t>زمن البدء الم</a:t>
            </a:r>
            <a:r>
              <a:rPr lang="ar-SA" sz="2400" b="1" dirty="0"/>
              <a:t>تأخر</a:t>
            </a:r>
            <a:r>
              <a:rPr lang="ar-JO" sz="2400" b="1" dirty="0"/>
              <a:t> وزمن الانجاز الم</a:t>
            </a:r>
            <a:r>
              <a:rPr lang="ar-SA" sz="2400" b="1" dirty="0"/>
              <a:t>تأخ</a:t>
            </a:r>
            <a:r>
              <a:rPr lang="ar-JO" sz="2400" b="1" dirty="0"/>
              <a:t>ر:</a:t>
            </a:r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r>
              <a:rPr lang="ar-JO" sz="1600" b="1" dirty="0"/>
              <a:t>الزمن الكلي للمشروع هو </a:t>
            </a:r>
            <a:r>
              <a:rPr lang="en-US" sz="1600" b="1" dirty="0"/>
              <a:t>30 </a:t>
            </a:r>
            <a:r>
              <a:rPr lang="ar-JO" sz="1600" b="1"/>
              <a:t> اسبوع</a:t>
            </a:r>
            <a:endParaRPr lang="ar-JO" sz="1600" b="1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626132"/>
              </p:ext>
            </p:extLst>
          </p:nvPr>
        </p:nvGraphicFramePr>
        <p:xfrm>
          <a:off x="1066800" y="2133600"/>
          <a:ext cx="73152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666"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الحدث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الحدث السابق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الزمن بالأسبوع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زمن البدء المبكر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زمن الانجاز المبكر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زمن البدء المتأخر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زمن الانجاز المتأخر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الزمن الفائض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-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A,B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E,C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D,C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G,D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8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F,H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14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طريقة المسار الحرج </a:t>
            </a:r>
            <a:r>
              <a:rPr lang="en-US" sz="3600" b="1" dirty="0">
                <a:solidFill>
                  <a:srgbClr val="00B0F0"/>
                </a:solidFill>
              </a:rPr>
              <a:t>The Critical Path </a:t>
            </a:r>
            <a:r>
              <a:rPr lang="ar-JO" sz="3600" b="1" dirty="0">
                <a:solidFill>
                  <a:srgbClr val="00B0F0"/>
                </a:solidFill>
              </a:rPr>
              <a:t>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JO" sz="2400" b="1" dirty="0">
                <a:solidFill>
                  <a:srgbClr val="00B0F0"/>
                </a:solidFill>
              </a:rPr>
              <a:t>تعريف المسار الحرج:  </a:t>
            </a:r>
          </a:p>
          <a:p>
            <a:pPr marL="0" indent="0">
              <a:buNone/>
            </a:pPr>
            <a:r>
              <a:rPr lang="ar-JO" sz="2400" dirty="0">
                <a:solidFill>
                  <a:srgbClr val="00B0F0"/>
                </a:solidFill>
              </a:rPr>
              <a:t>  </a:t>
            </a:r>
            <a:r>
              <a:rPr lang="ar-JO" sz="2000" b="1" dirty="0"/>
              <a:t>وهو أطول مسارات الشبكة زمناً وهو المسار الذي يحتاج أطول مده زمنية لإنجازه.  </a:t>
            </a:r>
          </a:p>
          <a:p>
            <a:pPr marL="0" indent="0">
              <a:buNone/>
            </a:pPr>
            <a:r>
              <a:rPr lang="ar-JO" sz="2000" b="1" dirty="0">
                <a:solidFill>
                  <a:srgbClr val="00B0F0"/>
                </a:solidFill>
              </a:rPr>
              <a:t>تعريف المسار:  </a:t>
            </a:r>
            <a:r>
              <a:rPr lang="ar-JO" sz="2000" b="1" dirty="0"/>
              <a:t>هو النشاطات المتعاقبة من بداية الشبكة حتى نهايتها. </a:t>
            </a:r>
          </a:p>
          <a:p>
            <a:pPr marL="0" indent="0">
              <a:buNone/>
            </a:pPr>
            <a:r>
              <a:rPr lang="ar-JO" sz="2000" b="1" dirty="0">
                <a:solidFill>
                  <a:srgbClr val="00B0F0"/>
                </a:solidFill>
              </a:rPr>
              <a:t>طرق إيجاد المسار الحرج:</a:t>
            </a:r>
          </a:p>
          <a:p>
            <a:pPr marL="0" indent="0">
              <a:buNone/>
            </a:pPr>
            <a:r>
              <a:rPr lang="ar-JO" sz="2000" b="1" dirty="0"/>
              <a:t> </a:t>
            </a:r>
            <a:r>
              <a:rPr lang="en-US" sz="2000" b="1" dirty="0"/>
              <a:t>1</a:t>
            </a:r>
            <a:r>
              <a:rPr lang="ar-JO" sz="2000" b="1" dirty="0"/>
              <a:t>- حساب كل المسارات وتحديد المسار الحرج الأطول زمناً.</a:t>
            </a:r>
          </a:p>
          <a:p>
            <a:pPr marL="0" indent="0">
              <a:buNone/>
            </a:pPr>
            <a:r>
              <a:rPr lang="en-US" sz="2000" b="1" dirty="0"/>
              <a:t>2</a:t>
            </a:r>
            <a:r>
              <a:rPr lang="ar-JO" sz="2000" b="1" dirty="0"/>
              <a:t> - حساب الأزمنة المبكرة والأزمنة المتأخرة لنشاطات المشروع.  </a:t>
            </a:r>
          </a:p>
          <a:p>
            <a:pPr marL="0" indent="0">
              <a:buNone/>
            </a:pPr>
            <a:r>
              <a:rPr lang="ar-JO" sz="2000" b="1" dirty="0">
                <a:solidFill>
                  <a:srgbClr val="00B0F0"/>
                </a:solidFill>
              </a:rPr>
              <a:t>حساب أزمنة المشروع: 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F0"/>
                </a:solidFill>
              </a:rPr>
              <a:t>1</a:t>
            </a:r>
            <a:r>
              <a:rPr lang="ar-JO" sz="2000" b="1" dirty="0">
                <a:solidFill>
                  <a:srgbClr val="00B0F0"/>
                </a:solidFill>
              </a:rPr>
              <a:t>- زمن البدء المبكر للحدث: </a:t>
            </a:r>
            <a:r>
              <a:rPr lang="en-US" sz="2000" b="1" dirty="0">
                <a:solidFill>
                  <a:srgbClr val="00B0F0"/>
                </a:solidFill>
              </a:rPr>
              <a:t>Earliest Start Time (ES)</a:t>
            </a:r>
            <a:endParaRPr lang="ar-JO" sz="20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ar-JO" sz="2000" b="1" dirty="0"/>
              <a:t>هو الزمن الذي نستطيع أن نبدأ العمل بالحدث في أحسن الأحوال.</a:t>
            </a:r>
          </a:p>
          <a:p>
            <a:pPr marL="0" indent="0">
              <a:buNone/>
            </a:pPr>
            <a:r>
              <a:rPr lang="ar-JO" sz="2000" b="1" dirty="0"/>
              <a:t> وهو اكبر وقت يمكن أن يبدأ العمل بتنفيذه في انجاز المشروع </a:t>
            </a:r>
          </a:p>
          <a:p>
            <a:pPr marL="0" indent="0">
              <a:buNone/>
            </a:pPr>
            <a:r>
              <a:rPr lang="ar-JO" sz="2000" b="1" dirty="0"/>
              <a:t>= مجموع الأزمنة السابقة لكل نشاط </a:t>
            </a:r>
          </a:p>
          <a:p>
            <a:pPr marL="0" indent="0">
              <a:buNone/>
            </a:pPr>
            <a:r>
              <a:rPr lang="ar-JO" sz="2000" b="1" dirty="0"/>
              <a:t>= زمن الانجاز المبكر للحدث السابق.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90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8BD6E-142B-49DE-8E5A-AC5316750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</a:rPr>
              <a:t>2</a:t>
            </a:r>
            <a:r>
              <a:rPr lang="ar-JO" sz="2400" b="1" dirty="0">
                <a:solidFill>
                  <a:srgbClr val="00B0F0"/>
                </a:solidFill>
              </a:rPr>
              <a:t>- زمن الانجاز المبكر للحدث: </a:t>
            </a:r>
            <a:r>
              <a:rPr lang="en-US" sz="2400" b="1" dirty="0">
                <a:solidFill>
                  <a:srgbClr val="00B0F0"/>
                </a:solidFill>
              </a:rPr>
              <a:t>Earliest Finish Time (EF)</a:t>
            </a:r>
            <a:r>
              <a:rPr lang="ar-JO" sz="2400" b="1" dirty="0">
                <a:solidFill>
                  <a:srgbClr val="00B0F0"/>
                </a:solidFill>
              </a:rPr>
              <a:t> </a:t>
            </a:r>
          </a:p>
          <a:p>
            <a:pPr marL="0" indent="0">
              <a:buNone/>
            </a:pPr>
            <a:r>
              <a:rPr lang="ar-JO" sz="2400" b="1" dirty="0"/>
              <a:t>هو زمن الانتهاء من الحدث في أحسن الأحوال.</a:t>
            </a:r>
          </a:p>
          <a:p>
            <a:pPr marL="0" indent="0">
              <a:buNone/>
            </a:pPr>
            <a:r>
              <a:rPr lang="ar-JO" sz="2400" b="1" dirty="0"/>
              <a:t> وهو اكبر وقت يمكن انجاز العمل فيه</a:t>
            </a:r>
          </a:p>
          <a:p>
            <a:pPr marL="0" indent="0">
              <a:buNone/>
            </a:pPr>
            <a:r>
              <a:rPr lang="ar-JO" sz="2400" b="1" dirty="0"/>
              <a:t> = زمن البدء المبكر للحدث + زمن الحدث الأصلي </a:t>
            </a:r>
          </a:p>
          <a:p>
            <a:pPr marL="0" indent="0">
              <a:buNone/>
            </a:pPr>
            <a:r>
              <a:rPr lang="ar-JO" sz="2400" b="1" dirty="0"/>
              <a:t>= زمن البدء المبكر للحدث + زمن النشاط نفسه (معطى) </a:t>
            </a:r>
          </a:p>
          <a:p>
            <a:pPr marL="0" indent="0">
              <a:buNone/>
            </a:pPr>
            <a:r>
              <a:rPr lang="ar-JO" sz="2400" b="1" dirty="0"/>
              <a:t>= زمن البدء المبكر للحدث التالي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</a:rPr>
              <a:t>3</a:t>
            </a:r>
            <a:r>
              <a:rPr lang="ar-JO" sz="2400" b="1" dirty="0">
                <a:solidFill>
                  <a:srgbClr val="00B0F0"/>
                </a:solidFill>
              </a:rPr>
              <a:t>- زمن البدء المتأخر للحدث: (</a:t>
            </a:r>
            <a:r>
              <a:rPr lang="en-US" sz="2400" b="1" dirty="0">
                <a:solidFill>
                  <a:srgbClr val="00B0F0"/>
                </a:solidFill>
              </a:rPr>
              <a:t>Latest Start Time (LS</a:t>
            </a:r>
            <a:r>
              <a:rPr lang="ar-JO" sz="2400" b="1" dirty="0">
                <a:solidFill>
                  <a:srgbClr val="00B0F0"/>
                </a:solidFill>
              </a:rPr>
              <a:t> </a:t>
            </a:r>
          </a:p>
          <a:p>
            <a:pPr marL="0" indent="0">
              <a:buNone/>
            </a:pPr>
            <a:r>
              <a:rPr lang="ar-JO" sz="2400" b="1" dirty="0"/>
              <a:t>هو الزمن الذي نستطيع أن نبدأ العمل بالحدث في أسوء الأحوال.</a:t>
            </a:r>
          </a:p>
          <a:p>
            <a:pPr marL="0" indent="0">
              <a:buNone/>
            </a:pPr>
            <a:r>
              <a:rPr lang="ar-JO" sz="2400" b="1" dirty="0"/>
              <a:t> وهو آخر وقت يمكن أن يبدأ العمل بتنفيذه دون أن يؤثر على وقت انجاز العمل </a:t>
            </a:r>
          </a:p>
          <a:p>
            <a:pPr marL="0" indent="0">
              <a:buNone/>
            </a:pPr>
            <a:r>
              <a:rPr lang="ar-JO" sz="2400" b="1" dirty="0"/>
              <a:t>= زمن الانجاز المتأخر - زمن الحدث نفسه (معطى)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F0"/>
                </a:solidFill>
              </a:rPr>
              <a:t>4</a:t>
            </a:r>
            <a:r>
              <a:rPr lang="ar-JO" sz="2400" b="1" dirty="0">
                <a:solidFill>
                  <a:srgbClr val="00B0F0"/>
                </a:solidFill>
              </a:rPr>
              <a:t>- زمن الانجاز المتأخر للحدث: </a:t>
            </a:r>
            <a:r>
              <a:rPr lang="en-US" sz="2400" b="1" dirty="0">
                <a:solidFill>
                  <a:srgbClr val="00B0F0"/>
                </a:solidFill>
              </a:rPr>
              <a:t>Latest Finish Time (LF)</a:t>
            </a:r>
            <a:r>
              <a:rPr lang="ar-JO" sz="2400" b="1" dirty="0">
                <a:solidFill>
                  <a:srgbClr val="00B0F0"/>
                </a:solidFill>
              </a:rPr>
              <a:t> </a:t>
            </a:r>
          </a:p>
          <a:p>
            <a:pPr marL="0" indent="0">
              <a:buNone/>
            </a:pPr>
            <a:r>
              <a:rPr lang="ar-JO" sz="2400" b="1" dirty="0"/>
              <a:t>هو زمن الانتهاء من الحدث في أسوء الأحوال.</a:t>
            </a:r>
          </a:p>
          <a:p>
            <a:pPr marL="0" indent="0">
              <a:buNone/>
            </a:pPr>
            <a:r>
              <a:rPr lang="ar-JO" sz="2400" b="1" dirty="0"/>
              <a:t> وهو آخر وقت يمكن انجاز المشروع فيه من غير تأخير انجاز المشروع.</a:t>
            </a:r>
          </a:p>
          <a:p>
            <a:pPr marL="0" indent="0">
              <a:buNone/>
            </a:pPr>
            <a:r>
              <a:rPr lang="ar-JO" sz="2400" b="1" dirty="0"/>
              <a:t>  وهو الزمن الاحتياطي المتاح للحدث</a:t>
            </a:r>
          </a:p>
          <a:p>
            <a:pPr marL="0" indent="0">
              <a:buNone/>
            </a:pPr>
            <a:r>
              <a:rPr lang="ar-JO" sz="2400" b="1" dirty="0"/>
              <a:t>= زمن البدء المتأخر للحدث اللاحق</a:t>
            </a:r>
          </a:p>
          <a:p>
            <a:pPr marL="0" indent="0">
              <a:buNone/>
            </a:pPr>
            <a:r>
              <a:rPr lang="ar-JO" sz="2400" b="1" dirty="0"/>
              <a:t> = زمن الانجاز المبكر لنفس الحدث</a:t>
            </a:r>
          </a:p>
          <a:p>
            <a:pPr marL="0" indent="0">
              <a:buNone/>
            </a:pPr>
            <a:r>
              <a:rPr lang="ar-JO" sz="2400" b="1" dirty="0"/>
              <a:t> </a:t>
            </a:r>
            <a:endParaRPr lang="en-US" sz="24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B9D08-C7F7-45B6-AC53-D11986F4C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44C1C-DFC0-4019-8223-2208FC53A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8EBFF-2E29-4F63-A234-AEBE55AEB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538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21A4-98E1-49B3-AD98-CECF9AEF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00B0F0"/>
                </a:solidFill>
              </a:rPr>
              <a:t>5</a:t>
            </a:r>
            <a:r>
              <a:rPr lang="ar-JO" sz="1400" b="1" dirty="0">
                <a:solidFill>
                  <a:srgbClr val="00B0F0"/>
                </a:solidFill>
              </a:rPr>
              <a:t>- الزمن الفائض : </a:t>
            </a:r>
            <a:r>
              <a:rPr lang="en-US" sz="1400" b="1" dirty="0">
                <a:solidFill>
                  <a:srgbClr val="00B0F0"/>
                </a:solidFill>
              </a:rPr>
              <a:t>Slake Time </a:t>
            </a:r>
            <a:r>
              <a:rPr lang="ar-JO" sz="1400" b="1" dirty="0">
                <a:solidFill>
                  <a:srgbClr val="00B0F0"/>
                </a:solidFill>
              </a:rPr>
              <a:t> </a:t>
            </a:r>
          </a:p>
          <a:p>
            <a:pPr marL="0" indent="0">
              <a:buNone/>
            </a:pPr>
            <a:r>
              <a:rPr lang="ar-JO" sz="1400" dirty="0"/>
              <a:t>الزمن الزائد عن الحاجة لإنجاز المشروع ويكون موجب أو صفر ولا يعقل أن يكون زمن بالسالب.</a:t>
            </a:r>
          </a:p>
          <a:p>
            <a:pPr marL="0" indent="0">
              <a:buNone/>
            </a:pPr>
            <a:r>
              <a:rPr lang="ar-JO" sz="1400" dirty="0"/>
              <a:t>= زمن البدء المتأخر – زمن البد المبكر</a:t>
            </a:r>
          </a:p>
          <a:p>
            <a:pPr marL="0" indent="0">
              <a:buNone/>
            </a:pPr>
            <a:r>
              <a:rPr lang="ar-JO" sz="1400" dirty="0"/>
              <a:t>= زمن الانجاز المتأخر– زمن الانجاز المبكر</a:t>
            </a:r>
          </a:p>
          <a:p>
            <a:pPr marL="0" indent="0">
              <a:buNone/>
            </a:pPr>
            <a:r>
              <a:rPr lang="ar-SA" sz="1400" b="1" dirty="0">
                <a:solidFill>
                  <a:srgbClr val="00B0F0"/>
                </a:solidFill>
              </a:rPr>
              <a:t>ملاحظات </a:t>
            </a:r>
            <a:r>
              <a:rPr lang="ar-JO" sz="1400" b="1" dirty="0">
                <a:solidFill>
                  <a:srgbClr val="00B0F0"/>
                </a:solidFill>
              </a:rPr>
              <a:t>ه</a:t>
            </a:r>
            <a:r>
              <a:rPr lang="ar-SA" sz="1400" b="1" dirty="0">
                <a:solidFill>
                  <a:srgbClr val="00B0F0"/>
                </a:solidFill>
              </a:rPr>
              <a:t>امة: </a:t>
            </a:r>
            <a:endParaRPr lang="ar-JO" sz="14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ar-SA" sz="1400" dirty="0"/>
              <a:t>إذا </a:t>
            </a:r>
            <a:r>
              <a:rPr lang="ar-SA" sz="1400" dirty="0" err="1"/>
              <a:t>كا</a:t>
            </a:r>
            <a:r>
              <a:rPr lang="ar-JO" sz="1400" dirty="0"/>
              <a:t>ن</a:t>
            </a:r>
            <a:r>
              <a:rPr lang="ar-SA" sz="1400" dirty="0"/>
              <a:t> حدثي</a:t>
            </a:r>
            <a:r>
              <a:rPr lang="ar-JO" sz="1400" dirty="0"/>
              <a:t>ن</a:t>
            </a:r>
            <a:r>
              <a:rPr lang="ar-SA" sz="1400" dirty="0"/>
              <a:t> يعطيا</a:t>
            </a:r>
            <a:r>
              <a:rPr lang="ar-JO" sz="1400" dirty="0"/>
              <a:t>ن </a:t>
            </a:r>
            <a:r>
              <a:rPr lang="ar-SA" sz="1400" dirty="0"/>
              <a:t>حدث آخر </a:t>
            </a:r>
            <a:r>
              <a:rPr lang="ar-SA" sz="1400" dirty="0" err="1"/>
              <a:t>فا</a:t>
            </a:r>
            <a:r>
              <a:rPr lang="ar-JO" sz="1400" dirty="0"/>
              <a:t>ن</a:t>
            </a:r>
            <a:r>
              <a:rPr lang="ar-SA" sz="1400" dirty="0"/>
              <a:t>:   </a:t>
            </a:r>
            <a:endParaRPr lang="ar-JO" sz="1400" dirty="0"/>
          </a:p>
          <a:p>
            <a:pPr>
              <a:buFontTx/>
              <a:buChar char="-"/>
            </a:pPr>
            <a:r>
              <a:rPr lang="ar-SA" sz="1400" dirty="0"/>
              <a:t>زم</a:t>
            </a:r>
            <a:r>
              <a:rPr lang="ar-JO" sz="1400" dirty="0"/>
              <a:t>ن</a:t>
            </a:r>
            <a:r>
              <a:rPr lang="ar-SA" sz="1400" dirty="0"/>
              <a:t> البدء المبكر لذل</a:t>
            </a:r>
            <a:r>
              <a:rPr lang="ar-JO" sz="1400" dirty="0"/>
              <a:t>ك</a:t>
            </a:r>
            <a:r>
              <a:rPr lang="ar-SA" sz="1400" dirty="0"/>
              <a:t> الحدث = زم</a:t>
            </a:r>
            <a:r>
              <a:rPr lang="ar-JO" sz="1400" dirty="0"/>
              <a:t>ن</a:t>
            </a:r>
            <a:r>
              <a:rPr lang="ar-SA" sz="1400" dirty="0"/>
              <a:t> الانجاز الأكبر ل</a:t>
            </a:r>
            <a:r>
              <a:rPr lang="ar-JO" sz="1400" dirty="0"/>
              <a:t>ه</a:t>
            </a:r>
            <a:r>
              <a:rPr lang="ar-SA" sz="1400" dirty="0"/>
              <a:t>ذي</a:t>
            </a:r>
            <a:r>
              <a:rPr lang="ar-JO" sz="1400" dirty="0"/>
              <a:t>ن </a:t>
            </a:r>
            <a:r>
              <a:rPr lang="ar-SA" sz="1400" dirty="0"/>
              <a:t>الحدثي</a:t>
            </a:r>
            <a:r>
              <a:rPr lang="ar-JO" sz="1400" dirty="0"/>
              <a:t>ن</a:t>
            </a:r>
            <a:r>
              <a:rPr lang="ar-SA" sz="1400" dirty="0"/>
              <a:t>( اكبر نشاط) </a:t>
            </a:r>
            <a:endParaRPr lang="ar-JO" sz="1400" dirty="0"/>
          </a:p>
          <a:p>
            <a:pPr>
              <a:buFontTx/>
              <a:buChar char="-"/>
            </a:pPr>
            <a:r>
              <a:rPr lang="ar-JO" sz="1400" dirty="0"/>
              <a:t>ز</a:t>
            </a:r>
            <a:r>
              <a:rPr lang="ar-SA" sz="1400" dirty="0"/>
              <a:t>م</a:t>
            </a:r>
            <a:r>
              <a:rPr lang="ar-JO" sz="1400" dirty="0"/>
              <a:t>ن</a:t>
            </a:r>
            <a:r>
              <a:rPr lang="ar-SA" sz="1400" dirty="0"/>
              <a:t> الانجاز المتأخر = الزم</a:t>
            </a:r>
            <a:r>
              <a:rPr lang="ar-JO" sz="1400" dirty="0"/>
              <a:t>ن</a:t>
            </a:r>
            <a:r>
              <a:rPr lang="ar-SA" sz="1400" dirty="0"/>
              <a:t> </a:t>
            </a:r>
            <a:r>
              <a:rPr lang="ar-SA" sz="1400" dirty="0" err="1"/>
              <a:t>الأق</a:t>
            </a:r>
            <a:r>
              <a:rPr lang="ar-JO" sz="1400" dirty="0"/>
              <a:t>ل</a:t>
            </a:r>
            <a:r>
              <a:rPr lang="ar-SA" sz="1400" dirty="0"/>
              <a:t> ل</a:t>
            </a:r>
            <a:r>
              <a:rPr lang="ar-JO" sz="1400" dirty="0"/>
              <a:t>ه</a:t>
            </a:r>
            <a:r>
              <a:rPr lang="ar-SA" sz="1400" dirty="0"/>
              <a:t>ذي</a:t>
            </a:r>
            <a:r>
              <a:rPr lang="ar-JO" sz="1400" dirty="0"/>
              <a:t>ن</a:t>
            </a:r>
            <a:r>
              <a:rPr lang="ar-SA" sz="1400" dirty="0"/>
              <a:t> الحدثي</a:t>
            </a:r>
            <a:r>
              <a:rPr lang="ar-JO" sz="1400" dirty="0"/>
              <a:t>ن</a:t>
            </a:r>
            <a:r>
              <a:rPr lang="ar-SA" sz="1400" dirty="0"/>
              <a:t> (اق</a:t>
            </a:r>
            <a:r>
              <a:rPr lang="ar-JO" sz="1400" dirty="0"/>
              <a:t>ل</a:t>
            </a:r>
            <a:r>
              <a:rPr lang="ar-SA" sz="1400" dirty="0"/>
              <a:t> نشاط)</a:t>
            </a:r>
            <a:endParaRPr lang="ar-JO" sz="1400" dirty="0"/>
          </a:p>
          <a:p>
            <a:pPr>
              <a:buFontTx/>
              <a:buChar char="-"/>
            </a:pPr>
            <a:r>
              <a:rPr lang="ar-SA" sz="1400" dirty="0"/>
              <a:t> النشاط </a:t>
            </a:r>
            <a:r>
              <a:rPr lang="ar-SA" sz="1400" dirty="0" err="1"/>
              <a:t>الأو</a:t>
            </a:r>
            <a:r>
              <a:rPr lang="ar-JO" sz="1400" dirty="0"/>
              <a:t>ل</a:t>
            </a:r>
            <a:r>
              <a:rPr lang="ar-SA" sz="1400" dirty="0"/>
              <a:t> الزم</a:t>
            </a:r>
            <a:r>
              <a:rPr lang="ar-JO" sz="1400" dirty="0"/>
              <a:t>ن</a:t>
            </a:r>
            <a:r>
              <a:rPr lang="ar-SA" sz="1400" dirty="0"/>
              <a:t> المبكر ل</a:t>
            </a:r>
            <a:r>
              <a:rPr lang="ar-JO" sz="1400" dirty="0"/>
              <a:t>ه</a:t>
            </a:r>
            <a:r>
              <a:rPr lang="ar-SA" sz="1400" dirty="0"/>
              <a:t> دائما</a:t>
            </a:r>
            <a:r>
              <a:rPr lang="ar-JO" sz="1400" dirty="0"/>
              <a:t>ً</a:t>
            </a:r>
            <a:r>
              <a:rPr lang="ar-SA" sz="1400" dirty="0"/>
              <a:t> صفر </a:t>
            </a: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endParaRPr lang="ar-JO" sz="1400" dirty="0"/>
          </a:p>
          <a:p>
            <a:pPr>
              <a:buFontTx/>
              <a:buChar char="-"/>
            </a:pPr>
            <a:r>
              <a:rPr lang="ar-JO" sz="1400" dirty="0"/>
              <a:t>عند حساب الأزمنة المبكرة نبدأ من الاتجاه السهم ونبدأ من البداية ونجمع </a:t>
            </a:r>
          </a:p>
          <a:p>
            <a:pPr marL="0" indent="0">
              <a:buNone/>
            </a:pPr>
            <a:r>
              <a:rPr lang="ar-JO" sz="1400" dirty="0"/>
              <a:t>- عند حساب الأزمنة المتأخرة نعكس اتجاه السهم ونبدأ من النهاية ونطرح</a:t>
            </a:r>
          </a:p>
          <a:p>
            <a:pPr marL="0" indent="0">
              <a:buNone/>
            </a:pPr>
            <a:endParaRPr lang="ar-SA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914A1-5151-44F0-ADC2-3A1D2660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365125"/>
          </a:xfrm>
        </p:spPr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2213F-FD74-470A-90A7-672613F7D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91FB-25E7-4F8C-9734-8B454892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535931"/>
              </p:ext>
            </p:extLst>
          </p:nvPr>
        </p:nvGraphicFramePr>
        <p:xfrm>
          <a:off x="1828800" y="3048000"/>
          <a:ext cx="65532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3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9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JO" dirty="0"/>
                        <a:t>زمن الحدث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dirty="0"/>
                        <a:t>زمن الحدث المعطى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JO" sz="1600" dirty="0"/>
                        <a:t>زمن البدء المبكر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600" dirty="0"/>
                        <a:t>زمن الانجاز المبكر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JO" sz="1600" dirty="0"/>
                        <a:t>زمن البدء المتأخر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600" dirty="0"/>
                        <a:t>زمن الانجاز المتأخر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EF = ES +T</a:t>
                      </a:r>
                    </a:p>
                    <a:p>
                      <a:pPr algn="l"/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Forward</a:t>
                      </a:r>
                      <a:r>
                        <a:rPr lang="ar-JO" sz="1600" dirty="0"/>
                        <a:t>زمن الانجاز المبكر للحدث  </a:t>
                      </a:r>
                    </a:p>
                    <a:p>
                      <a:pPr algn="r"/>
                      <a:r>
                        <a:rPr lang="ar-JO" sz="1600" dirty="0"/>
                        <a:t>=  زمن البدء المبكر للحدث + الزمن المتوقع للحدث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LS = LF 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Backward</a:t>
                      </a:r>
                      <a:r>
                        <a:rPr lang="ar-JO" sz="1600" dirty="0"/>
                        <a:t>زمن البدء المتأخر للحدث  </a:t>
                      </a:r>
                    </a:p>
                    <a:p>
                      <a:pPr algn="r"/>
                      <a:r>
                        <a:rPr lang="ar-JO" sz="1600" dirty="0"/>
                        <a:t>=  زمن الانجاز المتأخر للحدث - الزمن المتوقع لحدث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6" name="رابط كسهم مستقيم 15"/>
          <p:cNvCxnSpPr/>
          <p:nvPr/>
        </p:nvCxnSpPr>
        <p:spPr>
          <a:xfrm>
            <a:off x="3048000" y="5562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 flipH="1">
            <a:off x="3352800" y="58674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453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مثال توضيحي: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/>
              <a:t>كون شبكة أعمال للمشروع الآتي لبناء فيلا سكنية:</a:t>
            </a:r>
          </a:p>
          <a:p>
            <a:pPr marL="0" indent="0">
              <a:buNone/>
            </a:pPr>
            <a:r>
              <a:rPr lang="ar-JO" dirty="0"/>
              <a:t> </a:t>
            </a: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88223"/>
              </p:ext>
            </p:extLst>
          </p:nvPr>
        </p:nvGraphicFramePr>
        <p:xfrm>
          <a:off x="2133600" y="2209794"/>
          <a:ext cx="6172200" cy="6228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النشاط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الوصف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النشاط السابق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شراء الأرض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عمل المخطط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شق الأساسات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بناء الأعمدة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بناء الجدران الخارجية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بناء السقف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عمل التقسيمات الداخلية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عمل التوصيلات الكهربائية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تمديد المياه والجاري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قصارة السقف والجدران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تركيب بلاط وسيراميك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تركيب الأبواب والشبابيك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الطلاء الخارجي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الطلاء الداخلي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طلاء الأبواب والشبابيك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35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/>
                        <a:t>التشطيبات</a:t>
                      </a:r>
                      <a:r>
                        <a:rPr lang="ar-JO" baseline="0" dirty="0"/>
                        <a:t> النهائية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15, 14,13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3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886196"/>
          </a:xfrm>
        </p:spPr>
        <p:txBody>
          <a:bodyPr/>
          <a:lstStyle/>
          <a:p>
            <a:r>
              <a:rPr lang="ar-JO" b="1" dirty="0">
                <a:solidFill>
                  <a:srgbClr val="00B0F0"/>
                </a:solidFill>
              </a:rPr>
              <a:t>الحل: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85800" y="346964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1295400" y="346964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1905000" y="346964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0" name="مستطيل 9"/>
          <p:cNvSpPr/>
          <p:nvPr/>
        </p:nvSpPr>
        <p:spPr>
          <a:xfrm>
            <a:off x="2514600" y="346964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3581400" y="346964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12" name="مستطيل 11"/>
          <p:cNvSpPr/>
          <p:nvPr/>
        </p:nvSpPr>
        <p:spPr>
          <a:xfrm>
            <a:off x="3068320" y="28702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3068320" y="385064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6</a:t>
            </a:r>
          </a:p>
        </p:txBody>
      </p:sp>
      <p:sp>
        <p:nvSpPr>
          <p:cNvPr id="14" name="مستطيل 13"/>
          <p:cNvSpPr/>
          <p:nvPr/>
        </p:nvSpPr>
        <p:spPr>
          <a:xfrm>
            <a:off x="4343400" y="297180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8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4343400" y="3850640"/>
            <a:ext cx="304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9</a:t>
            </a:r>
          </a:p>
        </p:txBody>
      </p:sp>
      <p:sp>
        <p:nvSpPr>
          <p:cNvPr id="16" name="مستطيل 15"/>
          <p:cNvSpPr/>
          <p:nvPr/>
        </p:nvSpPr>
        <p:spPr>
          <a:xfrm>
            <a:off x="4953000" y="3486785"/>
            <a:ext cx="45720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10</a:t>
            </a:r>
          </a:p>
        </p:txBody>
      </p:sp>
      <p:sp>
        <p:nvSpPr>
          <p:cNvPr id="17" name="مستطيل 16"/>
          <p:cNvSpPr/>
          <p:nvPr/>
        </p:nvSpPr>
        <p:spPr>
          <a:xfrm>
            <a:off x="5715000" y="3519487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11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7744460" y="4120673"/>
            <a:ext cx="472440" cy="454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16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7391400" y="3308985"/>
            <a:ext cx="441960" cy="3486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15</a:t>
            </a:r>
          </a:p>
        </p:txBody>
      </p:sp>
      <p:sp>
        <p:nvSpPr>
          <p:cNvPr id="20" name="مستطيل 19"/>
          <p:cNvSpPr/>
          <p:nvPr/>
        </p:nvSpPr>
        <p:spPr>
          <a:xfrm>
            <a:off x="6525260" y="4194333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14</a:t>
            </a:r>
          </a:p>
        </p:txBody>
      </p:sp>
      <p:sp>
        <p:nvSpPr>
          <p:cNvPr id="21" name="مستطيل 20"/>
          <p:cNvSpPr/>
          <p:nvPr/>
        </p:nvSpPr>
        <p:spPr>
          <a:xfrm>
            <a:off x="6525260" y="3672522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13</a:t>
            </a:r>
          </a:p>
        </p:txBody>
      </p:sp>
      <p:sp>
        <p:nvSpPr>
          <p:cNvPr id="22" name="مستطيل 21"/>
          <p:cNvSpPr/>
          <p:nvPr/>
        </p:nvSpPr>
        <p:spPr>
          <a:xfrm>
            <a:off x="6525260" y="3138487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12</a:t>
            </a:r>
          </a:p>
        </p:txBody>
      </p:sp>
      <p:cxnSp>
        <p:nvCxnSpPr>
          <p:cNvPr id="24" name="رابط كسهم مستقيم 23"/>
          <p:cNvCxnSpPr>
            <a:stCxn id="7" idx="3"/>
          </p:cNvCxnSpPr>
          <p:nvPr/>
        </p:nvCxnSpPr>
        <p:spPr>
          <a:xfrm flipV="1">
            <a:off x="990600" y="3657600"/>
            <a:ext cx="304800" cy="2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 flipV="1">
            <a:off x="1600200" y="3657600"/>
            <a:ext cx="304800" cy="2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flipV="1">
            <a:off x="2209800" y="3657600"/>
            <a:ext cx="304800" cy="2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 flipV="1">
            <a:off x="5410200" y="3684905"/>
            <a:ext cx="304800" cy="2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>
            <a:stCxn id="10" idx="0"/>
            <a:endCxn id="12" idx="1"/>
          </p:cNvCxnSpPr>
          <p:nvPr/>
        </p:nvCxnSpPr>
        <p:spPr>
          <a:xfrm flipV="1">
            <a:off x="2667000" y="3060700"/>
            <a:ext cx="401320" cy="408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كسهم مستقيم 30"/>
          <p:cNvCxnSpPr/>
          <p:nvPr/>
        </p:nvCxnSpPr>
        <p:spPr>
          <a:xfrm>
            <a:off x="2667000" y="3892867"/>
            <a:ext cx="40132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كسهم مستقيم 32"/>
          <p:cNvCxnSpPr/>
          <p:nvPr/>
        </p:nvCxnSpPr>
        <p:spPr>
          <a:xfrm flipV="1">
            <a:off x="3373120" y="3883025"/>
            <a:ext cx="36068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/>
          <p:nvPr/>
        </p:nvCxnSpPr>
        <p:spPr>
          <a:xfrm>
            <a:off x="3373120" y="3104515"/>
            <a:ext cx="360680" cy="408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>
            <a:stCxn id="11" idx="0"/>
            <a:endCxn id="14" idx="1"/>
          </p:cNvCxnSpPr>
          <p:nvPr/>
        </p:nvCxnSpPr>
        <p:spPr>
          <a:xfrm flipV="1">
            <a:off x="3733800" y="3162300"/>
            <a:ext cx="609600" cy="307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>
            <a:stCxn id="11" idx="3"/>
            <a:endCxn id="15" idx="1"/>
          </p:cNvCxnSpPr>
          <p:nvPr/>
        </p:nvCxnSpPr>
        <p:spPr>
          <a:xfrm>
            <a:off x="3886200" y="366014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>
            <a:stCxn id="15" idx="3"/>
            <a:endCxn id="16" idx="1"/>
          </p:cNvCxnSpPr>
          <p:nvPr/>
        </p:nvCxnSpPr>
        <p:spPr>
          <a:xfrm flipV="1">
            <a:off x="4648200" y="3684905"/>
            <a:ext cx="304800" cy="3562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كسهم مستقيم 42"/>
          <p:cNvCxnSpPr/>
          <p:nvPr/>
        </p:nvCxnSpPr>
        <p:spPr>
          <a:xfrm>
            <a:off x="4663440" y="3208337"/>
            <a:ext cx="304800" cy="5226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رابط كسهم مستقيم 44"/>
          <p:cNvCxnSpPr>
            <a:stCxn id="17" idx="0"/>
            <a:endCxn id="22" idx="1"/>
          </p:cNvCxnSpPr>
          <p:nvPr/>
        </p:nvCxnSpPr>
        <p:spPr>
          <a:xfrm flipV="1">
            <a:off x="5943600" y="3328987"/>
            <a:ext cx="58166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كسهم مستقيم 46"/>
          <p:cNvCxnSpPr>
            <a:stCxn id="17" idx="2"/>
            <a:endCxn id="20" idx="1"/>
          </p:cNvCxnSpPr>
          <p:nvPr/>
        </p:nvCxnSpPr>
        <p:spPr>
          <a:xfrm>
            <a:off x="5943600" y="3900487"/>
            <a:ext cx="581660" cy="484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كسهم مستقيم 48"/>
          <p:cNvCxnSpPr>
            <a:stCxn id="17" idx="3"/>
            <a:endCxn id="21" idx="1"/>
          </p:cNvCxnSpPr>
          <p:nvPr/>
        </p:nvCxnSpPr>
        <p:spPr>
          <a:xfrm>
            <a:off x="6172200" y="3709987"/>
            <a:ext cx="353060" cy="153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>
            <a:stCxn id="22" idx="3"/>
            <a:endCxn id="19" idx="1"/>
          </p:cNvCxnSpPr>
          <p:nvPr/>
        </p:nvCxnSpPr>
        <p:spPr>
          <a:xfrm>
            <a:off x="6982460" y="3328987"/>
            <a:ext cx="408940" cy="1543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رابط كسهم مستقيم 53"/>
          <p:cNvCxnSpPr>
            <a:stCxn id="20" idx="3"/>
            <a:endCxn id="18" idx="1"/>
          </p:cNvCxnSpPr>
          <p:nvPr/>
        </p:nvCxnSpPr>
        <p:spPr>
          <a:xfrm flipV="1">
            <a:off x="6982460" y="4348003"/>
            <a:ext cx="762000" cy="36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رابط كسهم مستقيم 56"/>
          <p:cNvCxnSpPr/>
          <p:nvPr/>
        </p:nvCxnSpPr>
        <p:spPr>
          <a:xfrm>
            <a:off x="7853680" y="3521233"/>
            <a:ext cx="152400" cy="5994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>
            <a:stCxn id="21" idx="3"/>
          </p:cNvCxnSpPr>
          <p:nvPr/>
        </p:nvCxnSpPr>
        <p:spPr>
          <a:xfrm>
            <a:off x="6982460" y="3863022"/>
            <a:ext cx="762000" cy="368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23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مثال: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1600" b="1" dirty="0"/>
              <a:t>الجدول التالي يمثل أحداث مشروع والأحداث السابقة والزمن بالأسبوع لكل حدث: </a:t>
            </a:r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endParaRPr lang="ar-JO" sz="1600" b="1" dirty="0"/>
          </a:p>
          <a:p>
            <a:pPr marL="0" indent="0">
              <a:buNone/>
            </a:pPr>
            <a:r>
              <a:rPr lang="ar-JO" sz="1600" b="1" dirty="0"/>
              <a:t>والمطلوب: ارسم شبكة الأعمال، وحدد مسارات الشبكة، وما هو المسار الحرج؟ ثم حد زمن البدء المبكر والنهاية المبكرة، والبداية المتأخرة، والنهاية المتأخرة، والزمن الفائض ؟ </a:t>
            </a:r>
            <a:endParaRPr lang="en-US" sz="1600" b="1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381374"/>
              </p:ext>
            </p:extLst>
          </p:nvPr>
        </p:nvGraphicFramePr>
        <p:xfrm>
          <a:off x="2209800" y="1676400"/>
          <a:ext cx="6172201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الحدث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الوصف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الحدث السابق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الزمن بالأسبوع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شراء الأرض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-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عمل المخطط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شق الأساسات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A,B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بناء الأعمدة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بناء الجدران الخارجية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بناء السقف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E,C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عمل التقسيمات الداخلية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D,C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 عمل التوصيلات الكهربائية</a:t>
                      </a:r>
                      <a:r>
                        <a:rPr lang="ar-JO" sz="1600" b="1" baseline="0" dirty="0"/>
                        <a:t> والصحية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G,D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600" b="1" dirty="0"/>
                        <a:t>قصارة</a:t>
                      </a:r>
                      <a:r>
                        <a:rPr lang="ar-JO" sz="1600" b="1" baseline="0" dirty="0"/>
                        <a:t> السقف والجدران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F,H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79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ar-JO" sz="3600" b="1" dirty="0">
                <a:solidFill>
                  <a:srgbClr val="00B0F0"/>
                </a:solidFill>
              </a:rPr>
              <a:t>الحل: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1</a:t>
            </a:r>
            <a:r>
              <a:rPr lang="ar-JO" sz="2400" dirty="0"/>
              <a:t>- نرسم شبكة الأعمال بناء على القواعد التي تم ذكرها فتكون بالشكل التالي: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685800" y="3124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1524000" y="261112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9" name="شكل بيضاوي 8"/>
          <p:cNvSpPr/>
          <p:nvPr/>
        </p:nvSpPr>
        <p:spPr>
          <a:xfrm>
            <a:off x="1650542" y="3195319"/>
            <a:ext cx="4876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شكل بيضاوي 9"/>
          <p:cNvSpPr/>
          <p:nvPr/>
        </p:nvSpPr>
        <p:spPr>
          <a:xfrm>
            <a:off x="1844040" y="3911600"/>
            <a:ext cx="48768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D</a:t>
            </a:r>
          </a:p>
        </p:txBody>
      </p:sp>
      <p:sp>
        <p:nvSpPr>
          <p:cNvPr id="11" name="شكل بيضاوي 10"/>
          <p:cNvSpPr/>
          <p:nvPr/>
        </p:nvSpPr>
        <p:spPr>
          <a:xfrm>
            <a:off x="2514600" y="26670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E</a:t>
            </a:r>
          </a:p>
        </p:txBody>
      </p:sp>
      <p:sp>
        <p:nvSpPr>
          <p:cNvPr id="12" name="شكل بيضاوي 11"/>
          <p:cNvSpPr/>
          <p:nvPr/>
        </p:nvSpPr>
        <p:spPr>
          <a:xfrm>
            <a:off x="3581400" y="2971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F</a:t>
            </a:r>
          </a:p>
        </p:txBody>
      </p:sp>
      <p:sp>
        <p:nvSpPr>
          <p:cNvPr id="13" name="شكل بيضاوي 12"/>
          <p:cNvSpPr/>
          <p:nvPr/>
        </p:nvSpPr>
        <p:spPr>
          <a:xfrm>
            <a:off x="3276600" y="36830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G</a:t>
            </a:r>
          </a:p>
        </p:txBody>
      </p:sp>
      <p:sp>
        <p:nvSpPr>
          <p:cNvPr id="14" name="شكل بيضاوي 13"/>
          <p:cNvSpPr/>
          <p:nvPr/>
        </p:nvSpPr>
        <p:spPr>
          <a:xfrm>
            <a:off x="3810000" y="4368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H</a:t>
            </a:r>
          </a:p>
        </p:txBody>
      </p:sp>
      <p:sp>
        <p:nvSpPr>
          <p:cNvPr id="15" name="شكل بيضاوي 14"/>
          <p:cNvSpPr/>
          <p:nvPr/>
        </p:nvSpPr>
        <p:spPr>
          <a:xfrm>
            <a:off x="4800600" y="35814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>
                <a:solidFill>
                  <a:prstClr val="white"/>
                </a:solidFill>
              </a:rPr>
              <a:t>I</a:t>
            </a:r>
          </a:p>
        </p:txBody>
      </p:sp>
      <p:cxnSp>
        <p:nvCxnSpPr>
          <p:cNvPr id="17" name="رابط كسهم مستقيم 16"/>
          <p:cNvCxnSpPr>
            <a:stCxn id="7" idx="7"/>
            <a:endCxn id="8" idx="2"/>
          </p:cNvCxnSpPr>
          <p:nvPr/>
        </p:nvCxnSpPr>
        <p:spPr>
          <a:xfrm flipV="1">
            <a:off x="1076045" y="2839720"/>
            <a:ext cx="447955" cy="351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stCxn id="8" idx="5"/>
            <a:endCxn id="9" idx="0"/>
          </p:cNvCxnSpPr>
          <p:nvPr/>
        </p:nvCxnSpPr>
        <p:spPr>
          <a:xfrm flipH="1">
            <a:off x="1894382" y="3001365"/>
            <a:ext cx="19863" cy="1939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كسهم مستقيم 20"/>
          <p:cNvCxnSpPr>
            <a:stCxn id="7" idx="6"/>
            <a:endCxn id="9" idx="2"/>
          </p:cNvCxnSpPr>
          <p:nvPr/>
        </p:nvCxnSpPr>
        <p:spPr>
          <a:xfrm>
            <a:off x="1143000" y="3352800"/>
            <a:ext cx="507542" cy="711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>
            <a:stCxn id="7" idx="5"/>
            <a:endCxn id="10" idx="1"/>
          </p:cNvCxnSpPr>
          <p:nvPr/>
        </p:nvCxnSpPr>
        <p:spPr>
          <a:xfrm>
            <a:off x="1076045" y="3514445"/>
            <a:ext cx="839414" cy="464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>
            <a:stCxn id="8" idx="6"/>
            <a:endCxn id="11" idx="2"/>
          </p:cNvCxnSpPr>
          <p:nvPr/>
        </p:nvCxnSpPr>
        <p:spPr>
          <a:xfrm>
            <a:off x="1981200" y="2839720"/>
            <a:ext cx="533400" cy="558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>
            <a:stCxn id="11" idx="6"/>
            <a:endCxn id="12" idx="2"/>
          </p:cNvCxnSpPr>
          <p:nvPr/>
        </p:nvCxnSpPr>
        <p:spPr>
          <a:xfrm>
            <a:off x="2971800" y="2895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>
            <a:stCxn id="9" idx="6"/>
            <a:endCxn id="12" idx="2"/>
          </p:cNvCxnSpPr>
          <p:nvPr/>
        </p:nvCxnSpPr>
        <p:spPr>
          <a:xfrm flipV="1">
            <a:off x="2138222" y="3200400"/>
            <a:ext cx="1443178" cy="223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>
            <a:stCxn id="10" idx="6"/>
            <a:endCxn id="13" idx="2"/>
          </p:cNvCxnSpPr>
          <p:nvPr/>
        </p:nvCxnSpPr>
        <p:spPr>
          <a:xfrm flipV="1">
            <a:off x="2331720" y="3911600"/>
            <a:ext cx="94488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>
            <a:stCxn id="9" idx="6"/>
            <a:endCxn id="13" idx="2"/>
          </p:cNvCxnSpPr>
          <p:nvPr/>
        </p:nvCxnSpPr>
        <p:spPr>
          <a:xfrm>
            <a:off x="2138222" y="3423919"/>
            <a:ext cx="1138378" cy="4876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>
            <a:stCxn id="13" idx="5"/>
            <a:endCxn id="14" idx="1"/>
          </p:cNvCxnSpPr>
          <p:nvPr/>
        </p:nvCxnSpPr>
        <p:spPr>
          <a:xfrm>
            <a:off x="3666845" y="4073245"/>
            <a:ext cx="210110" cy="3625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>
            <a:stCxn id="10" idx="5"/>
            <a:endCxn id="14" idx="2"/>
          </p:cNvCxnSpPr>
          <p:nvPr/>
        </p:nvCxnSpPr>
        <p:spPr>
          <a:xfrm>
            <a:off x="2260301" y="4301845"/>
            <a:ext cx="1549699" cy="2955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كسهم مستقيم 42"/>
          <p:cNvCxnSpPr>
            <a:stCxn id="12" idx="6"/>
            <a:endCxn id="15" idx="1"/>
          </p:cNvCxnSpPr>
          <p:nvPr/>
        </p:nvCxnSpPr>
        <p:spPr>
          <a:xfrm>
            <a:off x="4038600" y="3200400"/>
            <a:ext cx="828955" cy="447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رابط كسهم مستقيم 44"/>
          <p:cNvCxnSpPr>
            <a:stCxn id="14" idx="6"/>
            <a:endCxn id="15" idx="3"/>
          </p:cNvCxnSpPr>
          <p:nvPr/>
        </p:nvCxnSpPr>
        <p:spPr>
          <a:xfrm flipV="1">
            <a:off x="4267200" y="3971645"/>
            <a:ext cx="600355" cy="6257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83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90204"/>
            <a:ext cx="8229600" cy="657596"/>
          </a:xfrm>
        </p:spPr>
        <p:txBody>
          <a:bodyPr>
            <a:normAutofit/>
          </a:bodyPr>
          <a:lstStyle/>
          <a:p>
            <a:r>
              <a:rPr lang="en-US" sz="3600" b="1" dirty="0"/>
              <a:t>2</a:t>
            </a:r>
            <a:r>
              <a:rPr lang="ar-JO" sz="3600" b="1" dirty="0"/>
              <a:t>- حساب زمن جميع المسارات المحتملة للشبكة وهي:</a:t>
            </a:r>
            <a:endParaRPr lang="en-US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1</a:t>
            </a:r>
            <a:r>
              <a:rPr lang="ar-JO" dirty="0"/>
              <a:t>- المسار الأول: </a:t>
            </a:r>
            <a:r>
              <a:rPr lang="en-US" dirty="0"/>
              <a:t>A        B        E        F        I                                                      </a:t>
            </a:r>
            <a:r>
              <a:rPr lang="ar-JO" dirty="0"/>
              <a:t>      </a:t>
            </a:r>
            <a:r>
              <a:rPr lang="en-US" dirty="0"/>
              <a:t>                         </a:t>
            </a:r>
            <a:endParaRPr lang="ar-JO" dirty="0"/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2 + 10 + 3 +1 + 5 = 21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ar-JO" dirty="0"/>
              <a:t>- المسار الثاني: </a:t>
            </a:r>
            <a:r>
              <a:rPr lang="en-US" dirty="0"/>
              <a:t>A          B        C      F        I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2 + 10 + 2 +1 + 5 = 20                                                           </a:t>
            </a:r>
            <a:r>
              <a:rPr lang="ar-JO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</a:t>
            </a:r>
            <a:r>
              <a:rPr lang="ar-JO" dirty="0"/>
              <a:t>- المسار الثالث: </a:t>
            </a:r>
            <a:r>
              <a:rPr lang="en-US" dirty="0"/>
              <a:t>A          B        C        G       H        I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2 + 10 + 2 + 5 + 6 + 5 = 30                                                    </a:t>
            </a:r>
            <a:r>
              <a:rPr lang="ar-JO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</a:t>
            </a:r>
            <a:r>
              <a:rPr lang="ar-JO" dirty="0"/>
              <a:t>- المسار الرابع: </a:t>
            </a:r>
            <a:r>
              <a:rPr lang="en-US" dirty="0"/>
              <a:t>A       C       F       I      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2 + 2 + 1 + 5 = 10      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en-US" dirty="0"/>
              <a:t>5</a:t>
            </a:r>
            <a:r>
              <a:rPr lang="ar-JO" dirty="0"/>
              <a:t>- المسار الخامس: </a:t>
            </a:r>
            <a:r>
              <a:rPr lang="en-US" dirty="0"/>
              <a:t>A        C        G        H        I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2 + 2 + 5 +6 + 5 = 20 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en-US" dirty="0"/>
              <a:t>6</a:t>
            </a:r>
            <a:r>
              <a:rPr lang="ar-JO" dirty="0"/>
              <a:t>- المسار السادس: </a:t>
            </a:r>
            <a:r>
              <a:rPr lang="en-US" dirty="0"/>
              <a:t>A          D         G          H        I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2 + 5 + 5 +6 + 5 = 23 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en-US" dirty="0"/>
              <a:t>7</a:t>
            </a:r>
            <a:r>
              <a:rPr lang="ar-JO" dirty="0"/>
              <a:t>- المسار السابع: </a:t>
            </a:r>
            <a:r>
              <a:rPr lang="en-US" dirty="0"/>
              <a:t>A           D          H           I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ar-JO" dirty="0"/>
              <a:t>    زمنه         : </a:t>
            </a:r>
            <a:r>
              <a:rPr lang="en-US" dirty="0"/>
              <a:t>2 + 5 + 6 + 5 = 18                                                                    </a:t>
            </a:r>
            <a:r>
              <a:rPr lang="ar-JO" dirty="0"/>
              <a:t> </a:t>
            </a:r>
          </a:p>
          <a:p>
            <a:pPr marL="0" indent="0">
              <a:buNone/>
            </a:pPr>
            <a:r>
              <a:rPr lang="en-US" sz="4400" b="1" dirty="0"/>
              <a:t>3</a:t>
            </a:r>
            <a:r>
              <a:rPr lang="ar-JO" sz="4400" b="1" dirty="0"/>
              <a:t>- المسار الحرج للمشروع:</a:t>
            </a:r>
          </a:p>
          <a:p>
            <a:pPr marL="0" indent="0">
              <a:buNone/>
            </a:pPr>
            <a:r>
              <a:rPr lang="ar-JO" sz="4400" b="1" dirty="0"/>
              <a:t> </a:t>
            </a:r>
            <a:r>
              <a:rPr lang="ar-JO" dirty="0"/>
              <a:t>هو أطول المسارات زمناً وهو المسار الثالث ومدته الزمنية </a:t>
            </a:r>
            <a:r>
              <a:rPr lang="en-US" dirty="0"/>
              <a:t>30</a:t>
            </a:r>
            <a:r>
              <a:rPr lang="ar-JO" dirty="0"/>
              <a:t> أسبوع، وبذلك يكون الزمن الكلي للمشروع هو </a:t>
            </a:r>
            <a:r>
              <a:rPr lang="en-US" dirty="0"/>
              <a:t>30</a:t>
            </a:r>
            <a:r>
              <a:rPr lang="ar-JO" dirty="0"/>
              <a:t> أسبوع.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A65AA-0116-4997-B548-D2D8A0054EA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JO">
                <a:solidFill>
                  <a:prstClr val="black">
                    <a:tint val="75000"/>
                  </a:prstClr>
                </a:solidFill>
              </a:rPr>
              <a:t>جامعة فلسطين الأهلية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C140F-BB3D-412E-8119-EA44085A13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رابط كسهم مستقيم 7"/>
          <p:cNvCxnSpPr/>
          <p:nvPr/>
        </p:nvCxnSpPr>
        <p:spPr>
          <a:xfrm>
            <a:off x="2489200" y="171196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>
            <a:off x="2971800" y="171196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>
            <a:off x="3545840" y="172212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>
            <a:off x="4038600" y="17526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2489200" y="2286000"/>
            <a:ext cx="340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>
            <a:off x="3106420" y="2275840"/>
            <a:ext cx="340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>
            <a:off x="3528060" y="2286000"/>
            <a:ext cx="340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>
            <a:off x="4048760" y="2275840"/>
            <a:ext cx="340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>
            <a:off x="2517140" y="281432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كسهم مستقيم 20"/>
          <p:cNvCxnSpPr/>
          <p:nvPr/>
        </p:nvCxnSpPr>
        <p:spPr>
          <a:xfrm>
            <a:off x="3075940" y="281432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>
            <a:off x="3583940" y="282448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>
            <a:off x="4175760" y="282448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>
            <a:off x="4688840" y="283464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>
            <a:off x="2369820" y="335280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>
            <a:off x="2847340" y="335280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>
            <a:off x="3342640" y="3352800"/>
            <a:ext cx="33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>
            <a:off x="2378710" y="388620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>
            <a:off x="2928620" y="391160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كسهم مستقيم 30"/>
          <p:cNvCxnSpPr/>
          <p:nvPr/>
        </p:nvCxnSpPr>
        <p:spPr>
          <a:xfrm>
            <a:off x="3507740" y="392176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/>
          <p:nvPr/>
        </p:nvCxnSpPr>
        <p:spPr>
          <a:xfrm>
            <a:off x="4086860" y="393192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كسهم مستقيم 32"/>
          <p:cNvCxnSpPr/>
          <p:nvPr/>
        </p:nvCxnSpPr>
        <p:spPr>
          <a:xfrm>
            <a:off x="2360930" y="449580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/>
          <p:nvPr/>
        </p:nvCxnSpPr>
        <p:spPr>
          <a:xfrm>
            <a:off x="3012440" y="451104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3672840" y="449580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>
            <a:off x="4277360" y="449580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/>
          <p:nvPr/>
        </p:nvCxnSpPr>
        <p:spPr>
          <a:xfrm>
            <a:off x="2452370" y="502920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/>
          <p:nvPr/>
        </p:nvCxnSpPr>
        <p:spPr>
          <a:xfrm>
            <a:off x="3134360" y="502920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رابط كسهم مستقيم 39"/>
          <p:cNvCxnSpPr/>
          <p:nvPr/>
        </p:nvCxnSpPr>
        <p:spPr>
          <a:xfrm>
            <a:off x="3816350" y="5029200"/>
            <a:ext cx="3124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70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1502</Words>
  <Application>Microsoft Office PowerPoint</Application>
  <PresentationFormat>On-screen Show (4:3)</PresentationFormat>
  <Paragraphs>537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سمة Office</vt:lpstr>
      <vt:lpstr>بحوث عمليات – الوحدة الرابعة  شبكات الأعمال د. سالم محمد سالم </vt:lpstr>
      <vt:lpstr>طريقة المسار الحرج The Critical Path :</vt:lpstr>
      <vt:lpstr>PowerPoint Presentation</vt:lpstr>
      <vt:lpstr>PowerPoint Presentation</vt:lpstr>
      <vt:lpstr>مثال توضيحي:</vt:lpstr>
      <vt:lpstr>الحل:</vt:lpstr>
      <vt:lpstr>مثال:</vt:lpstr>
      <vt:lpstr>الحل:</vt:lpstr>
      <vt:lpstr>2- حساب زمن جميع المسارات المحتملة للشبكة وهي:</vt:lpstr>
      <vt:lpstr>حساب الأزمنة المبكرة والأزمنة المتأخرة لأحداث المشروع:</vt:lpstr>
      <vt:lpstr>تابع الحل:</vt:lpstr>
      <vt:lpstr>تابع حل المثال :</vt:lpstr>
      <vt:lpstr>حساب الأزمنة المتأخرة لأحداث المشروع:</vt:lpstr>
      <vt:lpstr>تابع الحل:</vt:lpstr>
      <vt:lpstr>تابع حل المثال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بحوث عمليات - نماذج شبكات الأعمال -    Net Work Model د. محمد احمد سيد احمد</dc:title>
  <dc:creator>HP</dc:creator>
  <cp:lastModifiedBy>Salem Salem</cp:lastModifiedBy>
  <cp:revision>14</cp:revision>
  <dcterms:created xsi:type="dcterms:W3CDTF">2021-04-05T04:54:35Z</dcterms:created>
  <dcterms:modified xsi:type="dcterms:W3CDTF">2024-08-18T14:34:47Z</dcterms:modified>
</cp:coreProperties>
</file>